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ink/ink1.xml" ContentType="application/inkml+xml"/>
  <Override PartName="/ppt/ink/ink2.xml" ContentType="application/inkml+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2" r:id="rId1"/>
    <p:sldMasterId id="2147483838" r:id="rId2"/>
    <p:sldMasterId id="2147483839" r:id="rId3"/>
    <p:sldMasterId id="2147483840" r:id="rId4"/>
  </p:sldMasterIdLst>
  <p:notesMasterIdLst>
    <p:notesMasterId r:id="rId102"/>
  </p:notesMasterIdLst>
  <p:sldIdLst>
    <p:sldId id="426" r:id="rId5"/>
    <p:sldId id="398" r:id="rId6"/>
    <p:sldId id="489" r:id="rId7"/>
    <p:sldId id="297" r:id="rId8"/>
    <p:sldId id="299" r:id="rId9"/>
    <p:sldId id="401" r:id="rId10"/>
    <p:sldId id="300" r:id="rId11"/>
    <p:sldId id="481" r:id="rId12"/>
    <p:sldId id="294" r:id="rId13"/>
    <p:sldId id="486" r:id="rId14"/>
    <p:sldId id="389" r:id="rId15"/>
    <p:sldId id="390" r:id="rId16"/>
    <p:sldId id="479" r:id="rId17"/>
    <p:sldId id="391" r:id="rId18"/>
    <p:sldId id="487" r:id="rId19"/>
    <p:sldId id="488" r:id="rId20"/>
    <p:sldId id="312" r:id="rId21"/>
    <p:sldId id="394" r:id="rId22"/>
    <p:sldId id="395" r:id="rId23"/>
    <p:sldId id="476" r:id="rId24"/>
    <p:sldId id="397" r:id="rId25"/>
    <p:sldId id="316" r:id="rId26"/>
    <p:sldId id="438" r:id="rId27"/>
    <p:sldId id="439" r:id="rId28"/>
    <p:sldId id="440" r:id="rId29"/>
    <p:sldId id="320" r:id="rId30"/>
    <p:sldId id="490" r:id="rId31"/>
    <p:sldId id="323" r:id="rId32"/>
    <p:sldId id="442" r:id="rId33"/>
    <p:sldId id="443" r:id="rId34"/>
    <p:sldId id="444" r:id="rId35"/>
    <p:sldId id="445" r:id="rId36"/>
    <p:sldId id="446" r:id="rId37"/>
    <p:sldId id="447" r:id="rId38"/>
    <p:sldId id="491" r:id="rId39"/>
    <p:sldId id="386" r:id="rId40"/>
    <p:sldId id="425" r:id="rId41"/>
    <p:sldId id="387" r:id="rId42"/>
    <p:sldId id="388" r:id="rId43"/>
    <p:sldId id="448" r:id="rId44"/>
    <p:sldId id="492" r:id="rId45"/>
    <p:sldId id="449" r:id="rId46"/>
    <p:sldId id="450" r:id="rId47"/>
    <p:sldId id="495" r:id="rId48"/>
    <p:sldId id="496" r:id="rId49"/>
    <p:sldId id="451" r:id="rId50"/>
    <p:sldId id="494" r:id="rId51"/>
    <p:sldId id="392" r:id="rId52"/>
    <p:sldId id="452" r:id="rId53"/>
    <p:sldId id="497" r:id="rId54"/>
    <p:sldId id="483" r:id="rId55"/>
    <p:sldId id="454" r:id="rId56"/>
    <p:sldId id="396" r:id="rId57"/>
    <p:sldId id="453" r:id="rId58"/>
    <p:sldId id="455" r:id="rId59"/>
    <p:sldId id="498" r:id="rId60"/>
    <p:sldId id="499" r:id="rId61"/>
    <p:sldId id="484" r:id="rId62"/>
    <p:sldId id="456" r:id="rId63"/>
    <p:sldId id="457" r:id="rId64"/>
    <p:sldId id="500" r:id="rId65"/>
    <p:sldId id="503" r:id="rId66"/>
    <p:sldId id="458" r:id="rId67"/>
    <p:sldId id="459" r:id="rId68"/>
    <p:sldId id="464" r:id="rId69"/>
    <p:sldId id="460" r:id="rId70"/>
    <p:sldId id="461" r:id="rId71"/>
    <p:sldId id="462" r:id="rId72"/>
    <p:sldId id="463" r:id="rId73"/>
    <p:sldId id="408" r:id="rId74"/>
    <p:sldId id="501" r:id="rId75"/>
    <p:sldId id="502" r:id="rId76"/>
    <p:sldId id="514" r:id="rId77"/>
    <p:sldId id="465" r:id="rId78"/>
    <p:sldId id="466" r:id="rId79"/>
    <p:sldId id="504" r:id="rId80"/>
    <p:sldId id="467" r:id="rId81"/>
    <p:sldId id="468" r:id="rId82"/>
    <p:sldId id="505" r:id="rId83"/>
    <p:sldId id="413" r:id="rId84"/>
    <p:sldId id="469" r:id="rId85"/>
    <p:sldId id="470" r:id="rId86"/>
    <p:sldId id="472" r:id="rId87"/>
    <p:sldId id="471" r:id="rId88"/>
    <p:sldId id="473" r:id="rId89"/>
    <p:sldId id="506" r:id="rId90"/>
    <p:sldId id="507" r:id="rId91"/>
    <p:sldId id="420" r:id="rId92"/>
    <p:sldId id="510" r:id="rId93"/>
    <p:sldId id="508" r:id="rId94"/>
    <p:sldId id="509" r:id="rId95"/>
    <p:sldId id="421" r:id="rId96"/>
    <p:sldId id="485" r:id="rId97"/>
    <p:sldId id="511" r:id="rId98"/>
    <p:sldId id="475" r:id="rId99"/>
    <p:sldId id="513" r:id="rId100"/>
    <p:sldId id="512" r:id="rId101"/>
  </p:sldIdLst>
  <p:sldSz cx="9144000" cy="6858000" type="screen4x3"/>
  <p:notesSz cx="6858000" cy="9144000"/>
  <p:defaultTextStyle>
    <a:defPPr>
      <a:defRPr lang="en-US"/>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874" y="43"/>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notesMaster" Target="notesMasters/notesMaster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traceFormat>
        <inkml:channelProperties>
          <inkml:channelProperty channel="X" name="resolution" value="50.26178" units="1/cm"/>
          <inkml:channelProperty channel="Y" name="resolution" value="50.23256" units="1/cm"/>
        </inkml:channelProperties>
      </inkml:inkSource>
      <inkml:timestamp xml:id="ts0" timeString="2020-08-09T09:42:49.460"/>
    </inkml:context>
    <inkml:brush xml:id="br0">
      <inkml:brushProperty name="width" value="0.05292" units="cm"/>
      <inkml:brushProperty name="height" value="0.05292" units="cm"/>
      <inkml:brushProperty name="color" value="#FF0000"/>
    </inkml:brush>
  </inkml:definitions>
  <inkml:trace contextRef="#ctx0" brushRef="#br0">17798 3810,'-18'0,"0"0,1 18,-1-18,0 0,18 17,-17 1,-1 0,1-18,17 17,-18-17,18 18,0-1,-18-17,-17 18,17-18,1 35,17-17,0 0,-18-18,0 35,1-17,-1 17,18-17,0-1,-18-17,18 18,0-1,-17 1,-1 17,18-17,-17 0,17-1,0 1,-18 0,18-1,0 1,-18-18,18 17,0 19,-17-19,17 19,0-19,0 1,-18 0,0-1,18 1,-17-1,17 1,0 17,0-17,-18-18,18 35,0 1,0-19,0 1,0-1,0 1,0 0,0-1,0 1,0 0,0-1,-18-17,1 0</inkml:trace>
  <inkml:trace contextRef="#ctx0" brushRef="#br0" timeOffset="2241.25">17163 4780,'17'18,"1"-18,-18 17,0 1,18 0,-18-1,17-17,-17 18,18-18,-1 18,-17-1,18-17,-18 18,18 0,-1-18,1 0,-18-18,18 18,-18-18,17 1,-17-1,18 0,0 1</inkml:trace>
  <inkml:trace contextRef="#ctx0" brushRef="#br0" timeOffset="11192.54">19350 5362,'18'0,"-1"-17,-17-1,18 0,-1 1,1 17,-18-18,18 18,-18-18,0 1,17-1,-17 0,0 1,0-1,18 18,-18-17,0-1,18 18,-18-18,0 1,0-1,17 0,-17 1,0-1,0 0,18 18,-18-17,0-1,0 1,0-1,0 0,0 1,18-1,-18 0,0 1,17 17,-17-18,0 0,0 1,18 17,-18-18,0 0,0 1,0-1,0 1,0-1,17 0,-17 1,0-1,0 0,0 1,0-1,0 0,0 1,0-1</inkml:trace>
  <inkml:trace contextRef="#ctx0" brushRef="#br0" timeOffset="13470.14">19597 4533,'0'0,"0"18,0-1,-18-17,1 18,17 0,0-1,-18-17,18 18,-18 0,1-1,-1 1,18 0</inkml:trace>
  <inkml:trace contextRef="#ctx0" brushRef="#br0" timeOffset="14918.24">19650 4586,'0'18,"0"-1,0 1,17-18,-17 18,0-1,18-17,0 18,-18 0,17-18,-17 17,18-17,-18 18,18-18,-1 0</inkml:trace>
  <inkml:trace contextRef="#ctx0" brushRef="#br0" timeOffset="22360.91">21978 3969,'18'17,"-1"-17,-17 18,18-18,-18 18,0-1,18 1,-18 17,17-35,-17 18,18 0,-18 17,0 0,0 0,0 18,18-17,-18-1,17 18,-17-18,18-17,-18-1,0 19,17-19,-17 18,0 1,0-19,0 19,18-1,-18 0,0-17,0 17,0-17,0-1,0 1,0 0,0-1,-18-17,18 18,-17 0,-1-1,1-17,-1 18</inkml:trace>
  <inkml:trace contextRef="#ctx0" brushRef="#br0" timeOffset="23719.07">22066 4851,'0'17,"0"1,0 0,0-1,0 1,0 0,0-1,0 1,0-1,0 1,18-18,0 0,-1 0,18 0,1 0,-19-18,1 1,0 17,-1 0,-17-18,18 18</inkml:trace>
  <inkml:trace contextRef="#ctx0" brushRef="#br0" timeOffset="26650.25">20285 5239,'-18'0,"0"0,1 0,-1 0,1 0,-1 0,0 0,1 0,-1-18,18 0,-18 18,1 0,-1-17,0 17,18-18,-17 18,-1-17,0 17,18-18,-17 0,17 1,-18-1,18 0,0 1,-17 17,17-36,0 19,0-1,0 1,-18-1,18 0,0-17,0 17,0 1,0-1,0 0,0 1,-18 17,18-18,0 0,0 1,0-1,-17 1,17-1,0 0,0 1,0-1,-18 18,18-18</inkml:trace>
  <inkml:trace contextRef="#ctx0" brushRef="#br0" timeOffset="27879.49">19879 4586,'0'18,"0"-1,0 1,0 0,0-1,0 1,0 0,-18-18,18 17,0 1,-17-18,17-18,0 1,0-1</inkml:trace>
  <inkml:trace contextRef="#ctx0" brushRef="#br0" timeOffset="28814.91">19950 4621,'17'18,"1"0,-1-18</inkml:trace>
</inkml:ink>
</file>

<file path=ppt/ink/ink2.xml><?xml version="1.0" encoding="utf-8"?>
<inkml:ink xmlns:inkml="http://www.w3.org/2003/InkML">
  <inkml:definitions>
    <inkml:context xml:id="ctx0">
      <inkml:inkSource xml:id="inkSrc0">
        <inkml:traceFormat>
          <inkml:channel name="X" type="integer" max="1920" units="cm"/>
          <inkml:channel name="Y" type="integer" max="1080" units="cm"/>
        </inkml:traceFormat>
        <inkml:channelProperties>
          <inkml:channelProperty channel="X" name="resolution" value="50.26178" units="1/cm"/>
          <inkml:channelProperty channel="Y" name="resolution" value="50.23256" units="1/cm"/>
        </inkml:channelProperties>
      </inkml:inkSource>
      <inkml:timestamp xml:id="ts0" timeString="2020-08-09T09:50:07.820"/>
    </inkml:context>
    <inkml:brush xml:id="br0">
      <inkml:brushProperty name="width" value="0.05292" units="cm"/>
      <inkml:brushProperty name="height" value="0.05292" units="cm"/>
      <inkml:brushProperty name="color" value="#FF0000"/>
    </inkml:brush>
  </inkml:definitions>
  <inkml:trace contextRef="#ctx0" brushRef="#br0">4604 12083,'0'-18,"0"-17,0-1,0 1,17 0,-17 17,18 1,-18-1,0 0,18 18,-18-17,0-1,17 18,-17-18,18 1,0 17,-18-18,17 18,1 0,0 0,-1 0,1-17,-1-1,1 0,0 18,-1-17,-17-1,36 0,-19 1,1 17,0-18,-1 18,-17-18,0 1,18 17,-18-18,17 18,1 0,0 0,-1 0,1 0,0 0,-1 0,1 0,-18-18,18 18</inkml:trace>
  <inkml:trace contextRef="#ctx0" brushRef="#br0" timeOffset="2303.26">5027 11501,'0'0,"0"17,18-17,-1 0,-17 18,18-18,0 0,-18 17,17-17,1 0,-18 18,18-18,-1 0,-17 18,18-18,-1 0,1 0,0 0,-1 0,1 0,-18 17,0 1,-18-18,1 0,17 18,0-1,-18 1,18 0,-18-18,1 17,17 1,-18 0,1-18,17 17,0 1,-18-18,0 17,1 1</inkml:trace>
  <inkml:trace contextRef="#ctx0" brushRef="#br0" timeOffset="14175.12">5697 14023,'-17'0,"17"18,0-1,0 1,-18-18,0 35,1-35,17 18,-18-1,1-17,17 18,-18-18,0 18,1-18,-1 17,0 1,18 0,-17-18,-1 17,-17 1,17-18,1 18,-19-18,19 0,-1 0,0 0,1 17,-19-17,19 0,-1 0,0 0,1 0,-1 0,1 0,-1 0,0 0,18 18,0-1,18-17,0 0</inkml:trace>
  <inkml:trace contextRef="#ctx0" brushRef="#br0" timeOffset="24471.76">5151 14164,'0'18,"0"-1,0 1,0 0,0-1,-18-17,18 18,-18 0,18-1,-17-17,17 18,0-1,-18-17,18 18,-18-18,18 18,0-1,0 1,-17-18,17 18,0-1,17-17,1-17,0 17,-1 0,-17-18,18 18,0 0,-1-18,1 18,-1-17,1 17,0 0,-1 0,1 0,0 0,-1 0,1 0,0 0,-1 0,-17 17,18-17,0 0,-1 18,1-18</inkml:trace>
  <inkml:trace contextRef="#ctx0" brushRef="#br0" timeOffset="31545.97">8537 12594,'0'-17,"0"-19,0 1,-17-18,17 18,0 17,0 0,0-17,0 18,-18-36,0 53,18-18,0 0,-17 1,-1-19,18-16,-18 16,18 1,-17 35,17-18,0-17,-18 17,0-17,18 18,-17-1,17 0,-18 18,18-17,-17-1,-1 0,0 1</inkml:trace>
  <inkml:trace contextRef="#ctx0" brushRef="#br0" timeOffset="32519.37">8255 11853,'0'18,"0"0,0-1,0 1,0 0,0-1,0 1,0-1,18-34,-18-1</inkml:trace>
  <inkml:trace contextRef="#ctx0" brushRef="#br0" timeOffset="33146.98">8414 11818,'0'0,"17"0,1 0,17 0,1 0,16 18,-34-1,-18 1,18-18,-18 18</inkml:trace>
  <inkml:trace contextRef="#ctx0" brushRef="#br0" timeOffset="34997.83">7038 13935,'0'17,"0"1,0 0,18 17,-1-17,-17-1,0 1,0-1,18-17,-18 18,17 17,-17 1,18-19,-18 1,18-18,-1 35,19-35,-1 0,-17 18,17 0,0-18,18 0,-18 17,1 1,-1-1,0-17,-17 0,17 18,18-18,-18 18,-17-18,0 17,17 1,-18-18,19 0,-1 0,-17 0,-18 18</inkml:trace>
  <inkml:trace contextRef="#ctx0" brushRef="#br0" timeOffset="36821.7">7708 14235,'18'17,"-1"-17,-17 18,18-18,0 0,-1 18,-17-1,18-17,-18 18,18-18,-18 17,17-17,1 18,0 0,-1-1,-17 1,0 0,0-1,0 1,0 0,0-1,-17-17,17 18,-18-18,0 0,18 17,-17-17,17 18,-36-18,19 0,-1 0,0 0,1 0,-1 0,1 0,-1 0,0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Header Placeholder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sr-Latn-CS" altLang="en-US"/>
          </a:p>
        </p:txBody>
      </p:sp>
      <p:sp>
        <p:nvSpPr>
          <p:cNvPr id="5123" name="Date Placeholder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lvl1pPr>
          </a:lstStyle>
          <a:p>
            <a:fld id="{9ABE4426-5E53-4C61-824A-53C9980C181E}" type="datetimeFigureOut">
              <a:rPr lang="sr-Latn-CS" altLang="en-US"/>
              <a:pPr/>
              <a:t>24.3.2024.</a:t>
            </a:fld>
            <a:endParaRPr lang="sr-Latn-CS" altLang="en-US"/>
          </a:p>
        </p:txBody>
      </p:sp>
      <p:sp>
        <p:nvSpPr>
          <p:cNvPr id="5124" name="Slide Image Placeholder 3"/>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sp>
      <p:sp>
        <p:nvSpPr>
          <p:cNvPr id="5125" name="Notes Placeholder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sr-Latn-CS" altLang="en-US"/>
          </a:p>
        </p:txBody>
      </p:sp>
      <p:sp>
        <p:nvSpPr>
          <p:cNvPr id="5126" name="Footer Placeholder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sr-Latn-CS" altLang="en-US"/>
          </a:p>
        </p:txBody>
      </p:sp>
      <p:sp>
        <p:nvSpPr>
          <p:cNvPr id="5127" name="Slide Number Placeholder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a:lvl1pPr>
          </a:lstStyle>
          <a:p>
            <a:fld id="{AF8B79CD-A07B-4EA7-9753-5B25B34F82C1}" type="slidenum">
              <a:rPr lang="sr-Latn-CS" altLang="en-US"/>
              <a:pPr/>
              <a:t>‹#›</a:t>
            </a:fld>
            <a:endParaRPr lang="sr-Latn-CS" altLang="en-US"/>
          </a:p>
        </p:txBody>
      </p:sp>
    </p:spTree>
    <p:extLst>
      <p:ext uri="{BB962C8B-B14F-4D97-AF65-F5344CB8AC3E}">
        <p14:creationId xmlns:p14="http://schemas.microsoft.com/office/powerpoint/2010/main" val="25939260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9</a:t>
            </a:r>
          </a:p>
        </p:txBody>
      </p:sp>
      <p:sp>
        <p:nvSpPr>
          <p:cNvPr id="4" name="Slide Number Placeholder 3"/>
          <p:cNvSpPr>
            <a:spLocks noGrp="1"/>
          </p:cNvSpPr>
          <p:nvPr>
            <p:ph type="sldNum" sz="quarter" idx="5"/>
          </p:nvPr>
        </p:nvSpPr>
        <p:spPr/>
        <p:txBody>
          <a:bodyPr/>
          <a:lstStyle/>
          <a:p>
            <a:fld id="{AF8B79CD-A07B-4EA7-9753-5B25B34F82C1}" type="slidenum">
              <a:rPr lang="sr-Latn-CS" altLang="en-US" smtClean="0"/>
              <a:pPr/>
              <a:t>87</a:t>
            </a:fld>
            <a:endParaRPr lang="sr-Latn-CS" altLang="en-US"/>
          </a:p>
        </p:txBody>
      </p:sp>
    </p:spTree>
    <p:extLst>
      <p:ext uri="{BB962C8B-B14F-4D97-AF65-F5344CB8AC3E}">
        <p14:creationId xmlns:p14="http://schemas.microsoft.com/office/powerpoint/2010/main" val="2678758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B79CD-A07B-4EA7-9753-5B25B34F82C1}" type="slidenum">
              <a:rPr lang="sr-Latn-CS" altLang="en-US" smtClean="0"/>
              <a:pPr/>
              <a:t>92</a:t>
            </a:fld>
            <a:endParaRPr lang="sr-Latn-CS" altLang="en-US"/>
          </a:p>
        </p:txBody>
      </p:sp>
    </p:spTree>
    <p:extLst>
      <p:ext uri="{BB962C8B-B14F-4D97-AF65-F5344CB8AC3E}">
        <p14:creationId xmlns:p14="http://schemas.microsoft.com/office/powerpoint/2010/main" val="1445797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B79CD-A07B-4EA7-9753-5B25B34F82C1}" type="slidenum">
              <a:rPr lang="sr-Latn-CS" altLang="en-US" smtClean="0"/>
              <a:pPr/>
              <a:t>93</a:t>
            </a:fld>
            <a:endParaRPr lang="sr-Latn-CS" altLang="en-US"/>
          </a:p>
        </p:txBody>
      </p:sp>
    </p:spTree>
    <p:extLst>
      <p:ext uri="{BB962C8B-B14F-4D97-AF65-F5344CB8AC3E}">
        <p14:creationId xmlns:p14="http://schemas.microsoft.com/office/powerpoint/2010/main" val="2152833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B79CD-A07B-4EA7-9753-5B25B34F82C1}" type="slidenum">
              <a:rPr lang="sr-Latn-CS" altLang="en-US" smtClean="0"/>
              <a:pPr/>
              <a:t>94</a:t>
            </a:fld>
            <a:endParaRPr lang="sr-Latn-CS" altLang="en-US"/>
          </a:p>
        </p:txBody>
      </p:sp>
    </p:spTree>
    <p:extLst>
      <p:ext uri="{BB962C8B-B14F-4D97-AF65-F5344CB8AC3E}">
        <p14:creationId xmlns:p14="http://schemas.microsoft.com/office/powerpoint/2010/main" val="33614816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B0A4094-DEA6-452A-BC7D-648360A9B3ED}" type="slidenum">
              <a:rPr lang="en-US"/>
              <a:pPr/>
              <a:t>‹#›</a:t>
            </a:fld>
            <a:endParaRPr lang="en-US"/>
          </a:p>
        </p:txBody>
      </p:sp>
    </p:spTree>
    <p:extLst>
      <p:ext uri="{BB962C8B-B14F-4D97-AF65-F5344CB8AC3E}">
        <p14:creationId xmlns:p14="http://schemas.microsoft.com/office/powerpoint/2010/main" val="41735167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C8A3B1B-8C26-4F3A-90D4-81D2F0E8B8ED}" type="slidenum">
              <a:rPr lang="en-US"/>
              <a:pPr/>
              <a:t>‹#›</a:t>
            </a:fld>
            <a:endParaRPr lang="en-US"/>
          </a:p>
        </p:txBody>
      </p:sp>
    </p:spTree>
    <p:extLst>
      <p:ext uri="{BB962C8B-B14F-4D97-AF65-F5344CB8AC3E}">
        <p14:creationId xmlns:p14="http://schemas.microsoft.com/office/powerpoint/2010/main" val="2880103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6326E70-0CF2-4758-95D0-113E79121AF4}" type="slidenum">
              <a:rPr lang="en-US"/>
              <a:pPr/>
              <a:t>‹#›</a:t>
            </a:fld>
            <a:endParaRPr lang="en-US"/>
          </a:p>
        </p:txBody>
      </p:sp>
    </p:spTree>
    <p:extLst>
      <p:ext uri="{BB962C8B-B14F-4D97-AF65-F5344CB8AC3E}">
        <p14:creationId xmlns:p14="http://schemas.microsoft.com/office/powerpoint/2010/main" val="25314389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8AAE73-BBCB-4543-809D-393B2F4B4C27}" type="slidenum">
              <a:rPr lang="en-US"/>
              <a:pPr/>
              <a:t>‹#›</a:t>
            </a:fld>
            <a:endParaRPr lang="en-US"/>
          </a:p>
        </p:txBody>
      </p:sp>
    </p:spTree>
    <p:extLst>
      <p:ext uri="{BB962C8B-B14F-4D97-AF65-F5344CB8AC3E}">
        <p14:creationId xmlns:p14="http://schemas.microsoft.com/office/powerpoint/2010/main" val="23407093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A4DEEE1-0BA2-4EBC-BB68-BCFD732CA58E}" type="slidenum">
              <a:rPr lang="en-US"/>
              <a:pPr/>
              <a:t>‹#›</a:t>
            </a:fld>
            <a:endParaRPr lang="en-US"/>
          </a:p>
        </p:txBody>
      </p:sp>
    </p:spTree>
    <p:extLst>
      <p:ext uri="{BB962C8B-B14F-4D97-AF65-F5344CB8AC3E}">
        <p14:creationId xmlns:p14="http://schemas.microsoft.com/office/powerpoint/2010/main" val="31333458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F75DC21-38CF-42F8-B7C9-4D1FFB78DECB}" type="slidenum">
              <a:rPr lang="en-US"/>
              <a:pPr/>
              <a:t>‹#›</a:t>
            </a:fld>
            <a:endParaRPr lang="en-US"/>
          </a:p>
        </p:txBody>
      </p:sp>
    </p:spTree>
    <p:extLst>
      <p:ext uri="{BB962C8B-B14F-4D97-AF65-F5344CB8AC3E}">
        <p14:creationId xmlns:p14="http://schemas.microsoft.com/office/powerpoint/2010/main" val="34412838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C829657-91DB-467F-8852-E0D57C109288}" type="slidenum">
              <a:rPr lang="en-US"/>
              <a:pPr/>
              <a:t>‹#›</a:t>
            </a:fld>
            <a:endParaRPr lang="en-US"/>
          </a:p>
        </p:txBody>
      </p:sp>
    </p:spTree>
    <p:extLst>
      <p:ext uri="{BB962C8B-B14F-4D97-AF65-F5344CB8AC3E}">
        <p14:creationId xmlns:p14="http://schemas.microsoft.com/office/powerpoint/2010/main" val="3665522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C04DD811-689A-495E-B6AB-422BB2C341B9}" type="slidenum">
              <a:rPr lang="en-US"/>
              <a:pPr/>
              <a:t>‹#›</a:t>
            </a:fld>
            <a:endParaRPr lang="en-US"/>
          </a:p>
        </p:txBody>
      </p:sp>
    </p:spTree>
    <p:extLst>
      <p:ext uri="{BB962C8B-B14F-4D97-AF65-F5344CB8AC3E}">
        <p14:creationId xmlns:p14="http://schemas.microsoft.com/office/powerpoint/2010/main" val="10162670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D9ED2C2-93C7-4ABB-8956-C3E26FBCBD15}" type="slidenum">
              <a:rPr lang="en-US"/>
              <a:pPr/>
              <a:t>‹#›</a:t>
            </a:fld>
            <a:endParaRPr lang="en-US"/>
          </a:p>
        </p:txBody>
      </p:sp>
    </p:spTree>
    <p:extLst>
      <p:ext uri="{BB962C8B-B14F-4D97-AF65-F5344CB8AC3E}">
        <p14:creationId xmlns:p14="http://schemas.microsoft.com/office/powerpoint/2010/main" val="24444082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B70C6030-A867-4284-A5B2-59DD020D296F}" type="slidenum">
              <a:rPr lang="en-US"/>
              <a:pPr/>
              <a:t>‹#›</a:t>
            </a:fld>
            <a:endParaRPr lang="en-US"/>
          </a:p>
        </p:txBody>
      </p:sp>
    </p:spTree>
    <p:extLst>
      <p:ext uri="{BB962C8B-B14F-4D97-AF65-F5344CB8AC3E}">
        <p14:creationId xmlns:p14="http://schemas.microsoft.com/office/powerpoint/2010/main" val="28231716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88CC9AB-4EDE-43E9-B397-9B647956F063}" type="slidenum">
              <a:rPr lang="en-US"/>
              <a:pPr/>
              <a:t>‹#›</a:t>
            </a:fld>
            <a:endParaRPr lang="en-US"/>
          </a:p>
        </p:txBody>
      </p:sp>
    </p:spTree>
    <p:extLst>
      <p:ext uri="{BB962C8B-B14F-4D97-AF65-F5344CB8AC3E}">
        <p14:creationId xmlns:p14="http://schemas.microsoft.com/office/powerpoint/2010/main" val="2463205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FC0AE35-48AA-4F88-B74A-003EF5D5C0F3}" type="slidenum">
              <a:rPr lang="en-US"/>
              <a:pPr/>
              <a:t>‹#›</a:t>
            </a:fld>
            <a:endParaRPr lang="en-US"/>
          </a:p>
        </p:txBody>
      </p:sp>
    </p:spTree>
    <p:extLst>
      <p:ext uri="{BB962C8B-B14F-4D97-AF65-F5344CB8AC3E}">
        <p14:creationId xmlns:p14="http://schemas.microsoft.com/office/powerpoint/2010/main" val="1363822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343C8EB-9491-4C47-B42F-55AF9AD99075}" type="slidenum">
              <a:rPr lang="en-US"/>
              <a:pPr/>
              <a:t>‹#›</a:t>
            </a:fld>
            <a:endParaRPr lang="en-US"/>
          </a:p>
        </p:txBody>
      </p:sp>
    </p:spTree>
    <p:extLst>
      <p:ext uri="{BB962C8B-B14F-4D97-AF65-F5344CB8AC3E}">
        <p14:creationId xmlns:p14="http://schemas.microsoft.com/office/powerpoint/2010/main" val="3242973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360BDC5-35E5-461F-95C1-16F6E8ACE6F1}" type="slidenum">
              <a:rPr lang="en-US"/>
              <a:pPr/>
              <a:t>‹#›</a:t>
            </a:fld>
            <a:endParaRPr lang="en-US"/>
          </a:p>
        </p:txBody>
      </p:sp>
    </p:spTree>
    <p:extLst>
      <p:ext uri="{BB962C8B-B14F-4D97-AF65-F5344CB8AC3E}">
        <p14:creationId xmlns:p14="http://schemas.microsoft.com/office/powerpoint/2010/main" val="38372589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B330436-D337-4E45-A380-D9E8F446A2B3}" type="slidenum">
              <a:rPr lang="en-US"/>
              <a:pPr/>
              <a:t>‹#›</a:t>
            </a:fld>
            <a:endParaRPr lang="en-US"/>
          </a:p>
        </p:txBody>
      </p:sp>
    </p:spTree>
    <p:extLst>
      <p:ext uri="{BB962C8B-B14F-4D97-AF65-F5344CB8AC3E}">
        <p14:creationId xmlns:p14="http://schemas.microsoft.com/office/powerpoint/2010/main" val="34234983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BF11E5-399F-444B-B56B-650A8924FCBC}" type="slidenum">
              <a:rPr lang="en-US"/>
              <a:pPr/>
              <a:t>‹#›</a:t>
            </a:fld>
            <a:endParaRPr lang="en-US"/>
          </a:p>
        </p:txBody>
      </p:sp>
    </p:spTree>
    <p:extLst>
      <p:ext uri="{BB962C8B-B14F-4D97-AF65-F5344CB8AC3E}">
        <p14:creationId xmlns:p14="http://schemas.microsoft.com/office/powerpoint/2010/main" val="9308036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18B3E6D-A3B5-4028-8A86-C5223160300E}" type="slidenum">
              <a:rPr lang="en-US"/>
              <a:pPr/>
              <a:t>‹#›</a:t>
            </a:fld>
            <a:endParaRPr lang="en-US"/>
          </a:p>
        </p:txBody>
      </p:sp>
    </p:spTree>
    <p:extLst>
      <p:ext uri="{BB962C8B-B14F-4D97-AF65-F5344CB8AC3E}">
        <p14:creationId xmlns:p14="http://schemas.microsoft.com/office/powerpoint/2010/main" val="12529220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2F49B94-93B3-4047-9B18-D452DD9A6FF9}" type="slidenum">
              <a:rPr lang="en-US"/>
              <a:pPr/>
              <a:t>‹#›</a:t>
            </a:fld>
            <a:endParaRPr lang="en-US"/>
          </a:p>
        </p:txBody>
      </p:sp>
    </p:spTree>
    <p:extLst>
      <p:ext uri="{BB962C8B-B14F-4D97-AF65-F5344CB8AC3E}">
        <p14:creationId xmlns:p14="http://schemas.microsoft.com/office/powerpoint/2010/main" val="17749096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1B762CE-32BE-41D4-8DEB-360081B2CBC2}" type="slidenum">
              <a:rPr lang="en-US"/>
              <a:pPr/>
              <a:t>‹#›</a:t>
            </a:fld>
            <a:endParaRPr lang="en-US"/>
          </a:p>
        </p:txBody>
      </p:sp>
    </p:spTree>
    <p:extLst>
      <p:ext uri="{BB962C8B-B14F-4D97-AF65-F5344CB8AC3E}">
        <p14:creationId xmlns:p14="http://schemas.microsoft.com/office/powerpoint/2010/main" val="1470513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F664E9E-93DB-471B-A19C-E099AA15F46E}" type="slidenum">
              <a:rPr lang="en-US"/>
              <a:pPr/>
              <a:t>‹#›</a:t>
            </a:fld>
            <a:endParaRPr lang="en-US"/>
          </a:p>
        </p:txBody>
      </p:sp>
    </p:spTree>
    <p:extLst>
      <p:ext uri="{BB962C8B-B14F-4D97-AF65-F5344CB8AC3E}">
        <p14:creationId xmlns:p14="http://schemas.microsoft.com/office/powerpoint/2010/main" val="6052918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D0B3493-D116-4835-969E-ACF5E934222F}" type="slidenum">
              <a:rPr lang="en-US"/>
              <a:pPr/>
              <a:t>‹#›</a:t>
            </a:fld>
            <a:endParaRPr lang="en-US"/>
          </a:p>
        </p:txBody>
      </p:sp>
    </p:spTree>
    <p:extLst>
      <p:ext uri="{BB962C8B-B14F-4D97-AF65-F5344CB8AC3E}">
        <p14:creationId xmlns:p14="http://schemas.microsoft.com/office/powerpoint/2010/main" val="17841010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C488129-41B4-4265-A400-2CE3F30A39C3}" type="slidenum">
              <a:rPr lang="en-US"/>
              <a:pPr/>
              <a:t>‹#›</a:t>
            </a:fld>
            <a:endParaRPr lang="en-US"/>
          </a:p>
        </p:txBody>
      </p:sp>
    </p:spTree>
    <p:extLst>
      <p:ext uri="{BB962C8B-B14F-4D97-AF65-F5344CB8AC3E}">
        <p14:creationId xmlns:p14="http://schemas.microsoft.com/office/powerpoint/2010/main" val="2485442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3F3E417-08E2-4FE5-A1A2-B799B4C6C0CE}" type="slidenum">
              <a:rPr lang="en-US"/>
              <a:pPr/>
              <a:t>‹#›</a:t>
            </a:fld>
            <a:endParaRPr lang="en-US"/>
          </a:p>
        </p:txBody>
      </p:sp>
    </p:spTree>
    <p:extLst>
      <p:ext uri="{BB962C8B-B14F-4D97-AF65-F5344CB8AC3E}">
        <p14:creationId xmlns:p14="http://schemas.microsoft.com/office/powerpoint/2010/main" val="28361845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92A0E01-7353-4C36-A729-43A748159112}" type="slidenum">
              <a:rPr lang="en-US"/>
              <a:pPr/>
              <a:t>‹#›</a:t>
            </a:fld>
            <a:endParaRPr lang="en-US"/>
          </a:p>
        </p:txBody>
      </p:sp>
    </p:spTree>
    <p:extLst>
      <p:ext uri="{BB962C8B-B14F-4D97-AF65-F5344CB8AC3E}">
        <p14:creationId xmlns:p14="http://schemas.microsoft.com/office/powerpoint/2010/main" val="41501843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B9EDD6C-74E3-4966-B812-1588400DCC7D}" type="slidenum">
              <a:rPr lang="en-US"/>
              <a:pPr/>
              <a:t>‹#›</a:t>
            </a:fld>
            <a:endParaRPr lang="en-US"/>
          </a:p>
        </p:txBody>
      </p:sp>
    </p:spTree>
    <p:extLst>
      <p:ext uri="{BB962C8B-B14F-4D97-AF65-F5344CB8AC3E}">
        <p14:creationId xmlns:p14="http://schemas.microsoft.com/office/powerpoint/2010/main" val="31970298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4C132D4-7977-4198-96F3-510295C2DFF5}" type="slidenum">
              <a:rPr lang="en-US"/>
              <a:pPr/>
              <a:t>‹#›</a:t>
            </a:fld>
            <a:endParaRPr lang="en-US"/>
          </a:p>
        </p:txBody>
      </p:sp>
    </p:spTree>
    <p:extLst>
      <p:ext uri="{BB962C8B-B14F-4D97-AF65-F5344CB8AC3E}">
        <p14:creationId xmlns:p14="http://schemas.microsoft.com/office/powerpoint/2010/main" val="19133834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32FD08F-6699-4270-8B45-9D512419DDE2}" type="slidenum">
              <a:rPr lang="en-US"/>
              <a:pPr/>
              <a:t>‹#›</a:t>
            </a:fld>
            <a:endParaRPr lang="en-US"/>
          </a:p>
        </p:txBody>
      </p:sp>
    </p:spTree>
    <p:extLst>
      <p:ext uri="{BB962C8B-B14F-4D97-AF65-F5344CB8AC3E}">
        <p14:creationId xmlns:p14="http://schemas.microsoft.com/office/powerpoint/2010/main" val="23072822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B04F4CE-8DDD-48EA-935C-810903277CC8}" type="slidenum">
              <a:rPr lang="en-US"/>
              <a:pPr/>
              <a:t>‹#›</a:t>
            </a:fld>
            <a:endParaRPr lang="en-US"/>
          </a:p>
        </p:txBody>
      </p:sp>
    </p:spTree>
    <p:extLst>
      <p:ext uri="{BB962C8B-B14F-4D97-AF65-F5344CB8AC3E}">
        <p14:creationId xmlns:p14="http://schemas.microsoft.com/office/powerpoint/2010/main" val="3332738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A6AF950-0ED2-423B-958C-1EC054447A0E}" type="slidenum">
              <a:rPr lang="en-US"/>
              <a:pPr/>
              <a:t>‹#›</a:t>
            </a:fld>
            <a:endParaRPr lang="en-US"/>
          </a:p>
        </p:txBody>
      </p:sp>
    </p:spTree>
    <p:extLst>
      <p:ext uri="{BB962C8B-B14F-4D97-AF65-F5344CB8AC3E}">
        <p14:creationId xmlns:p14="http://schemas.microsoft.com/office/powerpoint/2010/main" val="37443886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DB37F1-FF61-485C-8CCA-C47BDC252B70}" type="slidenum">
              <a:rPr lang="en-US"/>
              <a:pPr/>
              <a:t>‹#›</a:t>
            </a:fld>
            <a:endParaRPr lang="en-US"/>
          </a:p>
        </p:txBody>
      </p:sp>
    </p:spTree>
    <p:extLst>
      <p:ext uri="{BB962C8B-B14F-4D97-AF65-F5344CB8AC3E}">
        <p14:creationId xmlns:p14="http://schemas.microsoft.com/office/powerpoint/2010/main" val="11939163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22386A3-506D-4BFF-9EC9-D2646DFF2FD0}" type="slidenum">
              <a:rPr lang="en-US"/>
              <a:pPr/>
              <a:t>‹#›</a:t>
            </a:fld>
            <a:endParaRPr lang="en-US"/>
          </a:p>
        </p:txBody>
      </p:sp>
    </p:spTree>
    <p:extLst>
      <p:ext uri="{BB962C8B-B14F-4D97-AF65-F5344CB8AC3E}">
        <p14:creationId xmlns:p14="http://schemas.microsoft.com/office/powerpoint/2010/main" val="13411516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8366C845-20E8-4E8D-972B-4F8C8DCDB68B}" type="slidenum">
              <a:rPr lang="en-US"/>
              <a:pPr/>
              <a:t>‹#›</a:t>
            </a:fld>
            <a:endParaRPr lang="en-US"/>
          </a:p>
        </p:txBody>
      </p:sp>
    </p:spTree>
    <p:extLst>
      <p:ext uri="{BB962C8B-B14F-4D97-AF65-F5344CB8AC3E}">
        <p14:creationId xmlns:p14="http://schemas.microsoft.com/office/powerpoint/2010/main" val="309468705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C9662A6-CDE2-4C6F-8DC4-F138F82A6CFE}" type="slidenum">
              <a:rPr lang="en-US"/>
              <a:pPr/>
              <a:t>‹#›</a:t>
            </a:fld>
            <a:endParaRPr lang="en-US"/>
          </a:p>
        </p:txBody>
      </p:sp>
    </p:spTree>
    <p:extLst>
      <p:ext uri="{BB962C8B-B14F-4D97-AF65-F5344CB8AC3E}">
        <p14:creationId xmlns:p14="http://schemas.microsoft.com/office/powerpoint/2010/main" val="4161923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680B41F-E46D-45E0-BA2F-372EDD607501}" type="slidenum">
              <a:rPr lang="en-US"/>
              <a:pPr/>
              <a:t>‹#›</a:t>
            </a:fld>
            <a:endParaRPr lang="en-US"/>
          </a:p>
        </p:txBody>
      </p:sp>
    </p:spTree>
    <p:extLst>
      <p:ext uri="{BB962C8B-B14F-4D97-AF65-F5344CB8AC3E}">
        <p14:creationId xmlns:p14="http://schemas.microsoft.com/office/powerpoint/2010/main" val="12749913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1B4D89B-7960-48B7-94DD-BD3AB853CC72}" type="slidenum">
              <a:rPr lang="en-US"/>
              <a:pPr/>
              <a:t>‹#›</a:t>
            </a:fld>
            <a:endParaRPr lang="en-US"/>
          </a:p>
        </p:txBody>
      </p:sp>
    </p:spTree>
    <p:extLst>
      <p:ext uri="{BB962C8B-B14F-4D97-AF65-F5344CB8AC3E}">
        <p14:creationId xmlns:p14="http://schemas.microsoft.com/office/powerpoint/2010/main" val="36498617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5118E3D-2C1C-4FF7-9173-EA9D925B2A21}" type="slidenum">
              <a:rPr lang="en-US"/>
              <a:pPr/>
              <a:t>‹#›</a:t>
            </a:fld>
            <a:endParaRPr lang="en-US"/>
          </a:p>
        </p:txBody>
      </p:sp>
    </p:spTree>
    <p:extLst>
      <p:ext uri="{BB962C8B-B14F-4D97-AF65-F5344CB8AC3E}">
        <p14:creationId xmlns:p14="http://schemas.microsoft.com/office/powerpoint/2010/main" val="28069591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49DF139-FDC2-4E12-9172-D05556611F7D}" type="slidenum">
              <a:rPr lang="en-US"/>
              <a:pPr/>
              <a:t>‹#›</a:t>
            </a:fld>
            <a:endParaRPr lang="en-US"/>
          </a:p>
        </p:txBody>
      </p:sp>
    </p:spTree>
    <p:extLst>
      <p:ext uri="{BB962C8B-B14F-4D97-AF65-F5344CB8AC3E}">
        <p14:creationId xmlns:p14="http://schemas.microsoft.com/office/powerpoint/2010/main" val="32103563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81FD085-1248-4FB8-874C-FCD37D99196C}" type="slidenum">
              <a:rPr lang="en-US"/>
              <a:pPr/>
              <a:t>‹#›</a:t>
            </a:fld>
            <a:endParaRPr lang="en-US"/>
          </a:p>
        </p:txBody>
      </p:sp>
    </p:spTree>
    <p:extLst>
      <p:ext uri="{BB962C8B-B14F-4D97-AF65-F5344CB8AC3E}">
        <p14:creationId xmlns:p14="http://schemas.microsoft.com/office/powerpoint/2010/main" val="10827569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457564F-79D2-4479-A062-3D552E1897BB}" type="slidenum">
              <a:rPr lang="en-US"/>
              <a:pPr/>
              <a:t>‹#›</a:t>
            </a:fld>
            <a:endParaRPr lang="en-US"/>
          </a:p>
        </p:txBody>
      </p:sp>
    </p:spTree>
    <p:extLst>
      <p:ext uri="{BB962C8B-B14F-4D97-AF65-F5344CB8AC3E}">
        <p14:creationId xmlns:p14="http://schemas.microsoft.com/office/powerpoint/2010/main" val="2377557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FD7D291-54DC-4FAE-8863-24058D80EECA}" type="slidenum">
              <a:rPr lang="en-US"/>
              <a:pPr/>
              <a:t>‹#›</a:t>
            </a:fld>
            <a:endParaRPr lang="en-US"/>
          </a:p>
        </p:txBody>
      </p:sp>
    </p:spTree>
    <p:extLst>
      <p:ext uri="{BB962C8B-B14F-4D97-AF65-F5344CB8AC3E}">
        <p14:creationId xmlns:p14="http://schemas.microsoft.com/office/powerpoint/2010/main" val="403541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4FC8B67D-6FEB-4B4F-857E-D37D3A7FCA55}" type="slidenum">
              <a:rPr lang="en-US"/>
              <a:pPr/>
              <a:t>‹#›</a:t>
            </a:fld>
            <a:endParaRPr lang="en-US"/>
          </a:p>
        </p:txBody>
      </p:sp>
    </p:spTree>
    <p:extLst>
      <p:ext uri="{BB962C8B-B14F-4D97-AF65-F5344CB8AC3E}">
        <p14:creationId xmlns:p14="http://schemas.microsoft.com/office/powerpoint/2010/main" val="1333291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E140AF4-F3B1-4CB4-B89E-4ABD5BEDF311}" type="slidenum">
              <a:rPr lang="en-US"/>
              <a:pPr/>
              <a:t>‹#›</a:t>
            </a:fld>
            <a:endParaRPr lang="en-US"/>
          </a:p>
        </p:txBody>
      </p:sp>
    </p:spTree>
    <p:extLst>
      <p:ext uri="{BB962C8B-B14F-4D97-AF65-F5344CB8AC3E}">
        <p14:creationId xmlns:p14="http://schemas.microsoft.com/office/powerpoint/2010/main" val="415638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232EAA0-E8F2-4674-B3B4-63CB7A5F234D}" type="slidenum">
              <a:rPr lang="en-US"/>
              <a:pPr/>
              <a:t>‹#›</a:t>
            </a:fld>
            <a:endParaRPr lang="en-US"/>
          </a:p>
        </p:txBody>
      </p:sp>
    </p:spTree>
    <p:extLst>
      <p:ext uri="{BB962C8B-B14F-4D97-AF65-F5344CB8AC3E}">
        <p14:creationId xmlns:p14="http://schemas.microsoft.com/office/powerpoint/2010/main" val="719023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EBDE71D-D4BB-4421-90C0-CBC13E5A6110}" type="slidenum">
              <a:rPr lang="en-US"/>
              <a:pPr/>
              <a:t>‹#›</a:t>
            </a:fld>
            <a:endParaRPr lang="en-US"/>
          </a:p>
        </p:txBody>
      </p:sp>
    </p:spTree>
    <p:extLst>
      <p:ext uri="{BB962C8B-B14F-4D97-AF65-F5344CB8AC3E}">
        <p14:creationId xmlns:p14="http://schemas.microsoft.com/office/powerpoint/2010/main" val="466932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Freeform 6"/>
          <p:cNvSpPr>
            <a:spLocks noChangeArrowheads="1"/>
          </p:cNvSpPr>
          <p:nvPr/>
        </p:nvSpPr>
        <p:spPr bwMode="auto">
          <a:xfrm>
            <a:off x="-7938" y="-6350"/>
            <a:ext cx="9161463" cy="1039813"/>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latin typeface="Constantia" panose="02030602050306030303" pitchFamily="18" charset="0"/>
            </a:endParaRPr>
          </a:p>
        </p:txBody>
      </p:sp>
      <p:sp>
        <p:nvSpPr>
          <p:cNvPr id="1027" name="Freeform 7"/>
          <p:cNvSpPr>
            <a:spLocks noChangeArrowheads="1"/>
          </p:cNvSpPr>
          <p:nvPr/>
        </p:nvSpPr>
        <p:spPr bwMode="auto">
          <a:xfrm>
            <a:off x="4381500" y="-6350"/>
            <a:ext cx="4762500" cy="636588"/>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latin typeface="Constantia" panose="02030602050306030303" pitchFamily="18" charset="0"/>
            </a:endParaRPr>
          </a:p>
        </p:txBody>
      </p:sp>
      <p:sp>
        <p:nvSpPr>
          <p:cNvPr id="1028" name="Title Placeholder 8"/>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t>Click to edit Master title style</a:t>
            </a:r>
          </a:p>
        </p:txBody>
      </p:sp>
      <p:sp>
        <p:nvSpPr>
          <p:cNvPr id="1029" name="Text Placeholder 29"/>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0" name="Date Placeholder 9"/>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defRPr sz="1200">
                <a:solidFill>
                  <a:srgbClr val="045C75"/>
                </a:solidFill>
              </a:defRPr>
            </a:lvl1pPr>
          </a:lstStyle>
          <a:p>
            <a:endParaRPr lang="en-US"/>
          </a:p>
        </p:txBody>
      </p:sp>
      <p:sp>
        <p:nvSpPr>
          <p:cNvPr id="1031" name="Footer Placeholder 21"/>
          <p:cNvSpPr>
            <a:spLocks noGrp="1" noChangeArrowheads="1"/>
          </p:cNvSpPr>
          <p:nvPr>
            <p:ph type="ftr" sz="quarter" idx="3"/>
          </p:nvPr>
        </p:nvSpPr>
        <p:spPr bwMode="auto">
          <a:xfrm>
            <a:off x="2667000" y="6356350"/>
            <a:ext cx="3352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defRPr sz="1200">
                <a:solidFill>
                  <a:srgbClr val="045C75"/>
                </a:solidFill>
              </a:defRPr>
            </a:lvl1pPr>
          </a:lstStyle>
          <a:p>
            <a:endParaRPr lang="en-US"/>
          </a:p>
        </p:txBody>
      </p:sp>
      <p:sp>
        <p:nvSpPr>
          <p:cNvPr id="1032" name="Slide Number Placeholder 17"/>
          <p:cNvSpPr>
            <a:spLocks noGrp="1" noChangeArrowheads="1"/>
          </p:cNvSpPr>
          <p:nvPr>
            <p:ph type="sldNum" sz="quarter" idx="4"/>
          </p:nvPr>
        </p:nvSpPr>
        <p:spPr bwMode="auto">
          <a:xfrm>
            <a:off x="7924800" y="6356350"/>
            <a:ext cx="762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a:defRPr sz="1200">
                <a:solidFill>
                  <a:srgbClr val="045C75"/>
                </a:solidFill>
              </a:defRPr>
            </a:lvl1pPr>
          </a:lstStyle>
          <a:p>
            <a:fld id="{9EFF8887-BDD2-4046-B3A4-D5A0717ED65E}" type="slidenum">
              <a:rPr lang="en-US"/>
              <a:pPr/>
              <a:t>‹#›</a:t>
            </a:fld>
            <a:endParaRPr lang="en-US"/>
          </a:p>
        </p:txBody>
      </p:sp>
      <p:grpSp>
        <p:nvGrpSpPr>
          <p:cNvPr id="1033" name="Group 1"/>
          <p:cNvGrpSpPr>
            <a:grpSpLocks/>
          </p:cNvGrpSpPr>
          <p:nvPr/>
        </p:nvGrpSpPr>
        <p:grpSpPr bwMode="auto">
          <a:xfrm>
            <a:off x="-17463" y="203200"/>
            <a:ext cx="9178926" cy="647700"/>
            <a:chOff x="0" y="0"/>
            <a:chExt cx="9180548" cy="649224"/>
          </a:xfrm>
        </p:grpSpPr>
        <p:grpSp>
          <p:nvGrpSpPr>
            <p:cNvPr id="1034" name="Freeform 11"/>
            <p:cNvGrpSpPr>
              <a:grpSpLocks/>
            </p:cNvGrpSpPr>
            <p:nvPr/>
          </p:nvGrpSpPr>
          <p:grpSpPr bwMode="auto">
            <a:xfrm>
              <a:off x="12954" y="-228119"/>
              <a:ext cx="9137939" cy="1050979"/>
              <a:chOff x="0" y="0"/>
              <a:chExt cx="9137904" cy="1048512"/>
            </a:xfrm>
          </p:grpSpPr>
          <p:pic>
            <p:nvPicPr>
              <p:cNvPr id="1035" name="Freeform 11"/>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37904" cy="10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36" name="Text Box 12"/>
              <p:cNvSpPr txBox="1">
                <a:spLocks noChangeArrowheads="1"/>
              </p:cNvSpPr>
              <p:nvPr/>
            </p:nvSpPr>
            <p:spPr bwMode="auto">
              <a:xfrm rot="21435692">
                <a:off x="-23195" y="446845"/>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p>
            </p:txBody>
          </p:sp>
        </p:grpSp>
        <p:grpSp>
          <p:nvGrpSpPr>
            <p:cNvPr id="1037" name="Freeform 12"/>
            <p:cNvGrpSpPr>
              <a:grpSpLocks/>
            </p:cNvGrpSpPr>
            <p:nvPr/>
          </p:nvGrpSpPr>
          <p:grpSpPr bwMode="auto">
            <a:xfrm>
              <a:off x="12954" y="-154795"/>
              <a:ext cx="9156227" cy="910441"/>
              <a:chOff x="0" y="0"/>
              <a:chExt cx="9156192" cy="908304"/>
            </a:xfrm>
          </p:grpSpPr>
          <p:pic>
            <p:nvPicPr>
              <p:cNvPr id="1038" name="Freeform 12"/>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56192"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39" name="Text Box 15"/>
              <p:cNvSpPr txBox="1">
                <a:spLocks noChangeArrowheads="1"/>
              </p:cNvSpPr>
              <p:nvPr/>
            </p:nvSpPr>
            <p:spPr bwMode="auto">
              <a:xfrm rot="21435692">
                <a:off x="-15618" y="447211"/>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p>
            </p:txBody>
          </p:sp>
        </p:grpSp>
      </p:gr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Freeform 6"/>
          <p:cNvSpPr>
            <a:spLocks noChangeArrowheads="1"/>
          </p:cNvSpPr>
          <p:nvPr/>
        </p:nvSpPr>
        <p:spPr bwMode="auto">
          <a:xfrm>
            <a:off x="-7938" y="-6350"/>
            <a:ext cx="9161463" cy="1039813"/>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latin typeface="Constantia" panose="02030602050306030303" pitchFamily="18" charset="0"/>
            </a:endParaRPr>
          </a:p>
        </p:txBody>
      </p:sp>
      <p:sp>
        <p:nvSpPr>
          <p:cNvPr id="2051" name="Freeform 7"/>
          <p:cNvSpPr>
            <a:spLocks noChangeArrowheads="1"/>
          </p:cNvSpPr>
          <p:nvPr/>
        </p:nvSpPr>
        <p:spPr bwMode="auto">
          <a:xfrm>
            <a:off x="4381500" y="-6350"/>
            <a:ext cx="4762500" cy="636588"/>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latin typeface="Constantia" panose="02030602050306030303" pitchFamily="18" charset="0"/>
            </a:endParaRPr>
          </a:p>
        </p:txBody>
      </p:sp>
      <p:grpSp>
        <p:nvGrpSpPr>
          <p:cNvPr id="2052" name="Group 1"/>
          <p:cNvGrpSpPr>
            <a:grpSpLocks/>
          </p:cNvGrpSpPr>
          <p:nvPr/>
        </p:nvGrpSpPr>
        <p:grpSpPr bwMode="auto">
          <a:xfrm>
            <a:off x="-17463" y="203200"/>
            <a:ext cx="9178926" cy="647700"/>
            <a:chOff x="0" y="0"/>
            <a:chExt cx="9180548" cy="649224"/>
          </a:xfrm>
        </p:grpSpPr>
        <p:grpSp>
          <p:nvGrpSpPr>
            <p:cNvPr id="2053" name="Freeform 11"/>
            <p:cNvGrpSpPr>
              <a:grpSpLocks/>
            </p:cNvGrpSpPr>
            <p:nvPr/>
          </p:nvGrpSpPr>
          <p:grpSpPr bwMode="auto">
            <a:xfrm>
              <a:off x="12954" y="-228119"/>
              <a:ext cx="9137939" cy="1050979"/>
              <a:chOff x="0" y="0"/>
              <a:chExt cx="9137904" cy="1048512"/>
            </a:xfrm>
          </p:grpSpPr>
          <p:pic>
            <p:nvPicPr>
              <p:cNvPr id="2054" name="Freeform 11"/>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37904" cy="10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5" name="Text Box 7"/>
              <p:cNvSpPr txBox="1">
                <a:spLocks noChangeArrowheads="1"/>
              </p:cNvSpPr>
              <p:nvPr/>
            </p:nvSpPr>
            <p:spPr bwMode="auto">
              <a:xfrm rot="21435692">
                <a:off x="-23195" y="446845"/>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p>
            </p:txBody>
          </p:sp>
        </p:grpSp>
        <p:grpSp>
          <p:nvGrpSpPr>
            <p:cNvPr id="2056" name="Freeform 12"/>
            <p:cNvGrpSpPr>
              <a:grpSpLocks/>
            </p:cNvGrpSpPr>
            <p:nvPr/>
          </p:nvGrpSpPr>
          <p:grpSpPr bwMode="auto">
            <a:xfrm>
              <a:off x="12954" y="-154795"/>
              <a:ext cx="9156227" cy="910441"/>
              <a:chOff x="0" y="0"/>
              <a:chExt cx="9156192" cy="908304"/>
            </a:xfrm>
          </p:grpSpPr>
          <p:pic>
            <p:nvPicPr>
              <p:cNvPr id="2057" name="Freeform 12"/>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56192"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58" name="Text Box 10"/>
              <p:cNvSpPr txBox="1">
                <a:spLocks noChangeArrowheads="1"/>
              </p:cNvSpPr>
              <p:nvPr/>
            </p:nvSpPr>
            <p:spPr bwMode="auto">
              <a:xfrm rot="21435692">
                <a:off x="-15618" y="447211"/>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p>
            </p:txBody>
          </p:sp>
        </p:grpSp>
      </p:grpSp>
      <p:sp>
        <p:nvSpPr>
          <p:cNvPr id="2059" name="Title Placeholder 8"/>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t>Click to edit Master title style</a:t>
            </a:r>
          </a:p>
        </p:txBody>
      </p:sp>
      <p:sp>
        <p:nvSpPr>
          <p:cNvPr id="2060" name="Text Placeholder 29"/>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61" name="Date Placeholder 29"/>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defRPr sz="1200">
                <a:solidFill>
                  <a:srgbClr val="D1EAEE"/>
                </a:solidFill>
              </a:defRPr>
            </a:lvl1pPr>
          </a:lstStyle>
          <a:p>
            <a:endParaRPr lang="en-US"/>
          </a:p>
        </p:txBody>
      </p:sp>
      <p:sp>
        <p:nvSpPr>
          <p:cNvPr id="2062" name="Footer Placeholder 18"/>
          <p:cNvSpPr>
            <a:spLocks noGrp="1" noChangeArrowheads="1"/>
          </p:cNvSpPr>
          <p:nvPr>
            <p:ph type="ftr" sz="quarter" idx="3"/>
          </p:nvPr>
        </p:nvSpPr>
        <p:spPr bwMode="auto">
          <a:xfrm>
            <a:off x="2667000" y="6356350"/>
            <a:ext cx="3352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defRPr sz="1200">
                <a:solidFill>
                  <a:srgbClr val="D1EAEE"/>
                </a:solidFill>
              </a:defRPr>
            </a:lvl1pPr>
          </a:lstStyle>
          <a:p>
            <a:endParaRPr lang="en-US"/>
          </a:p>
        </p:txBody>
      </p:sp>
      <p:sp>
        <p:nvSpPr>
          <p:cNvPr id="2063" name="Slide Number Placeholder 26"/>
          <p:cNvSpPr>
            <a:spLocks noGrp="1" noChangeArrowheads="1"/>
          </p:cNvSpPr>
          <p:nvPr>
            <p:ph type="sldNum" sz="quarter" idx="4"/>
          </p:nvPr>
        </p:nvSpPr>
        <p:spPr bwMode="auto">
          <a:xfrm>
            <a:off x="7924800" y="6356350"/>
            <a:ext cx="762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a:defRPr sz="1200">
                <a:solidFill>
                  <a:srgbClr val="D1EAEE"/>
                </a:solidFill>
              </a:defRPr>
            </a:lvl1pPr>
          </a:lstStyle>
          <a:p>
            <a:fld id="{AB561E5F-3039-49A3-A392-880D1FAAA689}"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Freeform 6"/>
          <p:cNvSpPr>
            <a:spLocks noChangeArrowheads="1"/>
          </p:cNvSpPr>
          <p:nvPr/>
        </p:nvSpPr>
        <p:spPr bwMode="auto">
          <a:xfrm>
            <a:off x="-7938" y="-6350"/>
            <a:ext cx="9161463" cy="1039813"/>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latin typeface="Constantia" panose="02030602050306030303" pitchFamily="18" charset="0"/>
            </a:endParaRPr>
          </a:p>
        </p:txBody>
      </p:sp>
      <p:sp>
        <p:nvSpPr>
          <p:cNvPr id="3075" name="Freeform 7"/>
          <p:cNvSpPr>
            <a:spLocks noChangeArrowheads="1"/>
          </p:cNvSpPr>
          <p:nvPr/>
        </p:nvSpPr>
        <p:spPr bwMode="auto">
          <a:xfrm>
            <a:off x="4381500" y="-6350"/>
            <a:ext cx="4762500" cy="636588"/>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latin typeface="Constantia" panose="02030602050306030303" pitchFamily="18" charset="0"/>
            </a:endParaRPr>
          </a:p>
        </p:txBody>
      </p:sp>
      <p:grpSp>
        <p:nvGrpSpPr>
          <p:cNvPr id="3076" name="Group 1"/>
          <p:cNvGrpSpPr>
            <a:grpSpLocks/>
          </p:cNvGrpSpPr>
          <p:nvPr/>
        </p:nvGrpSpPr>
        <p:grpSpPr bwMode="auto">
          <a:xfrm>
            <a:off x="-17463" y="203200"/>
            <a:ext cx="9178926" cy="647700"/>
            <a:chOff x="0" y="0"/>
            <a:chExt cx="9180548" cy="649224"/>
          </a:xfrm>
        </p:grpSpPr>
        <p:grpSp>
          <p:nvGrpSpPr>
            <p:cNvPr id="3077" name="Freeform 11"/>
            <p:cNvGrpSpPr>
              <a:grpSpLocks/>
            </p:cNvGrpSpPr>
            <p:nvPr/>
          </p:nvGrpSpPr>
          <p:grpSpPr bwMode="auto">
            <a:xfrm>
              <a:off x="12954" y="-228119"/>
              <a:ext cx="9137939" cy="1050979"/>
              <a:chOff x="0" y="0"/>
              <a:chExt cx="9137904" cy="1048512"/>
            </a:xfrm>
          </p:grpSpPr>
          <p:pic>
            <p:nvPicPr>
              <p:cNvPr id="3078" name="Freeform 11"/>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37904" cy="10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9" name="Text Box 7"/>
              <p:cNvSpPr txBox="1">
                <a:spLocks noChangeArrowheads="1"/>
              </p:cNvSpPr>
              <p:nvPr/>
            </p:nvSpPr>
            <p:spPr bwMode="auto">
              <a:xfrm rot="21435692">
                <a:off x="-23195" y="446845"/>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p>
            </p:txBody>
          </p:sp>
        </p:grpSp>
        <p:grpSp>
          <p:nvGrpSpPr>
            <p:cNvPr id="3080" name="Freeform 12"/>
            <p:cNvGrpSpPr>
              <a:grpSpLocks/>
            </p:cNvGrpSpPr>
            <p:nvPr/>
          </p:nvGrpSpPr>
          <p:grpSpPr bwMode="auto">
            <a:xfrm>
              <a:off x="12954" y="-154795"/>
              <a:ext cx="9156227" cy="910441"/>
              <a:chOff x="0" y="0"/>
              <a:chExt cx="9156192" cy="908304"/>
            </a:xfrm>
          </p:grpSpPr>
          <p:pic>
            <p:nvPicPr>
              <p:cNvPr id="3081" name="Freeform 12"/>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56192"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82" name="Text Box 10"/>
              <p:cNvSpPr txBox="1">
                <a:spLocks noChangeArrowheads="1"/>
              </p:cNvSpPr>
              <p:nvPr/>
            </p:nvSpPr>
            <p:spPr bwMode="auto">
              <a:xfrm rot="21435692">
                <a:off x="-15618" y="447211"/>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p>
            </p:txBody>
          </p:sp>
        </p:grpSp>
      </p:grpSp>
      <p:sp>
        <p:nvSpPr>
          <p:cNvPr id="3083" name="Title Placeholder 8"/>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t>Click to edit Master title style</a:t>
            </a:r>
          </a:p>
        </p:txBody>
      </p:sp>
      <p:sp>
        <p:nvSpPr>
          <p:cNvPr id="3084" name="Text Placeholder 29"/>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85" name="Date Placeholder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defRPr sz="1200">
                <a:solidFill>
                  <a:srgbClr val="D1EAEE"/>
                </a:solidFill>
              </a:defRPr>
            </a:lvl1pPr>
          </a:lstStyle>
          <a:p>
            <a:endParaRPr lang="en-US"/>
          </a:p>
        </p:txBody>
      </p:sp>
      <p:sp>
        <p:nvSpPr>
          <p:cNvPr id="3086" name="Footer Placeholder 4"/>
          <p:cNvSpPr>
            <a:spLocks noGrp="1" noChangeArrowheads="1"/>
          </p:cNvSpPr>
          <p:nvPr>
            <p:ph type="ftr" sz="quarter" idx="3"/>
          </p:nvPr>
        </p:nvSpPr>
        <p:spPr bwMode="auto">
          <a:xfrm>
            <a:off x="2667000" y="6356350"/>
            <a:ext cx="3352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defRPr sz="1200">
                <a:solidFill>
                  <a:srgbClr val="D1EAEE"/>
                </a:solidFill>
              </a:defRPr>
            </a:lvl1pPr>
          </a:lstStyle>
          <a:p>
            <a:endParaRPr lang="en-US"/>
          </a:p>
        </p:txBody>
      </p:sp>
      <p:sp>
        <p:nvSpPr>
          <p:cNvPr id="3087" name="Slide Number Placeholder 5"/>
          <p:cNvSpPr>
            <a:spLocks noGrp="1" noChangeArrowheads="1"/>
          </p:cNvSpPr>
          <p:nvPr>
            <p:ph type="sldNum" sz="quarter" idx="4"/>
          </p:nvPr>
        </p:nvSpPr>
        <p:spPr bwMode="auto">
          <a:xfrm>
            <a:off x="7924800" y="6356350"/>
            <a:ext cx="762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a:defRPr sz="1200">
                <a:solidFill>
                  <a:srgbClr val="D1EAEE"/>
                </a:solidFill>
              </a:defRPr>
            </a:lvl1pPr>
          </a:lstStyle>
          <a:p>
            <a:fld id="{CDD15770-E640-436A-B4C4-DD19EE86D753}"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Snip and Round Single Corner Rectangle 13"/>
          <p:cNvSpPr>
            <a:spLocks noChangeArrowheads="1"/>
          </p:cNvSpPr>
          <p:nvPr/>
        </p:nvSpPr>
        <p:spPr bwMode="auto">
          <a:xfrm rot="420000" flipV="1">
            <a:off x="3165475" y="1108075"/>
            <a:ext cx="5257800" cy="4114800"/>
          </a:xfrm>
          <a:custGeom>
            <a:avLst/>
            <a:gdLst>
              <a:gd name="T0" fmla="*/ 5257800 w 5257800"/>
              <a:gd name="T1" fmla="*/ 2057400 h 4114800"/>
              <a:gd name="T2" fmla="*/ 2628900 w 5257800"/>
              <a:gd name="T3" fmla="*/ 4114800 h 4114800"/>
              <a:gd name="T4" fmla="*/ 0 w 5257800"/>
              <a:gd name="T5" fmla="*/ 2057400 h 4114800"/>
              <a:gd name="T6" fmla="*/ 2628900 w 5257800"/>
              <a:gd name="T7" fmla="*/ 0 h 4114800"/>
              <a:gd name="T8" fmla="*/ 0 60000 65536"/>
              <a:gd name="T9" fmla="*/ 5898240 60000 65536"/>
              <a:gd name="T10" fmla="*/ 11796480 60000 65536"/>
              <a:gd name="T11" fmla="*/ 17694720 60000 65536"/>
              <a:gd name="T12" fmla="*/ 0 w 5257800"/>
              <a:gd name="T13" fmla="*/ 0 h 4114800"/>
              <a:gd name="T14" fmla="*/ 5182785 w 5257800"/>
              <a:gd name="T15" fmla="*/ 4114800 h 4114800"/>
            </a:gdLst>
            <a:ahLst/>
            <a:cxnLst>
              <a:cxn ang="T8">
                <a:pos x="T0" y="T1"/>
              </a:cxn>
              <a:cxn ang="T9">
                <a:pos x="T2" y="T3"/>
              </a:cxn>
              <a:cxn ang="T10">
                <a:pos x="T4" y="T5"/>
              </a:cxn>
              <a:cxn ang="T11">
                <a:pos x="T6" y="T7"/>
              </a:cxn>
            </a:cxnLst>
            <a:rect l="T12" t="T13" r="T14" b="T15"/>
            <a:pathLst>
              <a:path w="5257800" h="4114800">
                <a:moveTo>
                  <a:pt x="0" y="0"/>
                </a:moveTo>
                <a:lnTo>
                  <a:pt x="5107774" y="0"/>
                </a:lnTo>
                <a:lnTo>
                  <a:pt x="5257800" y="150026"/>
                </a:lnTo>
                <a:lnTo>
                  <a:pt x="5257800" y="4114800"/>
                </a:lnTo>
                <a:lnTo>
                  <a:pt x="0" y="4114800"/>
                </a:lnTo>
                <a:lnTo>
                  <a:pt x="0" y="0"/>
                </a:lnTo>
                <a:close/>
              </a:path>
            </a:pathLst>
          </a:custGeom>
          <a:solidFill>
            <a:srgbClr val="FFFFFF"/>
          </a:solidFill>
          <a:ln w="3175" cap="rnd" cmpd="sng">
            <a:solidFill>
              <a:srgbClr val="C0C0C0"/>
            </a:solidFill>
            <a:miter lim="800000"/>
            <a:headEnd/>
            <a:tailEnd/>
          </a:ln>
          <a:effectLst>
            <a:outerShdw dist="38500" dir="7500041" sx="98500" sy="100079" kx="99984" algn="tl" rotWithShape="0">
              <a:srgbClr val="000000">
                <a:alpha val="25000"/>
              </a:srgbClr>
            </a:outerShdw>
          </a:effec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en-US">
              <a:solidFill>
                <a:srgbClr val="FFFFFF"/>
              </a:solidFill>
              <a:latin typeface="Constantia" panose="02030602050306030303" pitchFamily="18" charset="0"/>
            </a:endParaRPr>
          </a:p>
        </p:txBody>
      </p:sp>
      <p:sp>
        <p:nvSpPr>
          <p:cNvPr id="4099" name="Right Triangle 14"/>
          <p:cNvSpPr>
            <a:spLocks noChangeArrowheads="1"/>
          </p:cNvSpPr>
          <p:nvPr/>
        </p:nvSpPr>
        <p:spPr bwMode="auto">
          <a:xfrm rot="420000" flipV="1">
            <a:off x="8004175" y="5359400"/>
            <a:ext cx="155575" cy="155575"/>
          </a:xfrm>
          <a:prstGeom prst="rtTriangle">
            <a:avLst/>
          </a:prstGeom>
          <a:solidFill>
            <a:srgbClr val="FFFFFF"/>
          </a:solidFill>
          <a:ln w="12700" cmpd="sng">
            <a:solidFill>
              <a:srgbClr val="FFFFFF"/>
            </a:solidFill>
            <a:miter lim="800000"/>
            <a:headEnd/>
            <a:tailEnd/>
          </a:ln>
          <a:effectLst>
            <a:outerShdw dist="6350" dir="12899787" algn="ctr" rotWithShape="0">
              <a:srgbClr val="000000">
                <a:alpha val="45999"/>
              </a:srgbClr>
            </a:outerShdw>
          </a:effec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en-US">
              <a:solidFill>
                <a:srgbClr val="FFFFFF"/>
              </a:solidFill>
              <a:latin typeface="Constantia" panose="02030602050306030303" pitchFamily="18" charset="0"/>
            </a:endParaRPr>
          </a:p>
        </p:txBody>
      </p:sp>
      <p:sp>
        <p:nvSpPr>
          <p:cNvPr id="4100" name="Freeform 15"/>
          <p:cNvSpPr>
            <a:spLocks noChangeArrowheads="1"/>
          </p:cNvSpPr>
          <p:nvPr/>
        </p:nvSpPr>
        <p:spPr bwMode="auto">
          <a:xfrm flipV="1">
            <a:off x="-7938" y="5816600"/>
            <a:ext cx="9161463" cy="1041400"/>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latin typeface="Constantia" panose="02030602050306030303" pitchFamily="18" charset="0"/>
            </a:endParaRPr>
          </a:p>
        </p:txBody>
      </p:sp>
      <p:sp>
        <p:nvSpPr>
          <p:cNvPr id="4101" name="Freeform 16"/>
          <p:cNvSpPr>
            <a:spLocks noChangeArrowheads="1"/>
          </p:cNvSpPr>
          <p:nvPr/>
        </p:nvSpPr>
        <p:spPr bwMode="auto">
          <a:xfrm flipV="1">
            <a:off x="4381500" y="6219825"/>
            <a:ext cx="4762500" cy="638175"/>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en-US">
              <a:latin typeface="Constantia" panose="02030602050306030303" pitchFamily="18" charset="0"/>
            </a:endParaRPr>
          </a:p>
        </p:txBody>
      </p:sp>
      <p:sp>
        <p:nvSpPr>
          <p:cNvPr id="4102" name="Title Placeholder 8"/>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t>Click to edit Master title style</a:t>
            </a:r>
          </a:p>
        </p:txBody>
      </p:sp>
      <p:sp>
        <p:nvSpPr>
          <p:cNvPr id="4103" name="Text Placeholder 29"/>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104" name="Date Placeholder 4"/>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defRPr sz="1200">
                <a:solidFill>
                  <a:srgbClr val="045C75"/>
                </a:solidFill>
              </a:defRPr>
            </a:lvl1pPr>
          </a:lstStyle>
          <a:p>
            <a:endParaRPr lang="en-US"/>
          </a:p>
        </p:txBody>
      </p:sp>
      <p:sp>
        <p:nvSpPr>
          <p:cNvPr id="4105" name="Footer Placeholder 5"/>
          <p:cNvSpPr>
            <a:spLocks noGrp="1" noChangeArrowheads="1"/>
          </p:cNvSpPr>
          <p:nvPr>
            <p:ph type="ftr" sz="quarter" idx="3"/>
          </p:nvPr>
        </p:nvSpPr>
        <p:spPr bwMode="auto">
          <a:xfrm>
            <a:off x="2667000" y="6356350"/>
            <a:ext cx="3352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defRPr sz="1200">
                <a:solidFill>
                  <a:srgbClr val="045C75"/>
                </a:solidFill>
              </a:defRPr>
            </a:lvl1pPr>
          </a:lstStyle>
          <a:p>
            <a:endParaRPr lang="en-US"/>
          </a:p>
        </p:txBody>
      </p:sp>
      <p:sp>
        <p:nvSpPr>
          <p:cNvPr id="4106" name="Slide Number Placeholder 6"/>
          <p:cNvSpPr>
            <a:spLocks noGrp="1" noChangeArrowheads="1"/>
          </p:cNvSpPr>
          <p:nvPr>
            <p:ph type="sldNum" sz="quarter" idx="4"/>
          </p:nvPr>
        </p:nvSpPr>
        <p:spPr bwMode="auto">
          <a:xfrm>
            <a:off x="8077200" y="6356350"/>
            <a:ext cx="609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a:defRPr sz="1200">
                <a:solidFill>
                  <a:srgbClr val="045C75"/>
                </a:solidFill>
              </a:defRPr>
            </a:lvl1pPr>
          </a:lstStyle>
          <a:p>
            <a:fld id="{87E8CA62-13D1-41D4-9CF6-82BAD0FF467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 id="2147483882" r:id="rId9"/>
    <p:sldLayoutId id="2147483883" r:id="rId10"/>
    <p:sldLayoutId id="2147483884"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gif"/></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1.png"/></Relationships>
</file>

<file path=ppt/slides/_rels/slide4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9.png"/><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5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5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6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7.xml"/><Relationship Id="rId5" Type="http://schemas.openxmlformats.org/officeDocument/2006/relationships/image" Target="../media/image80.jpeg"/><Relationship Id="rId4" Type="http://schemas.openxmlformats.org/officeDocument/2006/relationships/image" Target="../media/image79.jpeg"/></Relationships>
</file>

<file path=ppt/slides/_rels/slide6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80.jpeg"/><Relationship Id="rId1" Type="http://schemas.openxmlformats.org/officeDocument/2006/relationships/slideLayout" Target="../slideLayouts/slideLayout7.xml"/><Relationship Id="rId5" Type="http://schemas.openxmlformats.org/officeDocument/2006/relationships/image" Target="../media/image82.png"/><Relationship Id="rId4" Type="http://schemas.openxmlformats.org/officeDocument/2006/relationships/customXml" Target="../ink/ink1.xml"/></Relationships>
</file>

<file path=ppt/slides/_rels/slide6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8" Type="http://schemas.openxmlformats.org/officeDocument/2006/relationships/image" Target="../media/image67.emf"/><Relationship Id="rId3" Type="http://schemas.openxmlformats.org/officeDocument/2006/relationships/image" Target="../media/image81.png"/><Relationship Id="rId2" Type="http://schemas.openxmlformats.org/officeDocument/2006/relationships/image" Target="../media/image77.jpeg"/><Relationship Id="rId1" Type="http://schemas.openxmlformats.org/officeDocument/2006/relationships/slideLayout" Target="../slideLayouts/slideLayout7.xml"/><Relationship Id="rId5" Type="http://schemas.openxmlformats.org/officeDocument/2006/relationships/customXml" Target="../ink/ink2.xml"/><Relationship Id="rId4" Type="http://schemas.openxmlformats.org/officeDocument/2006/relationships/image" Target="../media/image64.png"/></Relationships>
</file>

<file path=ppt/slides/_rels/slide6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71.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7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57.png"/><Relationship Id="rId1" Type="http://schemas.openxmlformats.org/officeDocument/2006/relationships/slideLayout" Target="../slideLayouts/slideLayout7.xml"/><Relationship Id="rId4" Type="http://schemas.openxmlformats.org/officeDocument/2006/relationships/image" Target="../media/image91.png"/></Relationships>
</file>

<file path=ppt/slides/_rels/slide8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9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9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8801" t="10120" r="32603" b="5312"/>
          <a:stretch>
            <a:fillRect/>
          </a:stretch>
        </p:blipFill>
        <p:spPr bwMode="auto">
          <a:xfrm>
            <a:off x="5436096" y="4003923"/>
            <a:ext cx="285750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163"/>
          <p:cNvPicPr>
            <a:picLocks noChangeAspect="1" noChangeArrowheads="1"/>
          </p:cNvPicPr>
          <p:nvPr/>
        </p:nvPicPr>
        <p:blipFill>
          <a:blip r:embed="rId3">
            <a:extLst>
              <a:ext uri="{28A0092B-C50C-407E-A947-70E740481C1C}">
                <a14:useLocalDpi xmlns:a14="http://schemas.microsoft.com/office/drawing/2010/main" val="0"/>
              </a:ext>
            </a:extLst>
          </a:blip>
          <a:srcRect l="24835" t="15874" r="8112" b="4761"/>
          <a:stretch>
            <a:fillRect/>
          </a:stretch>
        </p:blipFill>
        <p:spPr bwMode="auto">
          <a:xfrm>
            <a:off x="611560" y="3861048"/>
            <a:ext cx="3678237"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C0267FD-EF61-E1C2-8876-812943C25344}"/>
              </a:ext>
            </a:extLst>
          </p:cNvPr>
          <p:cNvSpPr txBox="1"/>
          <p:nvPr/>
        </p:nvSpPr>
        <p:spPr>
          <a:xfrm>
            <a:off x="3059832" y="764704"/>
            <a:ext cx="4104456" cy="2800767"/>
          </a:xfrm>
          <a:prstGeom prst="rect">
            <a:avLst/>
          </a:prstGeom>
          <a:noFill/>
        </p:spPr>
        <p:txBody>
          <a:bodyPr wrap="square" rtlCol="0">
            <a:spAutoFit/>
          </a:bodyPr>
          <a:lstStyle/>
          <a:p>
            <a:r>
              <a:rPr lang="en-GB" sz="3200" b="1" dirty="0">
                <a:latin typeface="Book Antiqua" panose="02040602050305030304" pitchFamily="18" charset="0"/>
              </a:rPr>
              <a:t>External nose</a:t>
            </a:r>
          </a:p>
          <a:p>
            <a:r>
              <a:rPr lang="en-GB" sz="3200" b="1" dirty="0">
                <a:latin typeface="Book Antiqua" panose="02040602050305030304" pitchFamily="18" charset="0"/>
              </a:rPr>
              <a:t>Nasal cavity</a:t>
            </a:r>
            <a:br>
              <a:rPr lang="en-GB" sz="3200" b="1" dirty="0">
                <a:latin typeface="Book Antiqua" panose="02040602050305030304" pitchFamily="18" charset="0"/>
              </a:rPr>
            </a:br>
            <a:endParaRPr lang="en-GB" sz="800" b="1" dirty="0">
              <a:latin typeface="Book Antiqua" panose="02040602050305030304" pitchFamily="18" charset="0"/>
            </a:endParaRPr>
          </a:p>
          <a:p>
            <a:r>
              <a:rPr lang="en-GB" sz="3200" b="1" dirty="0">
                <a:latin typeface="Book Antiqua" panose="02040602050305030304" pitchFamily="18" charset="0"/>
              </a:rPr>
              <a:t>Larynx</a:t>
            </a:r>
            <a:br>
              <a:rPr lang="en-GB" sz="3200" b="1" dirty="0">
                <a:latin typeface="Book Antiqua" panose="02040602050305030304" pitchFamily="18" charset="0"/>
              </a:rPr>
            </a:br>
            <a:endParaRPr lang="en-GB" sz="800" b="1" dirty="0">
              <a:latin typeface="Book Antiqua" panose="02040602050305030304" pitchFamily="18" charset="0"/>
            </a:endParaRPr>
          </a:p>
          <a:p>
            <a:r>
              <a:rPr lang="en-GB" sz="3200" b="1" dirty="0">
                <a:latin typeface="Book Antiqua" panose="02040602050305030304" pitchFamily="18" charset="0"/>
              </a:rPr>
              <a:t>Thyroid gland</a:t>
            </a:r>
          </a:p>
          <a:p>
            <a:r>
              <a:rPr lang="en-GB" sz="3200" b="1" dirty="0">
                <a:latin typeface="Book Antiqua" panose="02040602050305030304" pitchFamily="18" charset="0"/>
              </a:rPr>
              <a:t>Parathyroid glands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idx="4294967295"/>
          </p:nvPr>
        </p:nvSpPr>
        <p:spPr>
          <a:xfrm>
            <a:off x="642938" y="214313"/>
            <a:ext cx="8229600" cy="723900"/>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location</a:t>
            </a:r>
            <a:endParaRPr lang="sr-Latn-CS" altLang="en-US" sz="2800" dirty="0">
              <a:latin typeface="Book Antiqua" pitchFamily="18" charset="0"/>
              <a:ea typeface="Book Antiqua" pitchFamily="18" charset="0"/>
              <a:cs typeface="Book Antiqua" pitchFamily="18" charset="0"/>
            </a:endParaRPr>
          </a:p>
        </p:txBody>
      </p:sp>
      <p:sp>
        <p:nvSpPr>
          <p:cNvPr id="8195" name="Content Placeholder 3"/>
          <p:cNvSpPr>
            <a:spLocks noGrp="1"/>
          </p:cNvSpPr>
          <p:nvPr>
            <p:ph sz="half" idx="4294967295"/>
          </p:nvPr>
        </p:nvSpPr>
        <p:spPr>
          <a:xfrm>
            <a:off x="4429125" y="1285875"/>
            <a:ext cx="4714875" cy="5068888"/>
          </a:xfrm>
        </p:spPr>
        <p:txBody>
          <a:bodyPr/>
          <a:lstStyle/>
          <a:p>
            <a:pPr>
              <a:lnSpc>
                <a:spcPct val="80000"/>
              </a:lnSpc>
            </a:pPr>
            <a:r>
              <a:rPr lang="en-GB" altLang="en-US" sz="1800" dirty="0">
                <a:latin typeface="Book Antiqua" pitchFamily="18" charset="0"/>
                <a:ea typeface="Book Antiqua" pitchFamily="18" charset="0"/>
                <a:cs typeface="Book Antiqua" pitchFamily="18" charset="0"/>
              </a:rPr>
              <a:t>Paired cavity that stretches from the nasal vestibule </a:t>
            </a:r>
            <a:r>
              <a:rPr lang="sr-Latn-CS" altLang="en-US" sz="1800" dirty="0">
                <a:latin typeface="Book Antiqua" pitchFamily="18" charset="0"/>
                <a:ea typeface="Book Antiqua" pitchFamily="18" charset="0"/>
                <a:cs typeface="Book Antiqua" pitchFamily="18" charset="0"/>
              </a:rPr>
              <a:t>(vestibulum nasi) </a:t>
            </a:r>
            <a:r>
              <a:rPr lang="en-GB" altLang="en-US" sz="1800" dirty="0">
                <a:latin typeface="Book Antiqua" pitchFamily="18" charset="0"/>
                <a:ea typeface="Book Antiqua" pitchFamily="18" charset="0"/>
                <a:cs typeface="Book Antiqua" pitchFamily="18" charset="0"/>
              </a:rPr>
              <a:t>to </a:t>
            </a:r>
            <a:r>
              <a:rPr lang="en-GB" altLang="en-US" sz="1800" dirty="0" err="1">
                <a:latin typeface="Book Antiqua" pitchFamily="18" charset="0"/>
                <a:ea typeface="Book Antiqua" pitchFamily="18" charset="0"/>
                <a:cs typeface="Book Antiqua" pitchFamily="18" charset="0"/>
              </a:rPr>
              <a:t>choanae</a:t>
            </a:r>
            <a:r>
              <a:rPr lang="en-GB" altLang="en-US" sz="1800" dirty="0">
                <a:latin typeface="Book Antiqua" pitchFamily="18" charset="0"/>
                <a:ea typeface="Book Antiqua" pitchFamily="18" charset="0"/>
                <a:cs typeface="Book Antiqua" pitchFamily="18" charset="0"/>
              </a:rPr>
              <a:t> (the openings of the posterior end of nasal cavity)</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endParaRPr lang="sr-Latn-CS" altLang="en-US" sz="1800" dirty="0">
              <a:latin typeface="Book Antiqua" pitchFamily="18" charset="0"/>
              <a:ea typeface="Book Antiqua" pitchFamily="18" charset="0"/>
              <a:cs typeface="Book Antiqua" pitchFamily="18" charset="0"/>
            </a:endParaRPr>
          </a:p>
          <a:p>
            <a:pPr>
              <a:lnSpc>
                <a:spcPct val="80000"/>
              </a:lnSpc>
            </a:pPr>
            <a:r>
              <a:rPr lang="en-GB" altLang="en-US" sz="1800" dirty="0">
                <a:latin typeface="Book Antiqua" pitchFamily="18" charset="0"/>
                <a:ea typeface="Book Antiqua" pitchFamily="18" charset="0"/>
                <a:cs typeface="Book Antiqua" pitchFamily="18" charset="0"/>
              </a:rPr>
              <a:t>The right and the left nasal cavity are separated by nasal septum </a:t>
            </a:r>
            <a:r>
              <a:rPr lang="sr-Latn-CS" altLang="en-US" sz="1800" dirty="0">
                <a:latin typeface="Book Antiqua" pitchFamily="18" charset="0"/>
                <a:ea typeface="Book Antiqua" pitchFamily="18" charset="0"/>
                <a:cs typeface="Book Antiqua" pitchFamily="18" charset="0"/>
              </a:rPr>
              <a:t>(septum nasi)</a:t>
            </a:r>
            <a:br>
              <a:rPr lang="sr-Latn-CS" altLang="en-US" sz="1800" dirty="0">
                <a:latin typeface="Book Antiqua" pitchFamily="18" charset="0"/>
                <a:ea typeface="Book Antiqua" pitchFamily="18" charset="0"/>
                <a:cs typeface="Book Antiqua" pitchFamily="18" charset="0"/>
              </a:rPr>
            </a:br>
            <a:endParaRPr lang="sr-Latn-CS" altLang="en-US" sz="1800" dirty="0">
              <a:latin typeface="Book Antiqua" pitchFamily="18" charset="0"/>
              <a:ea typeface="Book Antiqua" pitchFamily="18" charset="0"/>
              <a:cs typeface="Book Antiqua" pitchFamily="18" charset="0"/>
            </a:endParaRPr>
          </a:p>
          <a:p>
            <a:pPr>
              <a:lnSpc>
                <a:spcPct val="80000"/>
              </a:lnSpc>
            </a:pPr>
            <a:r>
              <a:rPr lang="en-GB" altLang="en-US" sz="1800" dirty="0">
                <a:latin typeface="Book Antiqua" pitchFamily="18" charset="0"/>
                <a:ea typeface="Book Antiqua" pitchFamily="18" charset="0"/>
                <a:cs typeface="Book Antiqua" pitchFamily="18" charset="0"/>
              </a:rPr>
              <a:t>The nasal cavities are located</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below the anterior and middle cranial</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fossa</a:t>
            </a:r>
            <a:br>
              <a:rPr lang="en-GB"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above the oral cavity</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between the right and the left orbital</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cavity</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 medial to pterygopalatine fossa</a:t>
            </a:r>
            <a:br>
              <a:rPr lang="sr-Latn-CS" altLang="en-US" sz="1800" dirty="0">
                <a:latin typeface="Book Antiqua" pitchFamily="18" charset="0"/>
                <a:ea typeface="Book Antiqua" pitchFamily="18" charset="0"/>
                <a:cs typeface="Book Antiqua" pitchFamily="18" charset="0"/>
              </a:rPr>
            </a:br>
            <a:endParaRPr lang="sr-Latn-CS" altLang="en-US" sz="1800" dirty="0">
              <a:latin typeface="Book Antiqua" pitchFamily="18" charset="0"/>
              <a:ea typeface="Book Antiqua" pitchFamily="18" charset="0"/>
              <a:cs typeface="Book Antiqua" pitchFamily="18" charset="0"/>
            </a:endParaRPr>
          </a:p>
          <a:p>
            <a:pPr>
              <a:lnSpc>
                <a:spcPct val="80000"/>
              </a:lnSpc>
            </a:pPr>
            <a:r>
              <a:rPr lang="en-GB" altLang="en-US" sz="1800" dirty="0">
                <a:latin typeface="Book Antiqua" pitchFamily="18" charset="0"/>
                <a:ea typeface="Book Antiqua" pitchFamily="18" charset="0"/>
                <a:cs typeface="Book Antiqua" pitchFamily="18" charset="0"/>
              </a:rPr>
              <a:t>Structure</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bones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cartilages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nasal mucosa</a:t>
            </a:r>
            <a:r>
              <a:rPr lang="en-US" altLang="en-US" sz="1800" dirty="0">
                <a:latin typeface="Book Antiqua" pitchFamily="18" charset="0"/>
                <a:ea typeface="Book Antiqua" pitchFamily="18" charset="0"/>
                <a:cs typeface="Book Antiqua" pitchFamily="18" charset="0"/>
              </a:rPr>
              <a:t>:</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a:t>
            </a:r>
            <a:r>
              <a:rPr lang="en-US" altLang="en-US" sz="1800" dirty="0">
                <a:latin typeface="Book Antiqua" pitchFamily="18" charset="0"/>
                <a:ea typeface="Book Antiqua" pitchFamily="18" charset="0"/>
                <a:cs typeface="Book Antiqua" pitchFamily="18" charset="0"/>
              </a:rPr>
              <a:t>in lower 2/3 – respiratory mucosa   </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 in upper 1/3 – olfactory mucosa</a:t>
            </a:r>
            <a:endParaRPr lang="sr-Latn-CS" altLang="en-US" sz="1800" dirty="0">
              <a:latin typeface="Book Antiqua" pitchFamily="18" charset="0"/>
              <a:ea typeface="Book Antiqua" pitchFamily="18" charset="0"/>
              <a:cs typeface="Book Antiqua" pitchFamily="18" charset="0"/>
            </a:endParaRPr>
          </a:p>
        </p:txBody>
      </p:sp>
      <p:pic>
        <p:nvPicPr>
          <p:cNvPr id="8196" name="Picture 2"/>
          <p:cNvPicPr>
            <a:picLocks noChangeAspect="1" noChangeArrowheads="1"/>
          </p:cNvPicPr>
          <p:nvPr/>
        </p:nvPicPr>
        <p:blipFill>
          <a:blip r:embed="rId2" cstate="print"/>
          <a:srcRect l="8789" t="10312" r="49609" b="5312"/>
          <a:stretch>
            <a:fillRect/>
          </a:stretch>
        </p:blipFill>
        <p:spPr bwMode="auto">
          <a:xfrm>
            <a:off x="0" y="1071563"/>
            <a:ext cx="4500563" cy="5786437"/>
          </a:xfrm>
          <a:prstGeom prst="rect">
            <a:avLst/>
          </a:prstGeom>
          <a:noFill/>
          <a:ln w="9525">
            <a:noFill/>
            <a:miter lim="800000"/>
            <a:headEnd/>
            <a:tailEnd/>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idx="4294967295"/>
          </p:nvPr>
        </p:nvSpPr>
        <p:spPr>
          <a:xfrm>
            <a:off x="428625" y="428625"/>
            <a:ext cx="8229600" cy="652463"/>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openings</a:t>
            </a:r>
            <a:endParaRPr lang="sr-Latn-CS" altLang="en-US" sz="2800" dirty="0">
              <a:latin typeface="Book Antiqua" pitchFamily="18" charset="0"/>
              <a:ea typeface="Book Antiqua" pitchFamily="18" charset="0"/>
              <a:cs typeface="Book Antiqua" pitchFamily="18" charset="0"/>
            </a:endParaRPr>
          </a:p>
        </p:txBody>
      </p:sp>
      <p:sp>
        <p:nvSpPr>
          <p:cNvPr id="9219" name="Content Placeholder 3"/>
          <p:cNvSpPr>
            <a:spLocks noGrp="1"/>
          </p:cNvSpPr>
          <p:nvPr>
            <p:ph sz="half" idx="4294967295"/>
          </p:nvPr>
        </p:nvSpPr>
        <p:spPr>
          <a:xfrm>
            <a:off x="4648200" y="1920875"/>
            <a:ext cx="4495800" cy="4433888"/>
          </a:xfrm>
        </p:spPr>
        <p:txBody>
          <a:bodyPr/>
          <a:lstStyle/>
          <a:p>
            <a:r>
              <a:rPr lang="en-GB" altLang="en-US" sz="1800" dirty="0">
                <a:latin typeface="Book Antiqua" pitchFamily="18" charset="0"/>
                <a:ea typeface="Book Antiqua" pitchFamily="18" charset="0"/>
                <a:cs typeface="Book Antiqua" pitchFamily="18" charset="0"/>
              </a:rPr>
              <a:t>Front (anterior) opening:</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outer border</a:t>
            </a:r>
            <a:r>
              <a:rPr lang="sr-Latn-CS" altLang="en-US" sz="1800" dirty="0">
                <a:latin typeface="Book Antiqua" pitchFamily="18" charset="0"/>
                <a:ea typeface="Book Antiqua" pitchFamily="18" charset="0"/>
                <a:cs typeface="Book Antiqua" pitchFamily="18" charset="0"/>
              </a:rPr>
              <a:t>: limen nasi</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inner border</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part of nasal septum</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it is the connection with </a:t>
            </a:r>
            <a:r>
              <a:rPr lang="sr-Latn-CS" altLang="en-US" sz="1800" dirty="0">
                <a:latin typeface="Book Antiqua" pitchFamily="18" charset="0"/>
                <a:ea typeface="Book Antiqua" pitchFamily="18" charset="0"/>
                <a:cs typeface="Book Antiqua" pitchFamily="18" charset="0"/>
              </a:rPr>
              <a:t>vestibulum nasi, </a:t>
            </a:r>
            <a:r>
              <a:rPr lang="en-GB" altLang="en-US" sz="1800" dirty="0">
                <a:latin typeface="Book Antiqua" pitchFamily="18" charset="0"/>
                <a:ea typeface="Book Antiqua" pitchFamily="18" charset="0"/>
                <a:cs typeface="Book Antiqua" pitchFamily="18" charset="0"/>
              </a:rPr>
              <a:t>and with environment (by the nostrils (nares), indirectly)</a:t>
            </a:r>
            <a:br>
              <a:rPr lang="sr-Latn-CS" altLang="en-US" sz="1800" dirty="0">
                <a:latin typeface="Book Antiqua" pitchFamily="18" charset="0"/>
                <a:ea typeface="Book Antiqua" pitchFamily="18" charset="0"/>
                <a:cs typeface="Book Antiqua" pitchFamily="18" charset="0"/>
              </a:rPr>
            </a:br>
            <a:endParaRPr lang="sr-Latn-CS" altLang="en-US" sz="1800" dirty="0">
              <a:latin typeface="Book Antiqua" pitchFamily="18" charset="0"/>
              <a:ea typeface="Book Antiqua" pitchFamily="18" charset="0"/>
              <a:cs typeface="Book Antiqua" pitchFamily="18" charset="0"/>
            </a:endParaRPr>
          </a:p>
          <a:p>
            <a:r>
              <a:rPr lang="en-GB" altLang="en-US" sz="1800" dirty="0">
                <a:latin typeface="Book Antiqua" pitchFamily="18" charset="0"/>
                <a:ea typeface="Book Antiqua" pitchFamily="18" charset="0"/>
                <a:cs typeface="Book Antiqua" pitchFamily="18" charset="0"/>
              </a:rPr>
              <a:t>Posterior (back) openings </a:t>
            </a:r>
            <a:r>
              <a:rPr lang="sr-Latn-CS" altLang="en-US" sz="1800" dirty="0">
                <a:latin typeface="Book Antiqua" pitchFamily="18" charset="0"/>
                <a:ea typeface="Book Antiqua" pitchFamily="18" charset="0"/>
                <a:cs typeface="Book Antiqua" pitchFamily="18" charset="0"/>
              </a:rPr>
              <a:t>– choanae</a:t>
            </a:r>
            <a:r>
              <a:rPr lang="en-GB" altLang="en-US" sz="1800" dirty="0">
                <a:latin typeface="Book Antiqua" pitchFamily="18" charset="0"/>
                <a:ea typeface="Book Antiqua" pitchFamily="18" charset="0"/>
                <a:cs typeface="Book Antiqua" pitchFamily="18" charset="0"/>
              </a:rPr>
              <a:t> (2)</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the right and the left one, separated by the back border of nasal septum (</a:t>
            </a:r>
            <a:r>
              <a:rPr lang="en-GB" altLang="en-US" sz="1800" dirty="0" err="1">
                <a:latin typeface="Book Antiqua" pitchFamily="18" charset="0"/>
                <a:ea typeface="Book Antiqua" pitchFamily="18" charset="0"/>
                <a:cs typeface="Book Antiqua" pitchFamily="18" charset="0"/>
              </a:rPr>
              <a:t>vomer</a:t>
            </a:r>
            <a:r>
              <a:rPr lang="en-GB" altLang="en-US" sz="1800" dirty="0">
                <a:latin typeface="Book Antiqua" pitchFamily="18" charset="0"/>
                <a:ea typeface="Book Antiqua" pitchFamily="18" charset="0"/>
                <a:cs typeface="Book Antiqua" pitchFamily="18" charset="0"/>
              </a:rPr>
              <a:t> bone)</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it is the connection with nasal part of pharynx </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epipharynx</a:t>
            </a:r>
            <a:endParaRPr lang="sr-Latn-CS" altLang="en-US" sz="1800" dirty="0">
              <a:latin typeface="Book Antiqua" pitchFamily="18" charset="0"/>
              <a:ea typeface="Book Antiqua" pitchFamily="18" charset="0"/>
              <a:cs typeface="Book Antiqua" pitchFamily="18" charset="0"/>
            </a:endParaRPr>
          </a:p>
        </p:txBody>
      </p:sp>
      <p:pic>
        <p:nvPicPr>
          <p:cNvPr id="9220" name="Picture 157"/>
          <p:cNvPicPr>
            <a:picLocks noChangeAspect="1" noChangeArrowheads="1"/>
          </p:cNvPicPr>
          <p:nvPr/>
        </p:nvPicPr>
        <p:blipFill>
          <a:blip r:embed="rId2" cstate="print"/>
          <a:srcRect l="25058" t="17857" r="43204" b="37613"/>
          <a:stretch>
            <a:fillRect/>
          </a:stretch>
        </p:blipFill>
        <p:spPr bwMode="auto">
          <a:xfrm>
            <a:off x="214313" y="1714500"/>
            <a:ext cx="4643437" cy="4071938"/>
          </a:xfrm>
          <a:prstGeom prst="rect">
            <a:avLst/>
          </a:prstGeom>
          <a:noFill/>
          <a:ln w="9525">
            <a:noFill/>
            <a:miter lim="800000"/>
            <a:headEnd/>
            <a:tailEnd/>
          </a:ln>
        </p:spPr>
      </p:pic>
      <p:cxnSp>
        <p:nvCxnSpPr>
          <p:cNvPr id="9221" name="Straight Arrow Connector 6"/>
          <p:cNvCxnSpPr>
            <a:cxnSpLocks noChangeShapeType="1"/>
          </p:cNvCxnSpPr>
          <p:nvPr/>
        </p:nvCxnSpPr>
        <p:spPr bwMode="auto">
          <a:xfrm rot="5400000">
            <a:off x="3750469" y="2893219"/>
            <a:ext cx="1928812" cy="571500"/>
          </a:xfrm>
          <a:prstGeom prst="straightConnector1">
            <a:avLst/>
          </a:prstGeom>
          <a:noFill/>
          <a:ln w="25400" cmpd="sng">
            <a:solidFill>
              <a:srgbClr val="FF0000"/>
            </a:solidFill>
            <a:round/>
            <a:headEnd/>
            <a:tailEnd type="arrow" w="med" len="med"/>
          </a:ln>
        </p:spPr>
      </p:cxnSp>
      <p:cxnSp>
        <p:nvCxnSpPr>
          <p:cNvPr id="9222" name="Straight Arrow Connector 7"/>
          <p:cNvCxnSpPr>
            <a:cxnSpLocks noChangeShapeType="1"/>
          </p:cNvCxnSpPr>
          <p:nvPr/>
        </p:nvCxnSpPr>
        <p:spPr bwMode="auto">
          <a:xfrm rot="10800000">
            <a:off x="1857375" y="4000500"/>
            <a:ext cx="3143250" cy="500063"/>
          </a:xfrm>
          <a:prstGeom prst="straightConnector1">
            <a:avLst/>
          </a:prstGeom>
          <a:noFill/>
          <a:ln w="25400" cmpd="sng">
            <a:solidFill>
              <a:srgbClr val="FF0000"/>
            </a:solidFill>
            <a:round/>
            <a:headEnd/>
            <a:tailEnd type="arrow" w="med" len="med"/>
          </a:ln>
        </p:spPr>
      </p:cxnSp>
      <p:sp>
        <p:nvSpPr>
          <p:cNvPr id="9223" name="TextBox 8"/>
          <p:cNvSpPr txBox="1">
            <a:spLocks noChangeArrowheads="1"/>
          </p:cNvSpPr>
          <p:nvPr/>
        </p:nvSpPr>
        <p:spPr bwMode="auto">
          <a:xfrm>
            <a:off x="714375" y="5929313"/>
            <a:ext cx="2808782" cy="369332"/>
          </a:xfrm>
          <a:prstGeom prst="rect">
            <a:avLst/>
          </a:prstGeom>
          <a:noFill/>
          <a:ln w="9525">
            <a:noFill/>
            <a:miter lim="800000"/>
            <a:headEnd/>
            <a:tailEnd/>
          </a:ln>
        </p:spPr>
        <p:txBody>
          <a:bodyPr wrap="none">
            <a:spAutoFit/>
          </a:bodyPr>
          <a:lstStyle/>
          <a:p>
            <a:r>
              <a:rPr lang="sr-Latn-CS" altLang="en-US" b="1" dirty="0"/>
              <a:t>Septum nasi </a:t>
            </a:r>
            <a:r>
              <a:rPr lang="sr-Latn-CS" altLang="en-US" dirty="0"/>
              <a:t>– </a:t>
            </a:r>
            <a:r>
              <a:rPr lang="en-GB" altLang="en-US" sz="1400" dirty="0"/>
              <a:t>with mucosa</a:t>
            </a:r>
            <a:endParaRPr lang="sr-Latn-CS" altLang="en-US" sz="14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idx="4294967295"/>
          </p:nvPr>
        </p:nvSpPr>
        <p:spPr>
          <a:xfrm>
            <a:off x="428625" y="818492"/>
            <a:ext cx="4143375" cy="933480"/>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a:t>
            </a:r>
            <a:br>
              <a:rPr lang="en-GB" altLang="en-US" sz="2800" dirty="0">
                <a:latin typeface="Book Antiqua" pitchFamily="18" charset="0"/>
                <a:ea typeface="Book Antiqua" pitchFamily="18" charset="0"/>
                <a:cs typeface="Book Antiqua" pitchFamily="18" charset="0"/>
              </a:rPr>
            </a:br>
            <a:r>
              <a:rPr lang="sr-Latn-CS" altLang="en-US" sz="2800" dirty="0">
                <a:latin typeface="Book Antiqua" pitchFamily="18" charset="0"/>
                <a:ea typeface="Book Antiqua" pitchFamily="18" charset="0"/>
                <a:cs typeface="Book Antiqua" pitchFamily="18" charset="0"/>
              </a:rPr>
              <a:t>– </a:t>
            </a:r>
            <a:r>
              <a:rPr lang="en-GB" altLang="en-US" sz="2800" dirty="0">
                <a:latin typeface="Book Antiqua" pitchFamily="18" charset="0"/>
                <a:ea typeface="Book Antiqua" pitchFamily="18" charset="0"/>
                <a:cs typeface="Book Antiqua" pitchFamily="18" charset="0"/>
              </a:rPr>
              <a:t>the walls -</a:t>
            </a:r>
            <a:endParaRPr lang="sr-Latn-CS" altLang="en-US" sz="2800" dirty="0">
              <a:latin typeface="Book Antiqua" pitchFamily="18" charset="0"/>
              <a:ea typeface="Book Antiqua" pitchFamily="18" charset="0"/>
              <a:cs typeface="Book Antiqua" pitchFamily="18" charset="0"/>
            </a:endParaRPr>
          </a:p>
        </p:txBody>
      </p:sp>
      <p:sp>
        <p:nvSpPr>
          <p:cNvPr id="10243" name="Content Placeholder 3"/>
          <p:cNvSpPr>
            <a:spLocks noGrp="1"/>
          </p:cNvSpPr>
          <p:nvPr>
            <p:ph sz="half" idx="4294967295"/>
          </p:nvPr>
        </p:nvSpPr>
        <p:spPr>
          <a:xfrm>
            <a:off x="4788024" y="818492"/>
            <a:ext cx="4355976" cy="6039508"/>
          </a:xfrm>
        </p:spPr>
        <p:txBody>
          <a:bodyPr/>
          <a:lstStyle/>
          <a:p>
            <a:pPr marL="0" indent="0">
              <a:buNone/>
            </a:pPr>
            <a:endParaRPr lang="sr-Cyrl-CS" altLang="en-US" sz="1800" dirty="0">
              <a:latin typeface="Book Antiqua" pitchFamily="18" charset="0"/>
              <a:ea typeface="Book Antiqua" pitchFamily="18" charset="0"/>
              <a:cs typeface="Book Antiqua" pitchFamily="18" charset="0"/>
            </a:endParaRPr>
          </a:p>
          <a:p>
            <a:pPr>
              <a:buFontTx/>
              <a:buNone/>
            </a:pPr>
            <a:r>
              <a:rPr lang="sr-Cyrl-CS" altLang="en-US" sz="1800" dirty="0">
                <a:latin typeface="Book Antiqua" pitchFamily="18" charset="0"/>
                <a:ea typeface="Book Antiqua" pitchFamily="18" charset="0"/>
                <a:cs typeface="Book Antiqua" pitchFamily="18" charset="0"/>
              </a:rPr>
              <a:t>1) </a:t>
            </a:r>
            <a:r>
              <a:rPr lang="en-GB" altLang="en-US" sz="1800" dirty="0">
                <a:latin typeface="Book Antiqua" pitchFamily="18" charset="0"/>
                <a:ea typeface="Book Antiqua" pitchFamily="18" charset="0"/>
                <a:cs typeface="Book Antiqua" pitchFamily="18" charset="0"/>
              </a:rPr>
              <a:t>Superior wall </a:t>
            </a:r>
            <a:r>
              <a:rPr lang="sr-Cyrl-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the roof</a:t>
            </a:r>
            <a:r>
              <a:rPr lang="sr-Cyrl-CS" altLang="en-US" sz="1800" dirty="0">
                <a:latin typeface="Book Antiqua" pitchFamily="18" charset="0"/>
                <a:ea typeface="Book Antiqua" pitchFamily="18" charset="0"/>
                <a:cs typeface="Book Antiqua" pitchFamily="18" charset="0"/>
              </a:rPr>
              <a:t>):</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separates nasal cavity from anterior and middle cranial fossa</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en-GB" sz="1800" dirty="0">
                <a:latin typeface="Book Antiqua" panose="02040602050305030304" pitchFamily="18" charset="0"/>
              </a:rPr>
              <a:t>curved and narrow, except at its</a:t>
            </a:r>
            <a:br>
              <a:rPr lang="en-GB" sz="1800" dirty="0">
                <a:latin typeface="Book Antiqua" panose="02040602050305030304" pitchFamily="18" charset="0"/>
              </a:rPr>
            </a:br>
            <a:r>
              <a:rPr lang="en-GB" sz="1800" dirty="0">
                <a:latin typeface="Book Antiqua" panose="02040602050305030304" pitchFamily="18" charset="0"/>
              </a:rPr>
              <a:t>  posterior end, where the hollow</a:t>
            </a:r>
            <a:br>
              <a:rPr lang="en-GB" sz="1800" dirty="0">
                <a:latin typeface="Book Antiqua" panose="02040602050305030304" pitchFamily="18" charset="0"/>
              </a:rPr>
            </a:br>
            <a:r>
              <a:rPr lang="en-GB" sz="1800" dirty="0">
                <a:latin typeface="Book Antiqua" panose="02040602050305030304" pitchFamily="18" charset="0"/>
              </a:rPr>
              <a:t>  body of the sphenoid forms the </a:t>
            </a:r>
            <a:r>
              <a:rPr lang="en-GB" sz="1800" dirty="0"/>
              <a:t>roof</a:t>
            </a:r>
            <a:br>
              <a:rPr lang="sr-Cyrl-CS" altLang="en-US" sz="1800" dirty="0">
                <a:latin typeface="Book Antiqua" pitchFamily="18" charset="0"/>
                <a:ea typeface="Book Antiqua" pitchFamily="18" charset="0"/>
                <a:cs typeface="Book Antiqua" pitchFamily="18" charset="0"/>
              </a:rPr>
            </a:b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made of bones covered by mucosa</a:t>
            </a:r>
            <a:r>
              <a:rPr lang="sr-Cyrl-CS" altLang="en-US" sz="1800" dirty="0">
                <a:latin typeface="Book Antiqua" pitchFamily="18" charset="0"/>
                <a:ea typeface="Book Antiqua" pitchFamily="18" charset="0"/>
                <a:cs typeface="Book Antiqua" pitchFamily="18" charset="0"/>
              </a:rPr>
              <a:t>:</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nasal bones</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nasal part of frontal bone</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lamina cribrosa (ethmoidal</a:t>
            </a:r>
            <a:r>
              <a:rPr lang="en-GB" altLang="en-US" sz="1800" dirty="0">
                <a:latin typeface="Book Antiqua" pitchFamily="18" charset="0"/>
                <a:ea typeface="Book Antiqua" pitchFamily="18" charset="0"/>
                <a:cs typeface="Book Antiqua" pitchFamily="18" charset="0"/>
              </a:rPr>
              <a:t> bone</a:t>
            </a:r>
            <a:r>
              <a:rPr lang="sr-Latn-CS" altLang="en-US" sz="1800" dirty="0">
                <a:latin typeface="Book Antiqua" pitchFamily="18" charset="0"/>
                <a:ea typeface="Book Antiqua" pitchFamily="18" charset="0"/>
                <a:cs typeface="Book Antiqua" pitchFamily="18" charset="0"/>
              </a:rPr>
              <a:t>)</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anterior and anterior part of inferior</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surface of the body of sphenoid bone</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Sphenoethmoidal</a:t>
            </a:r>
            <a:r>
              <a:rPr lang="en-GB"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recessus</a:t>
            </a:r>
            <a:r>
              <a:rPr lang="en-GB" altLang="en-US" sz="1800" dirty="0">
                <a:latin typeface="Book Antiqua" pitchFamily="18" charset="0"/>
                <a:ea typeface="Book Antiqua" pitchFamily="18" charset="0"/>
                <a:cs typeface="Book Antiqua" pitchFamily="18" charset="0"/>
              </a:rPr>
              <a:t> </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recessus sphenoethmoidalis</a:t>
            </a:r>
            <a:r>
              <a:rPr lang="en-GB" altLang="en-US" sz="1800" dirty="0">
                <a:latin typeface="Book Antiqua" pitchFamily="18" charset="0"/>
                <a:ea typeface="Book Antiqua" pitchFamily="18" charset="0"/>
                <a:cs typeface="Book Antiqua" pitchFamily="18" charset="0"/>
              </a:rPr>
              <a:t>) is the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part of superior wall</a:t>
            </a:r>
            <a:br>
              <a:rPr lang="sr-Latn-CS"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 place of opening of sphenoid sinus</a:t>
            </a:r>
            <a:endParaRPr lang="sr-Latn-CS" altLang="en-US" sz="1800" dirty="0">
              <a:latin typeface="Book Antiqua" pitchFamily="18" charset="0"/>
              <a:ea typeface="Book Antiqua" pitchFamily="18" charset="0"/>
              <a:cs typeface="Book Antiqua" pitchFamily="18" charset="0"/>
            </a:endParaRPr>
          </a:p>
        </p:txBody>
      </p:sp>
      <p:pic>
        <p:nvPicPr>
          <p:cNvPr id="10244" name="Picture 3"/>
          <p:cNvPicPr>
            <a:picLocks noChangeAspect="1" noChangeArrowheads="1"/>
          </p:cNvPicPr>
          <p:nvPr/>
        </p:nvPicPr>
        <p:blipFill>
          <a:blip r:embed="rId2" cstate="print">
            <a:lum contrast="10000"/>
          </a:blip>
          <a:srcRect l="21680" t="14063" r="15039" b="16562"/>
          <a:stretch>
            <a:fillRect/>
          </a:stretch>
        </p:blipFill>
        <p:spPr bwMode="auto">
          <a:xfrm>
            <a:off x="90036" y="1700808"/>
            <a:ext cx="4820551" cy="3301726"/>
          </a:xfrm>
          <a:prstGeom prst="rect">
            <a:avLst/>
          </a:prstGeom>
          <a:noFill/>
          <a:ln w="9525">
            <a:noFill/>
            <a:miter lim="800000"/>
            <a:headEnd/>
            <a:tailEnd/>
          </a:ln>
        </p:spPr>
      </p:pic>
      <p:sp>
        <p:nvSpPr>
          <p:cNvPr id="2" name="Content Placeholder 3">
            <a:extLst>
              <a:ext uri="{FF2B5EF4-FFF2-40B4-BE49-F238E27FC236}">
                <a16:creationId xmlns:a16="http://schemas.microsoft.com/office/drawing/2014/main" id="{43833683-C2A8-125F-1981-FB71F6802DE6}"/>
              </a:ext>
            </a:extLst>
          </p:cNvPr>
          <p:cNvSpPr txBox="1">
            <a:spLocks/>
          </p:cNvSpPr>
          <p:nvPr/>
        </p:nvSpPr>
        <p:spPr bwMode="auto">
          <a:xfrm>
            <a:off x="90036" y="5128766"/>
            <a:ext cx="4355976" cy="1512168"/>
          </a:xfrm>
          <a:prstGeom prst="rect">
            <a:avLst/>
          </a:prstGeom>
          <a:solidFill>
            <a:schemeClr val="bg2">
              <a:lumMod val="90000"/>
            </a:schemeClr>
          </a:solidFill>
          <a:ln>
            <a:noFill/>
          </a:ln>
        </p:spPr>
        <p:txBody>
          <a:bodyPr vert="horz" wrap="square" lIns="91440" tIns="45720" rIns="91440" bIns="45720" numCol="1" anchor="t" anchorCtr="0" compatLnSpc="1">
            <a:prstTxWarp prst="textNoShape">
              <a:avLst/>
            </a:prstTxWarp>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sz="1800" dirty="0">
                <a:latin typeface="Book Antiqua" pitchFamily="18" charset="0"/>
                <a:ea typeface="Book Antiqua" pitchFamily="18" charset="0"/>
                <a:cs typeface="Book Antiqua" pitchFamily="18" charset="0"/>
              </a:rPr>
              <a:t>4 walls</a:t>
            </a:r>
            <a:r>
              <a:rPr lang="sr-Cyrl-CS" altLang="en-US" sz="1800" dirty="0">
                <a:latin typeface="Book Antiqua" pitchFamily="18" charset="0"/>
                <a:ea typeface="Book Antiqua" pitchFamily="18" charset="0"/>
                <a:cs typeface="Book Antiqua" pitchFamily="18" charset="0"/>
              </a:rPr>
              <a:t>:</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1) </a:t>
            </a:r>
            <a:r>
              <a:rPr lang="en-GB" altLang="en-US" sz="1800" dirty="0">
                <a:latin typeface="Book Antiqua" pitchFamily="18" charset="0"/>
                <a:ea typeface="Book Antiqua" pitchFamily="18" charset="0"/>
                <a:cs typeface="Book Antiqua" pitchFamily="18" charset="0"/>
              </a:rPr>
              <a:t>superior</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2) </a:t>
            </a:r>
            <a:r>
              <a:rPr lang="en-GB" altLang="en-US" sz="1800" dirty="0">
                <a:latin typeface="Book Antiqua" pitchFamily="18" charset="0"/>
                <a:ea typeface="Book Antiqua" pitchFamily="18" charset="0"/>
                <a:cs typeface="Book Antiqua" pitchFamily="18" charset="0"/>
              </a:rPr>
              <a:t>inferior</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3) </a:t>
            </a:r>
            <a:r>
              <a:rPr lang="en-GB" altLang="en-US" sz="1800" dirty="0">
                <a:latin typeface="Book Antiqua" pitchFamily="18" charset="0"/>
                <a:ea typeface="Book Antiqua" pitchFamily="18" charset="0"/>
                <a:cs typeface="Book Antiqua" pitchFamily="18" charset="0"/>
              </a:rPr>
              <a:t>outer (lateral)</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4)</a:t>
            </a:r>
            <a:r>
              <a:rPr lang="en-GB" altLang="en-US" sz="1800" dirty="0">
                <a:latin typeface="Book Antiqua" pitchFamily="18" charset="0"/>
                <a:ea typeface="Book Antiqua" pitchFamily="18" charset="0"/>
                <a:cs typeface="Book Antiqua" pitchFamily="18" charset="0"/>
              </a:rPr>
              <a:t> inner (medial) – nasal septum</a:t>
            </a:r>
            <a:br>
              <a:rPr lang="sr-Cyrl-CS" altLang="en-US" sz="1800" dirty="0">
                <a:latin typeface="Book Antiqua" pitchFamily="18" charset="0"/>
                <a:ea typeface="Book Antiqua" pitchFamily="18" charset="0"/>
                <a:cs typeface="Book Antiqua" pitchFamily="18" charset="0"/>
              </a:rPr>
            </a:br>
            <a:endParaRPr lang="sr-Latn-CS" altLang="en-US" sz="1800" dirty="0">
              <a:latin typeface="Book Antiqua" pitchFamily="18" charset="0"/>
              <a:ea typeface="Book Antiqua" pitchFamily="18" charset="0"/>
              <a:cs typeface="Book Antiqua" pitchFamily="18"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l="12891" t="14999" r="29817" b="5624"/>
          <a:stretch>
            <a:fillRect/>
          </a:stretch>
        </p:blipFill>
        <p:spPr bwMode="auto">
          <a:xfrm>
            <a:off x="0" y="857250"/>
            <a:ext cx="6286500" cy="544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Box 2"/>
          <p:cNvSpPr txBox="1">
            <a:spLocks noChangeArrowheads="1"/>
          </p:cNvSpPr>
          <p:nvPr/>
        </p:nvSpPr>
        <p:spPr bwMode="auto">
          <a:xfrm>
            <a:off x="6429375" y="928688"/>
            <a:ext cx="2506663" cy="532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lnSpc>
                <a:spcPct val="150000"/>
              </a:lnSpc>
            </a:pPr>
            <a:r>
              <a:rPr lang="sr-Cyrl-CS" altLang="en-US" sz="1200"/>
              <a:t>1 </a:t>
            </a:r>
            <a:r>
              <a:rPr lang="sr-Latn-CS" altLang="en-US" sz="1200"/>
              <a:t> sinus sphenoidalis</a:t>
            </a:r>
          </a:p>
          <a:p>
            <a:pPr eaLnBrk="1" hangingPunct="1">
              <a:lnSpc>
                <a:spcPct val="150000"/>
              </a:lnSpc>
            </a:pPr>
            <a:r>
              <a:rPr lang="sr-Latn-CS" altLang="en-US" sz="1200"/>
              <a:t>2  meatus nasi superior</a:t>
            </a:r>
            <a:r>
              <a:rPr lang="sr-Cyrl-CS" altLang="en-US" sz="1200"/>
              <a:t> </a:t>
            </a:r>
            <a:endParaRPr lang="sr-Latn-CS" altLang="en-US" sz="1200"/>
          </a:p>
          <a:p>
            <a:pPr eaLnBrk="1" hangingPunct="1">
              <a:lnSpc>
                <a:spcPct val="150000"/>
              </a:lnSpc>
            </a:pPr>
            <a:r>
              <a:rPr lang="sr-Latn-CS" altLang="en-US" sz="1200"/>
              <a:t>3  meatus nasi medius</a:t>
            </a:r>
          </a:p>
          <a:p>
            <a:pPr eaLnBrk="1" hangingPunct="1">
              <a:lnSpc>
                <a:spcPct val="150000"/>
              </a:lnSpc>
            </a:pPr>
            <a:r>
              <a:rPr lang="sr-Latn-CS" altLang="en-US" sz="1200"/>
              <a:t>4  torus tubarius</a:t>
            </a:r>
          </a:p>
          <a:p>
            <a:pPr eaLnBrk="1" hangingPunct="1">
              <a:lnSpc>
                <a:spcPct val="150000"/>
              </a:lnSpc>
            </a:pPr>
            <a:r>
              <a:rPr lang="sr-Latn-CS" altLang="en-US" sz="1200"/>
              <a:t>5  tonsila pharyngea</a:t>
            </a:r>
          </a:p>
          <a:p>
            <a:pPr eaLnBrk="1" hangingPunct="1">
              <a:lnSpc>
                <a:spcPct val="150000"/>
              </a:lnSpc>
            </a:pPr>
            <a:r>
              <a:rPr lang="sr-Latn-CS" altLang="en-US" sz="1200"/>
              <a:t>6  ostium pharyngeum</a:t>
            </a:r>
          </a:p>
          <a:p>
            <a:pPr eaLnBrk="1" hangingPunct="1">
              <a:lnSpc>
                <a:spcPct val="150000"/>
              </a:lnSpc>
            </a:pPr>
            <a:r>
              <a:rPr lang="sr-Latn-CS" altLang="en-US" sz="1200"/>
              <a:t>    tubae auditive</a:t>
            </a:r>
          </a:p>
          <a:p>
            <a:pPr eaLnBrk="1" hangingPunct="1">
              <a:lnSpc>
                <a:spcPct val="150000"/>
              </a:lnSpc>
            </a:pPr>
            <a:r>
              <a:rPr lang="sr-Latn-CS" altLang="en-US" sz="1200"/>
              <a:t>7  plica salpingopharyngea</a:t>
            </a:r>
          </a:p>
          <a:p>
            <a:pPr eaLnBrk="1" hangingPunct="1">
              <a:lnSpc>
                <a:spcPct val="150000"/>
              </a:lnSpc>
            </a:pPr>
            <a:r>
              <a:rPr lang="sr-Latn-CS" altLang="en-US" sz="1200"/>
              <a:t>8  recessus pharyngeus</a:t>
            </a:r>
          </a:p>
          <a:p>
            <a:pPr eaLnBrk="1" hangingPunct="1">
              <a:lnSpc>
                <a:spcPct val="150000"/>
              </a:lnSpc>
            </a:pPr>
            <a:r>
              <a:rPr lang="sr-Latn-CS" altLang="en-US" sz="1200"/>
              <a:t>9  palatum molle</a:t>
            </a:r>
          </a:p>
          <a:p>
            <a:pPr eaLnBrk="1" hangingPunct="1">
              <a:lnSpc>
                <a:spcPct val="150000"/>
              </a:lnSpc>
              <a:buFont typeface="Arial" panose="020B0604020202020204" pitchFamily="34" charset="0"/>
              <a:buAutoNum type="arabicPlain" startAt="10"/>
            </a:pPr>
            <a:r>
              <a:rPr lang="sr-Latn-CS" altLang="en-US" sz="1200"/>
              <a:t>uvula</a:t>
            </a:r>
          </a:p>
          <a:p>
            <a:pPr eaLnBrk="1" hangingPunct="1">
              <a:lnSpc>
                <a:spcPct val="150000"/>
              </a:lnSpc>
              <a:buFont typeface="Arial" panose="020B0604020202020204" pitchFamily="34" charset="0"/>
              <a:buAutoNum type="arabicPlain" startAt="10"/>
            </a:pPr>
            <a:r>
              <a:rPr lang="sr-Latn-CS" altLang="en-US" sz="1200"/>
              <a:t>sinus frontalis</a:t>
            </a:r>
          </a:p>
          <a:p>
            <a:pPr eaLnBrk="1" hangingPunct="1">
              <a:lnSpc>
                <a:spcPct val="150000"/>
              </a:lnSpc>
              <a:buFont typeface="Arial" panose="020B0604020202020204" pitchFamily="34" charset="0"/>
              <a:buAutoNum type="arabicPlain" startAt="10"/>
            </a:pPr>
            <a:r>
              <a:rPr lang="sr-Latn-CS" altLang="en-US" sz="1200"/>
              <a:t>recessus sphenoethmoidalis </a:t>
            </a:r>
          </a:p>
          <a:p>
            <a:pPr eaLnBrk="1" hangingPunct="1">
              <a:lnSpc>
                <a:spcPct val="150000"/>
              </a:lnSpc>
              <a:buFont typeface="Arial" panose="020B0604020202020204" pitchFamily="34" charset="0"/>
              <a:buAutoNum type="arabicPlain" startAt="10"/>
            </a:pPr>
            <a:r>
              <a:rPr lang="sr-Latn-CS" altLang="en-US" sz="1200"/>
              <a:t>concha nasalis superior</a:t>
            </a:r>
          </a:p>
          <a:p>
            <a:pPr eaLnBrk="1" hangingPunct="1">
              <a:lnSpc>
                <a:spcPct val="150000"/>
              </a:lnSpc>
              <a:buFont typeface="Arial" panose="020B0604020202020204" pitchFamily="34" charset="0"/>
              <a:buAutoNum type="arabicPlain" startAt="10"/>
            </a:pPr>
            <a:r>
              <a:rPr lang="sr-Latn-CS" altLang="en-US" sz="1200"/>
              <a:t>concha nasalis media</a:t>
            </a:r>
          </a:p>
          <a:p>
            <a:pPr eaLnBrk="1" hangingPunct="1">
              <a:lnSpc>
                <a:spcPct val="150000"/>
              </a:lnSpc>
              <a:buFont typeface="Arial" panose="020B0604020202020204" pitchFamily="34" charset="0"/>
              <a:buAutoNum type="arabicPlain" startAt="10"/>
            </a:pPr>
            <a:r>
              <a:rPr lang="sr-Latn-CS" altLang="en-US" sz="1200"/>
              <a:t>concha nasalis inferior</a:t>
            </a:r>
          </a:p>
          <a:p>
            <a:pPr eaLnBrk="1" hangingPunct="1">
              <a:lnSpc>
                <a:spcPct val="150000"/>
              </a:lnSpc>
              <a:buFont typeface="Arial" panose="020B0604020202020204" pitchFamily="34" charset="0"/>
              <a:buAutoNum type="arabicPlain" startAt="10"/>
            </a:pPr>
            <a:r>
              <a:rPr lang="sr-Latn-CS" altLang="en-US" sz="1200"/>
              <a:t>vestibulum</a:t>
            </a:r>
          </a:p>
          <a:p>
            <a:pPr eaLnBrk="1" hangingPunct="1">
              <a:lnSpc>
                <a:spcPct val="150000"/>
              </a:lnSpc>
              <a:buFont typeface="Arial" panose="020B0604020202020204" pitchFamily="34" charset="0"/>
              <a:buAutoNum type="arabicPlain" startAt="10"/>
            </a:pPr>
            <a:r>
              <a:rPr lang="sr-Latn-CS" altLang="en-US" sz="1200"/>
              <a:t>meatus nasi inferior</a:t>
            </a:r>
          </a:p>
          <a:p>
            <a:pPr eaLnBrk="1" hangingPunct="1">
              <a:lnSpc>
                <a:spcPct val="150000"/>
              </a:lnSpc>
              <a:buFont typeface="Arial" panose="020B0604020202020204" pitchFamily="34" charset="0"/>
              <a:buAutoNum type="arabicPlain" startAt="10"/>
            </a:pPr>
            <a:r>
              <a:rPr lang="sr-Latn-CS" altLang="en-US" sz="1200"/>
              <a:t>palatum durum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3"/>
          <p:cNvSpPr>
            <a:spLocks noGrp="1"/>
          </p:cNvSpPr>
          <p:nvPr>
            <p:ph sz="half" idx="4294967295"/>
          </p:nvPr>
        </p:nvSpPr>
        <p:spPr>
          <a:xfrm>
            <a:off x="4355976" y="692696"/>
            <a:ext cx="4766033" cy="5786438"/>
          </a:xfrm>
        </p:spPr>
        <p:txBody>
          <a:bodyPr/>
          <a:lstStyle/>
          <a:p>
            <a:pPr>
              <a:buFontTx/>
              <a:buNone/>
            </a:pPr>
            <a:r>
              <a:rPr lang="sr-Latn-CS" altLang="en-US" sz="1800" dirty="0">
                <a:latin typeface="Book Antiqua" pitchFamily="18" charset="0"/>
                <a:ea typeface="Book Antiqua" pitchFamily="18" charset="0"/>
                <a:cs typeface="Book Antiqua" pitchFamily="18" charset="0"/>
              </a:rPr>
              <a:t>2) </a:t>
            </a:r>
            <a:r>
              <a:rPr lang="en-GB" altLang="en-US" sz="1800" dirty="0">
                <a:latin typeface="Book Antiqua" pitchFamily="18" charset="0"/>
                <a:ea typeface="Book Antiqua" pitchFamily="18" charset="0"/>
                <a:cs typeface="Book Antiqua" pitchFamily="18" charset="0"/>
              </a:rPr>
              <a:t>Inferior wall </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floor</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separates nasal from oral cavity</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made of hard plate (</a:t>
            </a:r>
            <a:r>
              <a:rPr lang="en-GB" altLang="en-US" sz="1800" dirty="0" err="1">
                <a:latin typeface="Book Antiqua" pitchFamily="18" charset="0"/>
                <a:ea typeface="Book Antiqua" pitchFamily="18" charset="0"/>
                <a:cs typeface="Book Antiqua" pitchFamily="18" charset="0"/>
              </a:rPr>
              <a:t>palatum</a:t>
            </a:r>
            <a:r>
              <a:rPr lang="en-GB" altLang="en-US" sz="1800" dirty="0">
                <a:latin typeface="Book Antiqua" pitchFamily="18" charset="0"/>
                <a:ea typeface="Book Antiqua" pitchFamily="18" charset="0"/>
                <a:cs typeface="Book Antiqua" pitchFamily="18" charset="0"/>
              </a:rPr>
              <a:t> durum)</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covered by mucosa;</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Bones of hard palate: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 anterior ¾ - palatine process of maxilla</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 posterior ¼ - horizontal plate of</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palatine bone</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in anterior part, there is incisive canal – communication with oral cavity, for the blood vessels and nerves</a:t>
            </a:r>
            <a:endParaRPr lang="sr-Latn-CS" altLang="en-US" sz="1800" dirty="0">
              <a:latin typeface="Book Antiqua" pitchFamily="18" charset="0"/>
              <a:ea typeface="Book Antiqua" pitchFamily="18" charset="0"/>
              <a:cs typeface="Book Antiqua" pitchFamily="18" charset="0"/>
            </a:endParaRPr>
          </a:p>
        </p:txBody>
      </p:sp>
      <p:pic>
        <p:nvPicPr>
          <p:cNvPr id="11268" name="Picture 2"/>
          <p:cNvPicPr>
            <a:picLocks noChangeAspect="1" noChangeArrowheads="1"/>
          </p:cNvPicPr>
          <p:nvPr/>
        </p:nvPicPr>
        <p:blipFill>
          <a:blip r:embed="rId2" cstate="print"/>
          <a:srcRect l="24442" t="27187" r="32031" b="12811"/>
          <a:stretch>
            <a:fillRect/>
          </a:stretch>
        </p:blipFill>
        <p:spPr bwMode="auto">
          <a:xfrm>
            <a:off x="6112900" y="4416717"/>
            <a:ext cx="2915816" cy="2411155"/>
          </a:xfrm>
          <a:prstGeom prst="rect">
            <a:avLst/>
          </a:prstGeom>
          <a:noFill/>
          <a:ln w="9525">
            <a:noFill/>
            <a:miter lim="800000"/>
            <a:headEnd/>
            <a:tailEnd/>
          </a:ln>
        </p:spPr>
      </p:pic>
      <p:pic>
        <p:nvPicPr>
          <p:cNvPr id="11269" name="Picture 3"/>
          <p:cNvPicPr>
            <a:picLocks noChangeAspect="1" noChangeArrowheads="1"/>
          </p:cNvPicPr>
          <p:nvPr/>
        </p:nvPicPr>
        <p:blipFill>
          <a:blip r:embed="rId3" cstate="print"/>
          <a:srcRect l="40430" t="20625" r="9180" b="24062"/>
          <a:stretch>
            <a:fillRect/>
          </a:stretch>
        </p:blipFill>
        <p:spPr bwMode="auto">
          <a:xfrm>
            <a:off x="115284" y="1807568"/>
            <a:ext cx="4275508" cy="2933075"/>
          </a:xfrm>
          <a:prstGeom prst="rect">
            <a:avLst/>
          </a:prstGeom>
          <a:noFill/>
          <a:ln w="9525">
            <a:noFill/>
            <a:miter lim="800000"/>
            <a:headEnd/>
            <a:tailEnd/>
          </a:ln>
        </p:spPr>
      </p:pic>
      <p:sp>
        <p:nvSpPr>
          <p:cNvPr id="2" name="Title 1">
            <a:extLst>
              <a:ext uri="{FF2B5EF4-FFF2-40B4-BE49-F238E27FC236}">
                <a16:creationId xmlns:a16="http://schemas.microsoft.com/office/drawing/2014/main" id="{DD70E257-979A-356D-AABC-D6713302ED80}"/>
              </a:ext>
            </a:extLst>
          </p:cNvPr>
          <p:cNvSpPr txBox="1">
            <a:spLocks/>
          </p:cNvSpPr>
          <p:nvPr/>
        </p:nvSpPr>
        <p:spPr bwMode="auto">
          <a:xfrm>
            <a:off x="132133" y="882720"/>
            <a:ext cx="4143375" cy="93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a:lstStyle>
          <a:p>
            <a:pPr>
              <a:buFontTx/>
            </a:pPr>
            <a:r>
              <a:rPr lang="en-GB" altLang="en-US" sz="2800" dirty="0">
                <a:latin typeface="Book Antiqua" pitchFamily="18" charset="0"/>
                <a:ea typeface="Book Antiqua" pitchFamily="18" charset="0"/>
                <a:cs typeface="Book Antiqua" pitchFamily="18" charset="0"/>
              </a:rPr>
              <a:t>Nasal cavity (c</a:t>
            </a:r>
            <a:r>
              <a:rPr lang="sr-Latn-CS" altLang="en-US" sz="2800" dirty="0" err="1">
                <a:latin typeface="Book Antiqua" pitchFamily="18" charset="0"/>
                <a:ea typeface="Book Antiqua" pitchFamily="18" charset="0"/>
                <a:cs typeface="Book Antiqua" pitchFamily="18" charset="0"/>
              </a:rPr>
              <a:t>avitas</a:t>
            </a:r>
            <a:r>
              <a:rPr lang="sr-Latn-CS" altLang="en-US" sz="2800" dirty="0">
                <a:latin typeface="Book Antiqua" pitchFamily="18" charset="0"/>
                <a:ea typeface="Book Antiqua" pitchFamily="18" charset="0"/>
                <a:cs typeface="Book Antiqua" pitchFamily="18" charset="0"/>
              </a:rPr>
              <a:t> </a:t>
            </a:r>
            <a:r>
              <a:rPr lang="sr-Latn-CS" altLang="en-US" sz="2800" dirty="0" err="1">
                <a:latin typeface="Book Antiqua" pitchFamily="18" charset="0"/>
                <a:ea typeface="Book Antiqua" pitchFamily="18" charset="0"/>
                <a:cs typeface="Book Antiqua" pitchFamily="18" charset="0"/>
              </a:rPr>
              <a:t>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a:t>
            </a:r>
            <a:br>
              <a:rPr lang="en-GB" altLang="en-US" sz="2800" dirty="0">
                <a:latin typeface="Book Antiqua" pitchFamily="18" charset="0"/>
                <a:ea typeface="Book Antiqua" pitchFamily="18" charset="0"/>
                <a:cs typeface="Book Antiqua" pitchFamily="18" charset="0"/>
              </a:rPr>
            </a:br>
            <a:r>
              <a:rPr lang="sr-Latn-CS" altLang="en-US" sz="2800" dirty="0">
                <a:latin typeface="Book Antiqua" pitchFamily="18" charset="0"/>
                <a:ea typeface="Book Antiqua" pitchFamily="18" charset="0"/>
                <a:cs typeface="Book Antiqua" pitchFamily="18" charset="0"/>
              </a:rPr>
              <a:t>– </a:t>
            </a:r>
            <a:r>
              <a:rPr lang="en-GB" altLang="en-US" sz="2800" dirty="0">
                <a:latin typeface="Book Antiqua" pitchFamily="18" charset="0"/>
                <a:ea typeface="Book Antiqua" pitchFamily="18" charset="0"/>
                <a:cs typeface="Book Antiqua" pitchFamily="18" charset="0"/>
              </a:rPr>
              <a:t>the walls -</a:t>
            </a:r>
            <a:endParaRPr lang="sr-Latn-CS" altLang="en-US" sz="2800" dirty="0">
              <a:latin typeface="Book Antiqua" pitchFamily="18" charset="0"/>
              <a:ea typeface="Book Antiqua" pitchFamily="18" charset="0"/>
              <a:cs typeface="Book Antiqua" pitchFamily="18" charset="0"/>
            </a:endParaRPr>
          </a:p>
        </p:txBody>
      </p:sp>
      <p:pic>
        <p:nvPicPr>
          <p:cNvPr id="3" name="Picture 4">
            <a:extLst>
              <a:ext uri="{FF2B5EF4-FFF2-40B4-BE49-F238E27FC236}">
                <a16:creationId xmlns:a16="http://schemas.microsoft.com/office/drawing/2014/main" id="{44CCD649-30F1-E035-7F41-32809C6A24E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88" t="15214" r="66423" b="42202"/>
          <a:stretch/>
        </p:blipFill>
        <p:spPr bwMode="auto">
          <a:xfrm>
            <a:off x="4139952" y="4740643"/>
            <a:ext cx="1507271" cy="1868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3"/>
          <p:cNvPicPr>
            <a:picLocks noChangeAspect="1" noChangeArrowheads="1"/>
          </p:cNvPicPr>
          <p:nvPr/>
        </p:nvPicPr>
        <p:blipFill>
          <a:blip r:embed="rId2" cstate="print">
            <a:lum contrast="10000"/>
          </a:blip>
          <a:srcRect l="25027" t="14063" r="16377" b="16562"/>
          <a:stretch>
            <a:fillRect/>
          </a:stretch>
        </p:blipFill>
        <p:spPr bwMode="auto">
          <a:xfrm>
            <a:off x="107504" y="2009787"/>
            <a:ext cx="5038061" cy="3728318"/>
          </a:xfrm>
          <a:prstGeom prst="rect">
            <a:avLst/>
          </a:prstGeom>
          <a:noFill/>
          <a:ln w="9525">
            <a:noFill/>
            <a:miter lim="800000"/>
            <a:headEnd/>
            <a:tailEnd/>
          </a:ln>
        </p:spPr>
      </p:pic>
      <p:sp>
        <p:nvSpPr>
          <p:cNvPr id="12290" name="Title 1"/>
          <p:cNvSpPr>
            <a:spLocks noGrp="1"/>
          </p:cNvSpPr>
          <p:nvPr>
            <p:ph type="title" idx="4294967295"/>
          </p:nvPr>
        </p:nvSpPr>
        <p:spPr>
          <a:xfrm>
            <a:off x="325537" y="933946"/>
            <a:ext cx="4215383" cy="910878"/>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a:t>
            </a:r>
            <a:br>
              <a:rPr lang="en-GB" altLang="en-US" sz="2800" dirty="0">
                <a:latin typeface="Book Antiqua" pitchFamily="18" charset="0"/>
                <a:ea typeface="Book Antiqua" pitchFamily="18" charset="0"/>
                <a:cs typeface="Book Antiqua" pitchFamily="18" charset="0"/>
              </a:rPr>
            </a:br>
            <a:r>
              <a:rPr lang="sr-Latn-CS" altLang="en-US" sz="2800" dirty="0">
                <a:latin typeface="Book Antiqua" pitchFamily="18" charset="0"/>
                <a:ea typeface="Book Antiqua" pitchFamily="18" charset="0"/>
                <a:cs typeface="Book Antiqua" pitchFamily="18" charset="0"/>
              </a:rPr>
              <a:t>– </a:t>
            </a:r>
            <a:r>
              <a:rPr lang="en-GB" altLang="en-US" sz="2800" dirty="0">
                <a:latin typeface="Book Antiqua" pitchFamily="18" charset="0"/>
                <a:ea typeface="Book Antiqua" pitchFamily="18" charset="0"/>
                <a:cs typeface="Book Antiqua" pitchFamily="18" charset="0"/>
              </a:rPr>
              <a:t>the walls -</a:t>
            </a:r>
            <a:endParaRPr lang="sr-Latn-CS" altLang="en-US" sz="2800" dirty="0">
              <a:latin typeface="Book Antiqua" pitchFamily="18" charset="0"/>
              <a:ea typeface="Book Antiqua" pitchFamily="18" charset="0"/>
              <a:cs typeface="Book Antiqua" pitchFamily="18" charset="0"/>
            </a:endParaRPr>
          </a:p>
        </p:txBody>
      </p:sp>
      <p:sp>
        <p:nvSpPr>
          <p:cNvPr id="12291" name="Content Placeholder 3"/>
          <p:cNvSpPr>
            <a:spLocks noGrp="1"/>
          </p:cNvSpPr>
          <p:nvPr>
            <p:ph sz="half" idx="4294967295"/>
          </p:nvPr>
        </p:nvSpPr>
        <p:spPr>
          <a:xfrm>
            <a:off x="4572000" y="980728"/>
            <a:ext cx="4572000" cy="5786437"/>
          </a:xfrm>
        </p:spPr>
        <p:txBody>
          <a:bodyPr/>
          <a:lstStyle/>
          <a:p>
            <a:pPr>
              <a:spcAft>
                <a:spcPts val="600"/>
              </a:spcAft>
              <a:buFontTx/>
              <a:buNone/>
            </a:pPr>
            <a:r>
              <a:rPr lang="sr-Latn-CS" altLang="en-US" sz="1800" dirty="0">
                <a:latin typeface="Book Antiqua" pitchFamily="18" charset="0"/>
                <a:ea typeface="Book Antiqua" pitchFamily="18" charset="0"/>
                <a:cs typeface="Book Antiqua" pitchFamily="18" charset="0"/>
              </a:rPr>
              <a:t>3) </a:t>
            </a:r>
            <a:r>
              <a:rPr lang="en-GB" altLang="en-US" sz="1800" dirty="0">
                <a:latin typeface="Book Antiqua" pitchFamily="18" charset="0"/>
                <a:ea typeface="Book Antiqua" pitchFamily="18" charset="0"/>
                <a:cs typeface="Book Antiqua" pitchFamily="18" charset="0"/>
              </a:rPr>
              <a:t>Outer (lateral) wall</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its back (posterior) part separates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nasal cavity from </a:t>
            </a:r>
            <a:r>
              <a:rPr lang="sr-Latn-CS" altLang="en-US" sz="1800" dirty="0">
                <a:latin typeface="Book Antiqua" pitchFamily="18" charset="0"/>
                <a:ea typeface="Book Antiqua" pitchFamily="18" charset="0"/>
                <a:cs typeface="Book Antiqua" pitchFamily="18" charset="0"/>
              </a:rPr>
              <a:t>pterygopalatine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fossa</a:t>
            </a:r>
            <a:br>
              <a:rPr lang="sr-Latn-C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made of bones covered by mucosa</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inner surface (base) of maxillary</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body </a:t>
            </a:r>
            <a:r>
              <a:rPr lang="sr-Latn-CS" altLang="en-US" sz="1800" dirty="0">
                <a:latin typeface="Book Antiqua" pitchFamily="18" charset="0"/>
                <a:ea typeface="Book Antiqua" pitchFamily="18" charset="0"/>
                <a:cs typeface="Book Antiqua" pitchFamily="18" charset="0"/>
              </a:rPr>
              <a:t>(facies nasalis)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lacrimal bone (</a:t>
            </a:r>
            <a:r>
              <a:rPr lang="sr-Latn-CS" altLang="en-US" sz="1800" dirty="0">
                <a:latin typeface="Book Antiqua" pitchFamily="18" charset="0"/>
                <a:ea typeface="Book Antiqua" pitchFamily="18" charset="0"/>
                <a:cs typeface="Book Antiqua" pitchFamily="18" charset="0"/>
              </a:rPr>
              <a:t>os lacrimale</a:t>
            </a:r>
            <a:r>
              <a:rPr lang="en-GB"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labyrinth of ethmoid bone</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its medial plate</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with its processes – </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upper and middle nasal concha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perpendicular plate of palatine bone</a:t>
            </a:r>
            <a:br>
              <a:rPr lang="en-US" altLang="en-US" sz="1800" dirty="0">
                <a:latin typeface="Book Antiqua" pitchFamily="18" charset="0"/>
                <a:ea typeface="Book Antiqua" pitchFamily="18" charset="0"/>
                <a:cs typeface="Book Antiqua" pitchFamily="18" charset="0"/>
              </a:rPr>
            </a:br>
            <a:r>
              <a:rPr lang="en-U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(lamina perpendicularis ossis</a:t>
            </a: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palatini)</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err="1">
                <a:latin typeface="Book Antiqua" pitchFamily="18" charset="0"/>
                <a:ea typeface="Book Antiqua" pitchFamily="18" charset="0"/>
                <a:cs typeface="Book Antiqua" pitchFamily="18" charset="0"/>
              </a:rPr>
              <a:t>pterygoid</a:t>
            </a:r>
            <a:r>
              <a:rPr lang="en-GB" altLang="en-US" sz="1800" dirty="0">
                <a:latin typeface="Book Antiqua" pitchFamily="18" charset="0"/>
                <a:ea typeface="Book Antiqua" pitchFamily="18" charset="0"/>
                <a:cs typeface="Book Antiqua" pitchFamily="18" charset="0"/>
              </a:rPr>
              <a:t> process of sphenoid bone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processus pterygoideus ossis</a:t>
            </a:r>
            <a:br>
              <a:rPr lang="sr-Cyrl-CS" altLang="en-US" sz="1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sphenidalis</a:t>
            </a:r>
            <a:r>
              <a:rPr lang="en-GB" altLang="en-US" sz="1800" dirty="0">
                <a:latin typeface="Book Antiqua" pitchFamily="18" charset="0"/>
                <a:ea typeface="Book Antiqua" pitchFamily="18" charset="0"/>
                <a:cs typeface="Book Antiqua" pitchFamily="18" charset="0"/>
              </a:rPr>
              <a:t>)</a:t>
            </a:r>
            <a:endParaRPr lang="sr-Cyrl-CS" altLang="en-US" sz="1800" dirty="0">
              <a:latin typeface="Book Antiqua" pitchFamily="18" charset="0"/>
              <a:ea typeface="Book Antiqua" pitchFamily="18" charset="0"/>
              <a:cs typeface="Book Antiqua" pitchFamily="18" charset="0"/>
            </a:endParaRPr>
          </a:p>
          <a:p>
            <a:pPr>
              <a:spcAft>
                <a:spcPts val="600"/>
              </a:spcAft>
              <a:buFontTx/>
              <a:buNone/>
            </a:pPr>
            <a:r>
              <a:rPr lang="sr-Cyrl-CS"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inferior nasal concha </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concha nasalis inferior</a:t>
            </a:r>
            <a:r>
              <a:rPr lang="en-GB" altLang="en-US" sz="1800" dirty="0">
                <a:latin typeface="Book Antiqua" pitchFamily="18" charset="0"/>
                <a:ea typeface="Book Antiqua" pitchFamily="18" charset="0"/>
                <a:cs typeface="Book Antiqua" pitchFamily="18" charset="0"/>
              </a:rPr>
              <a:t>)</a:t>
            </a:r>
            <a:endParaRPr lang="sr-Latn-CS" altLang="en-US" sz="1800" dirty="0">
              <a:latin typeface="Book Antiqua" pitchFamily="18" charset="0"/>
              <a:ea typeface="Book Antiqua" pitchFamily="18" charset="0"/>
              <a:cs typeface="Book Antiqua" pitchFamily="18"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rcRect l="7994" t="-639" r="37537" b="37746"/>
          <a:stretch>
            <a:fillRect/>
          </a:stretch>
        </p:blipFill>
        <p:spPr bwMode="auto">
          <a:xfrm>
            <a:off x="179512" y="1576804"/>
            <a:ext cx="4602612" cy="398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076056" y="1268760"/>
            <a:ext cx="4211960" cy="4601260"/>
          </a:xfrm>
          <a:prstGeom prst="rect">
            <a:avLst/>
          </a:prstGeom>
        </p:spPr>
        <p:txBody>
          <a:bodyPr wrap="square">
            <a:spAutoFit/>
          </a:bodyPr>
          <a:lstStyle/>
          <a:p>
            <a:pPr>
              <a:spcAft>
                <a:spcPts val="600"/>
              </a:spcAft>
              <a:buFontTx/>
              <a:buNone/>
            </a:pPr>
            <a:r>
              <a:rPr lang="en-US" altLang="en-US" dirty="0">
                <a:latin typeface="Book Antiqua" pitchFamily="18" charset="0"/>
                <a:ea typeface="Book Antiqua" pitchFamily="18" charset="0"/>
                <a:cs typeface="Book Antiqua" pitchFamily="18" charset="0"/>
              </a:rPr>
              <a:t>   </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made of bones covered by mucosa</a:t>
            </a:r>
            <a:r>
              <a:rPr lang="sr-Latn-CS" altLang="en-US" dirty="0">
                <a:latin typeface="Book Antiqua" pitchFamily="18" charset="0"/>
                <a:ea typeface="Book Antiqua" pitchFamily="18" charset="0"/>
                <a:cs typeface="Book Antiqua" pitchFamily="18" charset="0"/>
              </a:rPr>
              <a:t>:</a:t>
            </a:r>
          </a:p>
          <a:p>
            <a:pPr>
              <a:spcAft>
                <a:spcPts val="600"/>
              </a:spcAft>
              <a:buFontTx/>
              <a:buNone/>
            </a:pP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inner surface (base) of maxillary</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body </a:t>
            </a:r>
            <a:r>
              <a:rPr lang="sr-Latn-CS" altLang="en-US" dirty="0">
                <a:latin typeface="Book Antiqua" pitchFamily="18" charset="0"/>
                <a:ea typeface="Book Antiqua" pitchFamily="18" charset="0"/>
                <a:cs typeface="Book Antiqua" pitchFamily="18" charset="0"/>
              </a:rPr>
              <a:t>(facies nasalis)</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lacrimal bone (</a:t>
            </a:r>
            <a:r>
              <a:rPr lang="sr-Latn-CS" altLang="en-US" dirty="0">
                <a:latin typeface="Book Antiqua" pitchFamily="18" charset="0"/>
                <a:ea typeface="Book Antiqua" pitchFamily="18" charset="0"/>
                <a:cs typeface="Book Antiqua" pitchFamily="18" charset="0"/>
              </a:rPr>
              <a:t>os lacrimale</a:t>
            </a:r>
            <a:r>
              <a:rPr lang="en-GB" altLang="en-US" dirty="0">
                <a:latin typeface="Book Antiqua" pitchFamily="18" charset="0"/>
                <a:ea typeface="Book Antiqua" pitchFamily="18" charset="0"/>
                <a:cs typeface="Book Antiqua" pitchFamily="18" charset="0"/>
              </a:rPr>
              <a:t>)</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labyrinth of ethmoidal bone</a:t>
            </a:r>
            <a:br>
              <a:rPr lang="sr-Cyrl-CS" altLang="en-US" dirty="0">
                <a:latin typeface="Book Antiqua" pitchFamily="18" charset="0"/>
                <a:ea typeface="Book Antiqua" pitchFamily="18" charset="0"/>
                <a:cs typeface="Book Antiqua" pitchFamily="18" charset="0"/>
              </a:rPr>
            </a:br>
            <a:r>
              <a:rPr lang="sr-Cyrl-CS"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a:t>
            </a:r>
            <a:r>
              <a:rPr lang="en-GB" altLang="en-US" dirty="0">
                <a:latin typeface="Book Antiqua" pitchFamily="18" charset="0"/>
                <a:ea typeface="Book Antiqua" pitchFamily="18" charset="0"/>
                <a:cs typeface="Book Antiqua" pitchFamily="18" charset="0"/>
              </a:rPr>
              <a:t>its medial plate</a:t>
            </a:r>
            <a:r>
              <a:rPr lang="sr-Latn-CS" altLang="en-US" dirty="0">
                <a:latin typeface="Book Antiqua" pitchFamily="18" charset="0"/>
                <a:ea typeface="Book Antiqua" pitchFamily="18" charset="0"/>
                <a:cs typeface="Book Antiqua" pitchFamily="18" charset="0"/>
              </a:rPr>
              <a:t>)</a:t>
            </a:r>
            <a:r>
              <a:rPr lang="en-GB" altLang="en-US" dirty="0">
                <a:latin typeface="Book Antiqua" pitchFamily="18" charset="0"/>
                <a:ea typeface="Book Antiqua" pitchFamily="18" charset="0"/>
                <a:cs typeface="Book Antiqua" pitchFamily="18" charset="0"/>
              </a:rPr>
              <a:t>,</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with its processes </a:t>
            </a:r>
            <a:br>
              <a:rPr lang="sr-Latn-RS"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upper and middle nasal concha</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perpendicular plate of palatine bone</a:t>
            </a:r>
            <a:br>
              <a:rPr lang="sr-Latn-RS" altLang="en-US" dirty="0">
                <a:latin typeface="Book Antiqua" pitchFamily="18" charset="0"/>
                <a:ea typeface="Book Antiqua" pitchFamily="18" charset="0"/>
                <a:cs typeface="Book Antiqua" pitchFamily="18" charset="0"/>
              </a:rPr>
            </a:br>
            <a:r>
              <a:rPr lang="sr-Latn-RS"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(lamina perpendicularis ossis</a:t>
            </a: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palatini)</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pterygoid process of sphenoid bone</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processus pterygoideus ossis</a:t>
            </a:r>
            <a:br>
              <a:rPr lang="sr-Cyrl-CS" altLang="en-US" dirty="0">
                <a:latin typeface="Book Antiqua" pitchFamily="18" charset="0"/>
                <a:ea typeface="Book Antiqua" pitchFamily="18" charset="0"/>
                <a:cs typeface="Book Antiqua" pitchFamily="18" charset="0"/>
              </a:rPr>
            </a:br>
            <a:r>
              <a:rPr lang="sr-Cyrl-CS"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sphenidalis</a:t>
            </a:r>
            <a:r>
              <a:rPr lang="en-GB" altLang="en-US" dirty="0">
                <a:latin typeface="Book Antiqua" pitchFamily="18" charset="0"/>
                <a:ea typeface="Book Antiqua" pitchFamily="18" charset="0"/>
                <a:cs typeface="Book Antiqua" pitchFamily="18" charset="0"/>
              </a:rPr>
              <a:t>)</a:t>
            </a:r>
            <a:br>
              <a:rPr lang="sr-Latn-R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inferior nasal concha </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concha nasalis inferior</a:t>
            </a:r>
            <a:r>
              <a:rPr lang="en-GB" altLang="en-US" dirty="0">
                <a:latin typeface="Book Antiqua" pitchFamily="18" charset="0"/>
                <a:ea typeface="Book Antiqua" pitchFamily="18" charset="0"/>
                <a:cs typeface="Book Antiqua" pitchFamily="18" charset="0"/>
              </a:rPr>
              <a:t>)</a:t>
            </a:r>
            <a:endParaRPr lang="sr-Latn-CS" altLang="en-US" dirty="0">
              <a:latin typeface="Book Antiqua" pitchFamily="18" charset="0"/>
              <a:ea typeface="Book Antiqua" pitchFamily="18" charset="0"/>
              <a:cs typeface="Book Antiqua" pitchFamily="18" charset="0"/>
            </a:endParaRPr>
          </a:p>
        </p:txBody>
      </p:sp>
    </p:spTree>
    <p:extLst>
      <p:ext uri="{BB962C8B-B14F-4D97-AF65-F5344CB8AC3E}">
        <p14:creationId xmlns:p14="http://schemas.microsoft.com/office/powerpoint/2010/main" val="339097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p:cNvPicPr>
            <a:picLocks noChangeAspect="1" noChangeArrowheads="1"/>
          </p:cNvPicPr>
          <p:nvPr/>
        </p:nvPicPr>
        <p:blipFill>
          <a:blip r:embed="rId2">
            <a:extLst>
              <a:ext uri="{28A0092B-C50C-407E-A947-70E740481C1C}">
                <a14:useLocalDpi xmlns:a14="http://schemas.microsoft.com/office/drawing/2010/main" val="0"/>
              </a:ext>
            </a:extLst>
          </a:blip>
          <a:srcRect l="7640" r="37537" b="37549"/>
          <a:stretch>
            <a:fillRect/>
          </a:stretch>
        </p:blipFill>
        <p:spPr bwMode="auto">
          <a:xfrm>
            <a:off x="1214438" y="919163"/>
            <a:ext cx="6951662" cy="593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8" name="Picture 3"/>
          <p:cNvPicPr>
            <a:picLocks noChangeAspect="1" noChangeArrowheads="1"/>
          </p:cNvPicPr>
          <p:nvPr/>
        </p:nvPicPr>
        <p:blipFill>
          <a:blip r:embed="rId2" cstate="print">
            <a:lum contrast="10000"/>
          </a:blip>
          <a:srcRect l="25027" t="14063" r="16377" b="16562"/>
          <a:stretch>
            <a:fillRect/>
          </a:stretch>
        </p:blipFill>
        <p:spPr bwMode="auto">
          <a:xfrm>
            <a:off x="7787" y="1196752"/>
            <a:ext cx="4423782" cy="3273599"/>
          </a:xfrm>
          <a:prstGeom prst="rect">
            <a:avLst/>
          </a:prstGeom>
          <a:noFill/>
          <a:ln w="9525">
            <a:noFill/>
            <a:miter lim="800000"/>
            <a:headEnd/>
            <a:tailEnd/>
          </a:ln>
        </p:spPr>
      </p:pic>
      <p:sp>
        <p:nvSpPr>
          <p:cNvPr id="13314" name="Title 1"/>
          <p:cNvSpPr>
            <a:spLocks noGrp="1"/>
          </p:cNvSpPr>
          <p:nvPr>
            <p:ph type="title" idx="4294967295"/>
          </p:nvPr>
        </p:nvSpPr>
        <p:spPr>
          <a:xfrm>
            <a:off x="500063" y="71438"/>
            <a:ext cx="8229600" cy="652462"/>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the walls</a:t>
            </a:r>
            <a:endParaRPr lang="sr-Latn-CS" altLang="en-US" sz="2800" dirty="0">
              <a:latin typeface="Book Antiqua" pitchFamily="18" charset="0"/>
              <a:ea typeface="Book Antiqua" pitchFamily="18" charset="0"/>
              <a:cs typeface="Book Antiqua" pitchFamily="18" charset="0"/>
            </a:endParaRPr>
          </a:p>
        </p:txBody>
      </p:sp>
      <p:sp>
        <p:nvSpPr>
          <p:cNvPr id="13315" name="Content Placeholder 3"/>
          <p:cNvSpPr>
            <a:spLocks noGrp="1"/>
          </p:cNvSpPr>
          <p:nvPr>
            <p:ph sz="half" idx="4294967295"/>
          </p:nvPr>
        </p:nvSpPr>
        <p:spPr>
          <a:xfrm>
            <a:off x="3995936" y="723900"/>
            <a:ext cx="5148065" cy="6134100"/>
          </a:xfrm>
        </p:spPr>
        <p:txBody>
          <a:bodyPr/>
          <a:lstStyle/>
          <a:p>
            <a:pPr>
              <a:lnSpc>
                <a:spcPct val="90000"/>
              </a:lnSpc>
              <a:spcBef>
                <a:spcPts val="600"/>
              </a:spcBef>
              <a:spcAft>
                <a:spcPts val="600"/>
              </a:spcAft>
              <a:buFontTx/>
              <a:buChar char="-"/>
            </a:pPr>
            <a:r>
              <a:rPr lang="en-GB" altLang="en-US" sz="1800" dirty="0">
                <a:latin typeface="Book Antiqua" pitchFamily="18" charset="0"/>
                <a:ea typeface="Book Antiqua" pitchFamily="18" charset="0"/>
                <a:cs typeface="Book Antiqua" pitchFamily="18" charset="0"/>
              </a:rPr>
              <a:t>Outer (lateral) wall</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br>
              <a:rPr lang="sr-Latn-CS" altLang="en-US" sz="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Structures of the outer wall</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br>
              <a:rPr lang="sr-Latn-CS" altLang="en-US" sz="800" dirty="0">
                <a:latin typeface="Book Antiqua" pitchFamily="18" charset="0"/>
                <a:ea typeface="Book Antiqua" pitchFamily="18" charset="0"/>
                <a:cs typeface="Book Antiqua" pitchFamily="18" charset="0"/>
              </a:rPr>
            </a:br>
            <a:r>
              <a:rPr lang="sr-Cyrl-CS" altLang="en-US" sz="1800" dirty="0">
                <a:latin typeface="Book Antiqua" pitchFamily="18" charset="0"/>
                <a:ea typeface="Book Antiqua" pitchFamily="18" charset="0"/>
                <a:cs typeface="Book Antiqua" pitchFamily="18" charset="0"/>
              </a:rPr>
              <a:t>а</a:t>
            </a:r>
            <a:r>
              <a:rPr lang="sr-Latn-CS" altLang="en-US" sz="1800" dirty="0">
                <a:latin typeface="Book Antiqua" pitchFamily="18" charset="0"/>
                <a:ea typeface="Book Antiqua" pitchFamily="18" charset="0"/>
                <a:cs typeface="Book Antiqua" pitchFamily="18" charset="0"/>
              </a:rPr>
              <a:t>) limen </a:t>
            </a:r>
            <a:r>
              <a:rPr lang="sr-Latn-CS" altLang="en-US" sz="1800" dirty="0" err="1">
                <a:latin typeface="Book Antiqua" pitchFamily="18" charset="0"/>
                <a:ea typeface="Book Antiqua" pitchFamily="18" charset="0"/>
                <a:cs typeface="Book Antiqua" pitchFamily="18" charset="0"/>
              </a:rPr>
              <a:t>nasi</a:t>
            </a:r>
            <a:r>
              <a:rPr lang="en-GB" altLang="en-US" sz="1800" dirty="0">
                <a:latin typeface="Book Antiqua" pitchFamily="18" charset="0"/>
                <a:ea typeface="Book Antiqua" pitchFamily="18" charset="0"/>
                <a:cs typeface="Book Antiqua" pitchFamily="18" charset="0"/>
              </a:rPr>
              <a:t> – </a:t>
            </a:r>
            <a:r>
              <a:rPr lang="en-GB" altLang="en-US" sz="1600" dirty="0">
                <a:latin typeface="Book Antiqua" pitchFamily="18" charset="0"/>
                <a:ea typeface="Book Antiqua" pitchFamily="18" charset="0"/>
                <a:cs typeface="Book Antiqua" pitchFamily="18" charset="0"/>
              </a:rPr>
              <a:t>inferior border of lateral</a:t>
            </a:r>
            <a:br>
              <a:rPr lang="en-GB"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nasal cartilage covered by mucosa; border</a:t>
            </a:r>
            <a:br>
              <a:rPr lang="en-GB"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between external nose and nasal cavity</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b</a:t>
            </a:r>
            <a:r>
              <a:rPr lang="sr-Latn-CS" altLang="en-US" sz="1800" dirty="0">
                <a:latin typeface="Book Antiqua" pitchFamily="18" charset="0"/>
                <a:ea typeface="Book Antiqua" pitchFamily="18" charset="0"/>
                <a:cs typeface="Book Antiqua" pitchFamily="18" charset="0"/>
              </a:rPr>
              <a:t>) agger nasi</a:t>
            </a:r>
            <a:r>
              <a:rPr lang="en-GB" altLang="en-US" sz="1800" dirty="0">
                <a:latin typeface="Book Antiqua" pitchFamily="18" charset="0"/>
                <a:ea typeface="Book Antiqua" pitchFamily="18" charset="0"/>
                <a:cs typeface="Book Antiqua" pitchFamily="18" charset="0"/>
              </a:rPr>
              <a:t> – ridge – </a:t>
            </a:r>
            <a:r>
              <a:rPr lang="en-GB" altLang="en-US" sz="1600" dirty="0">
                <a:latin typeface="Book Antiqua" pitchFamily="18" charset="0"/>
                <a:ea typeface="Book Antiqua" pitchFamily="18" charset="0"/>
                <a:cs typeface="Book Antiqua" pitchFamily="18" charset="0"/>
              </a:rPr>
              <a:t>eminence caused</a:t>
            </a:r>
            <a:br>
              <a:rPr lang="en-GB"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by large one of the ethmoid cells covered</a:t>
            </a:r>
            <a:br>
              <a:rPr lang="en-GB" altLang="en-US" sz="1600" dirty="0">
                <a:latin typeface="Book Antiqua" pitchFamily="18" charset="0"/>
                <a:ea typeface="Book Antiqua" pitchFamily="18" charset="0"/>
                <a:cs typeface="Book Antiqua" pitchFamily="18" charset="0"/>
              </a:rPr>
            </a:br>
            <a:r>
              <a:rPr lang="en-GB" altLang="en-US" sz="1600" dirty="0">
                <a:latin typeface="Book Antiqua" pitchFamily="18" charset="0"/>
                <a:ea typeface="Book Antiqua" pitchFamily="18" charset="0"/>
                <a:cs typeface="Book Antiqua" pitchFamily="18" charset="0"/>
              </a:rPr>
              <a:t>     by mucosa</a:t>
            </a:r>
          </a:p>
          <a:p>
            <a:pPr>
              <a:lnSpc>
                <a:spcPct val="90000"/>
              </a:lnSpc>
              <a:spcBef>
                <a:spcPts val="600"/>
              </a:spcBef>
              <a:spcAft>
                <a:spcPts val="600"/>
              </a:spcAft>
              <a:buFontTx/>
              <a:buChar char="-"/>
            </a:pPr>
            <a:r>
              <a:rPr lang="en-GB" altLang="en-US" sz="1800" dirty="0">
                <a:latin typeface="Book Antiqua" pitchFamily="18" charset="0"/>
                <a:ea typeface="Book Antiqua" pitchFamily="18" charset="0"/>
                <a:cs typeface="Book Antiqua" pitchFamily="18" charset="0"/>
              </a:rPr>
              <a:t>c</a:t>
            </a:r>
            <a:r>
              <a:rPr lang="sr-Latn-CS" altLang="en-US" sz="1800" dirty="0">
                <a:latin typeface="Book Antiqua" pitchFamily="18" charset="0"/>
                <a:ea typeface="Book Antiqua" pitchFamily="18" charset="0"/>
                <a:cs typeface="Book Antiqua" pitchFamily="18" charset="0"/>
              </a:rPr>
              <a:t>) </a:t>
            </a:r>
            <a:r>
              <a:rPr lang="en-GB" altLang="en-US" sz="1800" u="sng" dirty="0">
                <a:latin typeface="Book Antiqua" pitchFamily="18" charset="0"/>
                <a:ea typeface="Book Antiqua" pitchFamily="18" charset="0"/>
                <a:cs typeface="Book Antiqua" pitchFamily="18" charset="0"/>
              </a:rPr>
              <a:t>inferior nasal concha</a:t>
            </a:r>
            <a:r>
              <a:rPr lang="sr-Latn-CS" altLang="en-US" sz="1800" u="sng"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(concha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nasalis inferior) </a:t>
            </a:r>
            <a:r>
              <a:rPr lang="en-GB" altLang="en-US" sz="1800" dirty="0">
                <a:latin typeface="Book Antiqua" pitchFamily="18" charset="0"/>
                <a:ea typeface="Book Antiqua" pitchFamily="18" charset="0"/>
                <a:cs typeface="Book Antiqua" pitchFamily="18" charset="0"/>
              </a:rPr>
              <a:t>and below it – </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en-GB" altLang="en-US" sz="1800" u="sng" dirty="0">
                <a:latin typeface="Book Antiqua" pitchFamily="18" charset="0"/>
                <a:ea typeface="Book Antiqua" pitchFamily="18" charset="0"/>
                <a:cs typeface="Book Antiqua" pitchFamily="18" charset="0"/>
              </a:rPr>
              <a:t>inferior nasal meatus</a:t>
            </a:r>
            <a:r>
              <a:rPr lang="sr-Latn-CS" altLang="en-US" sz="1800" u="sng" dirty="0">
                <a:latin typeface="Book Antiqua" pitchFamily="18" charset="0"/>
                <a:ea typeface="Book Antiqua" pitchFamily="18" charset="0"/>
                <a:cs typeface="Book Antiqua" pitchFamily="18" charset="0"/>
              </a:rPr>
              <a:t> (meatus nasi inferior)</a:t>
            </a:r>
            <a:br>
              <a:rPr lang="sr-Latn-CS" altLang="en-US" sz="1800" u="sng"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d</a:t>
            </a:r>
            <a:r>
              <a:rPr lang="sr-Latn-CS" altLang="en-US" sz="1800" dirty="0">
                <a:latin typeface="Book Antiqua" pitchFamily="18" charset="0"/>
                <a:ea typeface="Book Antiqua" pitchFamily="18" charset="0"/>
                <a:cs typeface="Book Antiqua" pitchFamily="18" charset="0"/>
              </a:rPr>
              <a:t>) </a:t>
            </a:r>
            <a:r>
              <a:rPr lang="en-GB" altLang="en-US" sz="1800" u="sng" dirty="0">
                <a:latin typeface="Book Antiqua" pitchFamily="18" charset="0"/>
                <a:ea typeface="Book Antiqua" pitchFamily="18" charset="0"/>
                <a:cs typeface="Book Antiqua" pitchFamily="18" charset="0"/>
              </a:rPr>
              <a:t>middle nasal concha </a:t>
            </a:r>
            <a:r>
              <a:rPr lang="sr-Latn-CS" altLang="en-US" sz="1800" dirty="0">
                <a:latin typeface="Book Antiqua" pitchFamily="18" charset="0"/>
                <a:ea typeface="Book Antiqua" pitchFamily="18" charset="0"/>
                <a:cs typeface="Book Antiqua" pitchFamily="18" charset="0"/>
              </a:rPr>
              <a:t>(</a:t>
            </a:r>
            <a:r>
              <a:rPr lang="sr-Latn-CS" altLang="en-US" sz="1800" dirty="0" err="1">
                <a:latin typeface="Book Antiqua" pitchFamily="18" charset="0"/>
                <a:ea typeface="Book Antiqua" pitchFamily="18" charset="0"/>
                <a:cs typeface="Book Antiqua" pitchFamily="18" charset="0"/>
              </a:rPr>
              <a:t>concha</a:t>
            </a:r>
            <a:r>
              <a:rPr lang="en-GB"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nasalis</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media</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and below it – </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en-GB" altLang="en-US" sz="1800" u="sng" dirty="0">
                <a:latin typeface="Book Antiqua" pitchFamily="18" charset="0"/>
                <a:ea typeface="Book Antiqua" pitchFamily="18" charset="0"/>
                <a:cs typeface="Book Antiqua" pitchFamily="18" charset="0"/>
              </a:rPr>
              <a:t>middle nasal meatus </a:t>
            </a:r>
            <a:r>
              <a:rPr lang="sr-Latn-CS" altLang="en-US" sz="1800" u="sng" dirty="0">
                <a:latin typeface="Book Antiqua" pitchFamily="18" charset="0"/>
                <a:ea typeface="Book Antiqua" pitchFamily="18" charset="0"/>
                <a:cs typeface="Book Antiqua" pitchFamily="18" charset="0"/>
              </a:rPr>
              <a:t>(meatus nasi medius) </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e</a:t>
            </a:r>
            <a:r>
              <a:rPr lang="sr-Latn-CS" altLang="en-US" sz="1800" dirty="0">
                <a:latin typeface="Book Antiqua" pitchFamily="18" charset="0"/>
                <a:ea typeface="Book Antiqua" pitchFamily="18" charset="0"/>
                <a:cs typeface="Book Antiqua" pitchFamily="18" charset="0"/>
              </a:rPr>
              <a:t>) </a:t>
            </a:r>
            <a:r>
              <a:rPr lang="en-GB" altLang="en-US" sz="1800" u="sng" dirty="0">
                <a:latin typeface="Book Antiqua" pitchFamily="18" charset="0"/>
                <a:ea typeface="Book Antiqua" pitchFamily="18" charset="0"/>
                <a:cs typeface="Book Antiqua" pitchFamily="18" charset="0"/>
              </a:rPr>
              <a:t>superior nasal concha </a:t>
            </a:r>
            <a:r>
              <a:rPr lang="sr-Latn-CS" altLang="en-US" sz="1800" dirty="0">
                <a:latin typeface="Book Antiqua" pitchFamily="18" charset="0"/>
                <a:ea typeface="Book Antiqua" pitchFamily="18" charset="0"/>
                <a:cs typeface="Book Antiqua" pitchFamily="18" charset="0"/>
              </a:rPr>
              <a:t>(</a:t>
            </a:r>
            <a:r>
              <a:rPr lang="sr-Latn-CS" altLang="en-US" sz="1800" dirty="0" err="1">
                <a:latin typeface="Book Antiqua" pitchFamily="18" charset="0"/>
                <a:ea typeface="Book Antiqua" pitchFamily="18" charset="0"/>
                <a:cs typeface="Book Antiqua" pitchFamily="18" charset="0"/>
              </a:rPr>
              <a:t>concha</a:t>
            </a:r>
            <a:r>
              <a:rPr lang="en-GB"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nasalis</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superior</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and below it – </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en-GB" altLang="en-US" sz="1800" u="sng" dirty="0">
                <a:latin typeface="Book Antiqua" pitchFamily="18" charset="0"/>
                <a:ea typeface="Book Antiqua" pitchFamily="18" charset="0"/>
                <a:cs typeface="Book Antiqua" pitchFamily="18" charset="0"/>
              </a:rPr>
              <a:t>superior nasal meatus</a:t>
            </a:r>
            <a:r>
              <a:rPr lang="sr-Latn-CS" altLang="en-US" sz="1800" u="sng" dirty="0">
                <a:latin typeface="Book Antiqua" pitchFamily="18" charset="0"/>
                <a:ea typeface="Book Antiqua" pitchFamily="18" charset="0"/>
                <a:cs typeface="Book Antiqua" pitchFamily="18" charset="0"/>
              </a:rPr>
              <a:t> (</a:t>
            </a:r>
            <a:r>
              <a:rPr lang="sr-Latn-CS" altLang="en-US" sz="1800" u="sng" dirty="0" err="1">
                <a:latin typeface="Book Antiqua" pitchFamily="18" charset="0"/>
                <a:ea typeface="Book Antiqua" pitchFamily="18" charset="0"/>
                <a:cs typeface="Book Antiqua" pitchFamily="18" charset="0"/>
              </a:rPr>
              <a:t>meatus</a:t>
            </a:r>
            <a:r>
              <a:rPr lang="sr-Latn-CS" altLang="en-US" sz="1800" u="sng" dirty="0">
                <a:latin typeface="Book Antiqua" pitchFamily="18" charset="0"/>
                <a:ea typeface="Book Antiqua" pitchFamily="18" charset="0"/>
                <a:cs typeface="Book Antiqua" pitchFamily="18" charset="0"/>
              </a:rPr>
              <a:t> </a:t>
            </a:r>
            <a:r>
              <a:rPr lang="sr-Latn-CS" altLang="en-US" sz="1800" u="sng" dirty="0" err="1">
                <a:latin typeface="Book Antiqua" pitchFamily="18" charset="0"/>
                <a:ea typeface="Book Antiqua" pitchFamily="18" charset="0"/>
                <a:cs typeface="Book Antiqua" pitchFamily="18" charset="0"/>
              </a:rPr>
              <a:t>nasi</a:t>
            </a:r>
            <a:r>
              <a:rPr lang="en-GB" altLang="en-US" sz="1800" u="sng" dirty="0">
                <a:latin typeface="Book Antiqua" pitchFamily="18" charset="0"/>
                <a:ea typeface="Book Antiqua" pitchFamily="18" charset="0"/>
                <a:cs typeface="Book Antiqua" pitchFamily="18" charset="0"/>
              </a:rPr>
              <a:t> </a:t>
            </a:r>
            <a:r>
              <a:rPr lang="sr-Latn-CS" altLang="en-US" sz="1800" u="sng" dirty="0" err="1">
                <a:latin typeface="Book Antiqua" pitchFamily="18" charset="0"/>
                <a:ea typeface="Book Antiqua" pitchFamily="18" charset="0"/>
                <a:cs typeface="Book Antiqua" pitchFamily="18" charset="0"/>
              </a:rPr>
              <a:t>superior</a:t>
            </a:r>
            <a:r>
              <a:rPr lang="sr-Latn-CS" altLang="en-US" sz="1800" u="sng" dirty="0">
                <a:latin typeface="Book Antiqua" pitchFamily="18" charset="0"/>
                <a:ea typeface="Book Antiqua" pitchFamily="18" charset="0"/>
                <a:cs typeface="Book Antiqua" pitchFamily="18" charset="0"/>
              </a:rPr>
              <a:t>)</a:t>
            </a:r>
          </a:p>
          <a:p>
            <a:pPr>
              <a:lnSpc>
                <a:spcPct val="90000"/>
              </a:lnSpc>
              <a:spcAft>
                <a:spcPts val="600"/>
              </a:spcAft>
              <a:buFontTx/>
              <a:buNone/>
            </a:pP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f</a:t>
            </a:r>
            <a:r>
              <a:rPr lang="sr-Latn-CS" altLang="en-US" sz="1800" dirty="0">
                <a:latin typeface="Book Antiqua" pitchFamily="18" charset="0"/>
                <a:ea typeface="Book Antiqua" pitchFamily="18" charset="0"/>
                <a:cs typeface="Book Antiqua" pitchFamily="18" charset="0"/>
              </a:rPr>
              <a:t>) </a:t>
            </a:r>
            <a:r>
              <a:rPr lang="en-GB" altLang="en-US" sz="1800" u="sng" dirty="0">
                <a:latin typeface="Book Antiqua" pitchFamily="18" charset="0"/>
                <a:ea typeface="Book Antiqua" pitchFamily="18" charset="0"/>
                <a:cs typeface="Book Antiqua" pitchFamily="18" charset="0"/>
              </a:rPr>
              <a:t>common nasal meatus </a:t>
            </a:r>
            <a:r>
              <a:rPr lang="sr-Latn-CS" altLang="en-US" sz="1800" dirty="0">
                <a:latin typeface="Book Antiqua" pitchFamily="18" charset="0"/>
                <a:ea typeface="Book Antiqua" pitchFamily="18" charset="0"/>
                <a:cs typeface="Book Antiqua" pitchFamily="18" charset="0"/>
              </a:rPr>
              <a:t>(</a:t>
            </a:r>
            <a:r>
              <a:rPr lang="sr-Latn-CS" altLang="en-US" sz="1800" dirty="0" err="1">
                <a:latin typeface="Book Antiqua" pitchFamily="18" charset="0"/>
                <a:ea typeface="Book Antiqua" pitchFamily="18" charset="0"/>
                <a:cs typeface="Book Antiqua" pitchFamily="18" charset="0"/>
              </a:rPr>
              <a:t>meatus</a:t>
            </a:r>
            <a:r>
              <a:rPr lang="en-GB" altLang="en-US" sz="1800" dirty="0">
                <a:latin typeface="Book Antiqua" pitchFamily="18" charset="0"/>
                <a:ea typeface="Book Antiqua" pitchFamily="18" charset="0"/>
                <a:cs typeface="Book Antiqua" pitchFamily="18" charset="0"/>
              </a:rPr>
              <a:t> nasi</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communis</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 - </a:t>
            </a:r>
            <a:r>
              <a:rPr lang="en-GB" sz="1600" dirty="0"/>
              <a:t>medial part of the nasal cavity</a:t>
            </a:r>
            <a:br>
              <a:rPr lang="en-GB" sz="1600" dirty="0"/>
            </a:br>
            <a:r>
              <a:rPr lang="en-GB" sz="1600" dirty="0"/>
              <a:t>    between the conchae and the nasal septum</a:t>
            </a:r>
            <a:endParaRPr lang="sr-Latn-CS" altLang="en-US" sz="1600" dirty="0">
              <a:latin typeface="Book Antiqua" pitchFamily="18" charset="0"/>
              <a:ea typeface="Book Antiqua" pitchFamily="18" charset="0"/>
              <a:cs typeface="Book Antiqua" pitchFamily="18" charset="0"/>
            </a:endParaRPr>
          </a:p>
        </p:txBody>
      </p:sp>
      <p:pic>
        <p:nvPicPr>
          <p:cNvPr id="1026" name="Picture 2">
            <a:extLst>
              <a:ext uri="{FF2B5EF4-FFF2-40B4-BE49-F238E27FC236}">
                <a16:creationId xmlns:a16="http://schemas.microsoft.com/office/drawing/2014/main" id="{A3D0C2BD-8A93-0A85-A52E-F86B5AAB3F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925" y="4616058"/>
            <a:ext cx="3962043" cy="22140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611560" y="764704"/>
            <a:ext cx="6358012" cy="432048"/>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the walls </a:t>
            </a:r>
            <a:endParaRPr lang="sr-Latn-CS" altLang="en-US" sz="2800" dirty="0">
              <a:latin typeface="Book Antiqua" pitchFamily="18" charset="0"/>
              <a:ea typeface="Book Antiqua" pitchFamily="18" charset="0"/>
              <a:cs typeface="Book Antiqua" pitchFamily="18" charset="0"/>
            </a:endParaRPr>
          </a:p>
        </p:txBody>
      </p:sp>
      <p:sp>
        <p:nvSpPr>
          <p:cNvPr id="14339" name="Content Placeholder 3"/>
          <p:cNvSpPr>
            <a:spLocks noGrp="1"/>
          </p:cNvSpPr>
          <p:nvPr>
            <p:ph sz="half" idx="4294967295"/>
          </p:nvPr>
        </p:nvSpPr>
        <p:spPr>
          <a:xfrm>
            <a:off x="4067944" y="1309466"/>
            <a:ext cx="5077644" cy="3775718"/>
          </a:xfrm>
        </p:spPr>
        <p:txBody>
          <a:bodyPr/>
          <a:lstStyle/>
          <a:p>
            <a:pPr>
              <a:lnSpc>
                <a:spcPct val="90000"/>
              </a:lnSpc>
              <a:spcBef>
                <a:spcPts val="600"/>
              </a:spcBef>
              <a:spcAft>
                <a:spcPts val="600"/>
              </a:spcAft>
              <a:buFontTx/>
              <a:buNone/>
            </a:pPr>
            <a:r>
              <a:rPr lang="sr-Latn-CS" altLang="en-US" sz="1800" dirty="0"/>
              <a:t>	</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Nasal </a:t>
            </a:r>
            <a:r>
              <a:rPr lang="en-GB" altLang="en-US" sz="1800" dirty="0" err="1">
                <a:latin typeface="Book Antiqua" pitchFamily="18" charset="0"/>
                <a:ea typeface="Book Antiqua" pitchFamily="18" charset="0"/>
                <a:cs typeface="Book Antiqua" pitchFamily="18" charset="0"/>
              </a:rPr>
              <a:t>meati</a:t>
            </a:r>
            <a:r>
              <a:rPr lang="en-GB" altLang="en-US" sz="1800" dirty="0">
                <a:latin typeface="Book Antiqua" pitchFamily="18" charset="0"/>
                <a:ea typeface="Book Antiqua" pitchFamily="18" charset="0"/>
                <a:cs typeface="Book Antiqua" pitchFamily="18" charset="0"/>
              </a:rPr>
              <a:t> contain the openings of</a:t>
            </a:r>
            <a:r>
              <a:rPr lang="sr-Latn-CS" altLang="en-US" sz="1800" dirty="0">
                <a:latin typeface="Book Antiqua" pitchFamily="18" charset="0"/>
                <a:ea typeface="Book Antiqua" pitchFamily="18" charset="0"/>
                <a:cs typeface="Book Antiqua" pitchFamily="18" charset="0"/>
              </a:rPr>
              <a:t>:</a:t>
            </a:r>
          </a:p>
          <a:p>
            <a:pPr>
              <a:lnSpc>
                <a:spcPct val="90000"/>
              </a:lnSpc>
              <a:spcBef>
                <a:spcPts val="600"/>
              </a:spcBef>
              <a:spcAft>
                <a:spcPts val="600"/>
              </a:spcAft>
              <a:buFontTx/>
              <a:buNone/>
            </a:pPr>
            <a:r>
              <a:rPr lang="sr-Latn-CS" altLang="en-US" sz="1800" dirty="0">
                <a:latin typeface="Book Antiqua" pitchFamily="18" charset="0"/>
                <a:ea typeface="Book Antiqua" pitchFamily="18" charset="0"/>
                <a:cs typeface="Book Antiqua" pitchFamily="18" charset="0"/>
              </a:rPr>
              <a:t>	</a:t>
            </a:r>
            <a:r>
              <a:rPr lang="sr-Latn-CS" altLang="en-US" sz="1800" b="1" dirty="0">
                <a:solidFill>
                  <a:srgbClr val="0B5395"/>
                </a:solidFill>
                <a:latin typeface="Book Antiqua" pitchFamily="18" charset="0"/>
                <a:ea typeface="Book Antiqua" pitchFamily="18" charset="0"/>
                <a:cs typeface="Book Antiqua" pitchFamily="18" charset="0"/>
              </a:rPr>
              <a:t>* meatus </a:t>
            </a:r>
            <a:r>
              <a:rPr lang="sr-Latn-CS" altLang="en-US" sz="1800" b="1" dirty="0" err="1">
                <a:solidFill>
                  <a:srgbClr val="0B5395"/>
                </a:solidFill>
                <a:latin typeface="Book Antiqua" pitchFamily="18" charset="0"/>
                <a:ea typeface="Book Antiqua" pitchFamily="18" charset="0"/>
                <a:cs typeface="Book Antiqua" pitchFamily="18" charset="0"/>
              </a:rPr>
              <a:t>nasi</a:t>
            </a:r>
            <a:r>
              <a:rPr lang="sr-Latn-CS" altLang="en-US" sz="1800" b="1" dirty="0">
                <a:solidFill>
                  <a:srgbClr val="0B5395"/>
                </a:solidFill>
                <a:latin typeface="Book Antiqua" pitchFamily="18" charset="0"/>
                <a:ea typeface="Book Antiqua" pitchFamily="18" charset="0"/>
                <a:cs typeface="Book Antiqua" pitchFamily="18" charset="0"/>
              </a:rPr>
              <a:t> </a:t>
            </a:r>
            <a:r>
              <a:rPr lang="en-GB" altLang="en-US" sz="1800" b="1" dirty="0">
                <a:solidFill>
                  <a:srgbClr val="0B5395"/>
                </a:solidFill>
                <a:latin typeface="Book Antiqua" pitchFamily="18" charset="0"/>
                <a:ea typeface="Book Antiqua" pitchFamily="18" charset="0"/>
                <a:cs typeface="Book Antiqua" pitchFamily="18" charset="0"/>
              </a:rPr>
              <a:t>sup</a:t>
            </a:r>
            <a:r>
              <a:rPr lang="sr-Latn-CS" altLang="en-US" sz="1800" b="1" dirty="0" err="1">
                <a:solidFill>
                  <a:srgbClr val="0B5395"/>
                </a:solidFill>
                <a:latin typeface="Book Antiqua" pitchFamily="18" charset="0"/>
                <a:ea typeface="Book Antiqua" pitchFamily="18" charset="0"/>
                <a:cs typeface="Book Antiqua" pitchFamily="18" charset="0"/>
              </a:rPr>
              <a:t>erior</a:t>
            </a:r>
            <a:r>
              <a:rPr lang="sr-Latn-CS" altLang="en-US" sz="1800" b="1" dirty="0">
                <a:solidFill>
                  <a:srgbClr val="0B5395"/>
                </a:solidFill>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cellulae</a:t>
            </a:r>
            <a:r>
              <a:rPr lang="sr-Latn-CS"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ethmoidales</a:t>
            </a:r>
            <a:r>
              <a:rPr lang="sr-Latn-CS"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posteriores</a:t>
            </a:r>
            <a:endParaRPr lang="en-GB" altLang="en-US" sz="1800" dirty="0">
              <a:latin typeface="Book Antiqua" pitchFamily="18" charset="0"/>
              <a:ea typeface="Book Antiqua" pitchFamily="18" charset="0"/>
              <a:cs typeface="Book Antiqua" pitchFamily="18" charset="0"/>
            </a:endParaRPr>
          </a:p>
          <a:p>
            <a:pPr>
              <a:lnSpc>
                <a:spcPct val="90000"/>
              </a:lnSpc>
              <a:spcBef>
                <a:spcPts val="600"/>
              </a:spcBef>
              <a:spcAft>
                <a:spcPts val="600"/>
              </a:spcAft>
              <a:buFontTx/>
              <a:buNone/>
            </a:pPr>
            <a:br>
              <a:rPr lang="sr-Latn-CS" altLang="en-US" sz="1800" dirty="0">
                <a:latin typeface="Book Antiqua" pitchFamily="18" charset="0"/>
                <a:ea typeface="Book Antiqua" pitchFamily="18" charset="0"/>
                <a:cs typeface="Book Antiqua" pitchFamily="18" charset="0"/>
              </a:rPr>
            </a:br>
            <a:r>
              <a:rPr lang="sr-Latn-CS" altLang="en-US" sz="1800" b="1" dirty="0">
                <a:solidFill>
                  <a:srgbClr val="0B5395"/>
                </a:solidFill>
                <a:latin typeface="Book Antiqua" pitchFamily="18" charset="0"/>
                <a:ea typeface="Book Antiqua" pitchFamily="18" charset="0"/>
                <a:cs typeface="Book Antiqua" pitchFamily="18" charset="0"/>
              </a:rPr>
              <a:t>* meatus </a:t>
            </a:r>
            <a:r>
              <a:rPr lang="sr-Latn-CS" altLang="en-US" sz="1800" b="1" dirty="0" err="1">
                <a:solidFill>
                  <a:srgbClr val="0B5395"/>
                </a:solidFill>
                <a:latin typeface="Book Antiqua" pitchFamily="18" charset="0"/>
                <a:ea typeface="Book Antiqua" pitchFamily="18" charset="0"/>
                <a:cs typeface="Book Antiqua" pitchFamily="18" charset="0"/>
              </a:rPr>
              <a:t>nasi</a:t>
            </a:r>
            <a:r>
              <a:rPr lang="sr-Latn-CS" altLang="en-US" sz="1800" b="1" dirty="0">
                <a:solidFill>
                  <a:srgbClr val="0B5395"/>
                </a:solidFill>
                <a:latin typeface="Book Antiqua" pitchFamily="18" charset="0"/>
                <a:ea typeface="Book Antiqua" pitchFamily="18" charset="0"/>
                <a:cs typeface="Book Antiqua" pitchFamily="18" charset="0"/>
              </a:rPr>
              <a:t> </a:t>
            </a:r>
            <a:r>
              <a:rPr lang="sr-Latn-CS" altLang="en-US" sz="1800" b="1" dirty="0" err="1">
                <a:solidFill>
                  <a:srgbClr val="0B5395"/>
                </a:solidFill>
                <a:latin typeface="Book Antiqua" pitchFamily="18" charset="0"/>
                <a:ea typeface="Book Antiqua" pitchFamily="18" charset="0"/>
                <a:cs typeface="Book Antiqua" pitchFamily="18" charset="0"/>
              </a:rPr>
              <a:t>medius</a:t>
            </a:r>
            <a:br>
              <a:rPr lang="en-GB" altLang="en-US" sz="1800" b="1" dirty="0">
                <a:solidFill>
                  <a:srgbClr val="0B5395"/>
                </a:solidFill>
                <a:latin typeface="Book Antiqua" pitchFamily="18" charset="0"/>
                <a:ea typeface="Book Antiqua" pitchFamily="18" charset="0"/>
                <a:cs typeface="Book Antiqua" pitchFamily="18" charset="0"/>
              </a:rPr>
            </a:br>
            <a:r>
              <a:rPr lang="en-GB" altLang="en-US" sz="1800" b="1" dirty="0">
                <a:solidFill>
                  <a:srgbClr val="0B5395"/>
                </a:solidFill>
                <a:latin typeface="Book Antiqua" pitchFamily="18" charset="0"/>
                <a:ea typeface="Book Antiqua" pitchFamily="18" charset="0"/>
                <a:cs typeface="Book Antiqua" pitchFamily="18" charset="0"/>
              </a:rPr>
              <a:t>   </a:t>
            </a:r>
            <a:r>
              <a:rPr lang="en-GB" sz="1600" dirty="0">
                <a:latin typeface="Book Antiqua" panose="02040602050305030304" pitchFamily="18" charset="0"/>
              </a:rPr>
              <a:t>The middle nasal meatus is longer and deeper</a:t>
            </a:r>
            <a:br>
              <a:rPr lang="en-GB" sz="1600" dirty="0">
                <a:latin typeface="Book Antiqua" panose="02040602050305030304" pitchFamily="18" charset="0"/>
              </a:rPr>
            </a:br>
            <a:r>
              <a:rPr lang="en-GB" sz="1600" dirty="0">
                <a:latin typeface="Book Antiqua" panose="02040602050305030304" pitchFamily="18" charset="0"/>
              </a:rPr>
              <a:t>   than the superior one.</a:t>
            </a:r>
            <a:br>
              <a:rPr lang="sr-Latn-CS" altLang="en-US" sz="16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sinus frontalis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sinus maxillaris</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cellulae ethmoidales anteriores</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b="1" dirty="0">
                <a:solidFill>
                  <a:srgbClr val="0B5395"/>
                </a:solidFill>
                <a:latin typeface="Book Antiqua" pitchFamily="18" charset="0"/>
                <a:ea typeface="Book Antiqua" pitchFamily="18" charset="0"/>
                <a:cs typeface="Book Antiqua" pitchFamily="18" charset="0"/>
              </a:rPr>
              <a:t>* meatus </a:t>
            </a:r>
            <a:r>
              <a:rPr lang="sr-Latn-CS" altLang="en-US" sz="1800" b="1" dirty="0" err="1">
                <a:solidFill>
                  <a:srgbClr val="0B5395"/>
                </a:solidFill>
                <a:latin typeface="Book Antiqua" pitchFamily="18" charset="0"/>
                <a:ea typeface="Book Antiqua" pitchFamily="18" charset="0"/>
                <a:cs typeface="Book Antiqua" pitchFamily="18" charset="0"/>
              </a:rPr>
              <a:t>nasi</a:t>
            </a:r>
            <a:r>
              <a:rPr lang="sr-Latn-CS" altLang="en-US" sz="1800" b="1" dirty="0">
                <a:solidFill>
                  <a:srgbClr val="0B5395"/>
                </a:solidFill>
                <a:latin typeface="Book Antiqua" pitchFamily="18" charset="0"/>
                <a:ea typeface="Book Antiqua" pitchFamily="18" charset="0"/>
                <a:cs typeface="Book Antiqua" pitchFamily="18" charset="0"/>
              </a:rPr>
              <a:t> </a:t>
            </a:r>
            <a:r>
              <a:rPr lang="en-GB" altLang="en-US" sz="1800" b="1" dirty="0">
                <a:solidFill>
                  <a:srgbClr val="0B5395"/>
                </a:solidFill>
                <a:latin typeface="Book Antiqua" pitchFamily="18" charset="0"/>
                <a:ea typeface="Book Antiqua" pitchFamily="18" charset="0"/>
                <a:cs typeface="Book Antiqua" pitchFamily="18" charset="0"/>
              </a:rPr>
              <a:t>inf</a:t>
            </a:r>
            <a:r>
              <a:rPr lang="sr-Latn-CS" altLang="en-US" sz="1800" b="1" dirty="0" err="1">
                <a:solidFill>
                  <a:srgbClr val="0B5395"/>
                </a:solidFill>
                <a:latin typeface="Book Antiqua" pitchFamily="18" charset="0"/>
                <a:ea typeface="Book Antiqua" pitchFamily="18" charset="0"/>
                <a:cs typeface="Book Antiqua" pitchFamily="18" charset="0"/>
              </a:rPr>
              <a:t>erior</a:t>
            </a:r>
            <a:br>
              <a:rPr lang="sr-Latn-CS" altLang="en-US" sz="1800" b="1" dirty="0">
                <a:solidFill>
                  <a:srgbClr val="0B5395"/>
                </a:solidFill>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sr-Latn-CS" altLang="en-US" sz="1800" dirty="0" err="1">
                <a:latin typeface="Book Antiqua" pitchFamily="18" charset="0"/>
                <a:ea typeface="Book Antiqua" pitchFamily="18" charset="0"/>
                <a:cs typeface="Book Antiqua" pitchFamily="18" charset="0"/>
              </a:rPr>
              <a:t>ductus</a:t>
            </a:r>
            <a:r>
              <a:rPr lang="sr-Latn-CS" altLang="en-US" sz="1800" dirty="0">
                <a:latin typeface="Book Antiqua" pitchFamily="18" charset="0"/>
                <a:ea typeface="Book Antiqua" pitchFamily="18" charset="0"/>
                <a:cs typeface="Book Antiqua" pitchFamily="18" charset="0"/>
              </a:rPr>
              <a:t> </a:t>
            </a:r>
            <a:r>
              <a:rPr lang="sr-Latn-CS" altLang="en-US" sz="1800" dirty="0" err="1">
                <a:latin typeface="Book Antiqua" pitchFamily="18" charset="0"/>
                <a:ea typeface="Book Antiqua" pitchFamily="18" charset="0"/>
                <a:cs typeface="Book Antiqua" pitchFamily="18" charset="0"/>
              </a:rPr>
              <a:t>nasolacrimalis</a:t>
            </a:r>
            <a:r>
              <a:rPr lang="en-GB" altLang="en-US" sz="1800" dirty="0">
                <a:latin typeface="Book Antiqua" pitchFamily="18" charset="0"/>
                <a:ea typeface="Book Antiqua" pitchFamily="18" charset="0"/>
                <a:cs typeface="Book Antiqua" pitchFamily="18" charset="0"/>
              </a:rPr>
              <a:t> (nasolacrimal duct)</a:t>
            </a:r>
            <a:endParaRPr lang="sr-Latn-CS" altLang="en-US" sz="1800" dirty="0">
              <a:latin typeface="Book Antiqua" pitchFamily="18" charset="0"/>
              <a:ea typeface="Book Antiqua" pitchFamily="18" charset="0"/>
              <a:cs typeface="Book Antiqua" pitchFamily="18" charset="0"/>
            </a:endParaRPr>
          </a:p>
          <a:p>
            <a:pPr>
              <a:lnSpc>
                <a:spcPct val="90000"/>
              </a:lnSpc>
              <a:spcAft>
                <a:spcPts val="600"/>
              </a:spcAft>
              <a:buFontTx/>
              <a:buNone/>
            </a:pPr>
            <a:r>
              <a:rPr lang="sr-Latn-CS" altLang="en-US" sz="1800" dirty="0">
                <a:latin typeface="Book Antiqua" pitchFamily="18" charset="0"/>
                <a:ea typeface="Book Antiqua" pitchFamily="18" charset="0"/>
                <a:cs typeface="Book Antiqua" pitchFamily="18" charset="0"/>
              </a:rPr>
              <a:t>	</a:t>
            </a:r>
          </a:p>
        </p:txBody>
      </p:sp>
      <p:pic>
        <p:nvPicPr>
          <p:cNvPr id="14340" name="Picture 6"/>
          <p:cNvPicPr>
            <a:picLocks noChangeAspect="1" noChangeArrowheads="1"/>
          </p:cNvPicPr>
          <p:nvPr/>
        </p:nvPicPr>
        <p:blipFill>
          <a:blip r:embed="rId2" cstate="print"/>
          <a:srcRect l="16406" t="13126" r="22070" b="12811"/>
          <a:stretch>
            <a:fillRect/>
          </a:stretch>
        </p:blipFill>
        <p:spPr bwMode="auto">
          <a:xfrm>
            <a:off x="0" y="1556792"/>
            <a:ext cx="4430331" cy="3332486"/>
          </a:xfrm>
          <a:prstGeom prst="rect">
            <a:avLst/>
          </a:prstGeom>
          <a:noFill/>
          <a:ln w="9525">
            <a:noFill/>
            <a:miter lim="800000"/>
            <a:headEnd/>
            <a:tailEnd/>
          </a:ln>
        </p:spPr>
      </p:pic>
      <p:sp>
        <p:nvSpPr>
          <p:cNvPr id="2" name="TextBox 5">
            <a:extLst>
              <a:ext uri="{FF2B5EF4-FFF2-40B4-BE49-F238E27FC236}">
                <a16:creationId xmlns:a16="http://schemas.microsoft.com/office/drawing/2014/main" id="{CC5E78BF-BA8A-9252-86BB-194194382476}"/>
              </a:ext>
            </a:extLst>
          </p:cNvPr>
          <p:cNvSpPr txBox="1">
            <a:spLocks noChangeArrowheads="1"/>
          </p:cNvSpPr>
          <p:nvPr/>
        </p:nvSpPr>
        <p:spPr bwMode="auto">
          <a:xfrm>
            <a:off x="0" y="4986435"/>
            <a:ext cx="9144000" cy="1815882"/>
          </a:xfrm>
          <a:prstGeom prst="rect">
            <a:avLst/>
          </a:prstGeom>
          <a:solidFill>
            <a:srgbClr val="8AD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b="1" dirty="0" err="1">
                <a:latin typeface="Constantia" panose="02030602050306030303" pitchFamily="18" charset="0"/>
              </a:rPr>
              <a:t>Meatus</a:t>
            </a:r>
            <a:r>
              <a:rPr lang="sr-Latn-CS" altLang="en-US" sz="1600" b="1" dirty="0">
                <a:latin typeface="Constantia" panose="02030602050306030303" pitchFamily="18" charset="0"/>
              </a:rPr>
              <a:t> </a:t>
            </a:r>
            <a:r>
              <a:rPr lang="sr-Latn-CS" altLang="en-US" sz="1600" b="1" dirty="0" err="1">
                <a:latin typeface="Constantia" panose="02030602050306030303" pitchFamily="18" charset="0"/>
              </a:rPr>
              <a:t>nasi</a:t>
            </a:r>
            <a:r>
              <a:rPr lang="sr-Latn-CS" altLang="en-US" sz="1600" b="1" dirty="0">
                <a:latin typeface="Constantia" panose="02030602050306030303" pitchFamily="18" charset="0"/>
              </a:rPr>
              <a:t> </a:t>
            </a:r>
            <a:r>
              <a:rPr lang="sr-Latn-CS" altLang="en-US" sz="1600" b="1" dirty="0" err="1">
                <a:latin typeface="Constantia" panose="02030602050306030303" pitchFamily="18" charset="0"/>
              </a:rPr>
              <a:t>medius</a:t>
            </a:r>
            <a:r>
              <a:rPr lang="sr-Latn-CS" altLang="en-US" sz="1600" b="1" dirty="0">
                <a:latin typeface="Constantia" panose="02030602050306030303" pitchFamily="18" charset="0"/>
              </a:rPr>
              <a:t>:</a:t>
            </a:r>
          </a:p>
          <a:p>
            <a:pPr eaLnBrk="1" hangingPunct="1"/>
            <a:r>
              <a:rPr lang="sr-Latn-CS" altLang="en-US" sz="1600" b="1" dirty="0">
                <a:latin typeface="Constantia" panose="02030602050306030303" pitchFamily="18" charset="0"/>
              </a:rPr>
              <a:t>*  </a:t>
            </a:r>
            <a:r>
              <a:rPr lang="en-GB" altLang="en-US" sz="1600" b="1" dirty="0">
                <a:latin typeface="Constantia" panose="02030602050306030303" pitchFamily="18" charset="0"/>
              </a:rPr>
              <a:t>If the middle nasal concha is removed semilunar hiatus (</a:t>
            </a:r>
            <a:r>
              <a:rPr lang="sr-Latn-CS" altLang="en-US" sz="1600" b="1" i="1" u="sng" dirty="0" err="1">
                <a:latin typeface="Constantia" panose="02030602050306030303" pitchFamily="18" charset="0"/>
              </a:rPr>
              <a:t>hiatus</a:t>
            </a:r>
            <a:r>
              <a:rPr lang="sr-Latn-CS" altLang="en-US" sz="1600" b="1" i="1" u="sng" dirty="0">
                <a:latin typeface="Constantia" panose="02030602050306030303" pitchFamily="18" charset="0"/>
              </a:rPr>
              <a:t> </a:t>
            </a:r>
            <a:r>
              <a:rPr lang="sr-Latn-CS" altLang="en-US" sz="1600" b="1" i="1" u="sng" dirty="0" err="1">
                <a:latin typeface="Constantia" panose="02030602050306030303" pitchFamily="18" charset="0"/>
              </a:rPr>
              <a:t>semilunaris</a:t>
            </a:r>
            <a:r>
              <a:rPr lang="en-GB" altLang="en-US" sz="1600" b="1" i="1" u="sng" dirty="0">
                <a:latin typeface="Constantia" panose="02030602050306030303" pitchFamily="18" charset="0"/>
              </a:rPr>
              <a:t>)</a:t>
            </a:r>
            <a:r>
              <a:rPr lang="en-GB" altLang="en-US" sz="1600" b="1" i="1" dirty="0">
                <a:latin typeface="Constantia" panose="02030602050306030303" pitchFamily="18" charset="0"/>
              </a:rPr>
              <a:t> </a:t>
            </a:r>
            <a:r>
              <a:rPr lang="en-GB" altLang="en-US" sz="1600" b="1" dirty="0">
                <a:latin typeface="Constantia" panose="02030602050306030303" pitchFamily="18" charset="0"/>
              </a:rPr>
              <a:t>can be seen:</a:t>
            </a:r>
            <a:r>
              <a:rPr lang="sr-Latn-CS" altLang="en-US" sz="1600" b="1" dirty="0">
                <a:latin typeface="Constantia" panose="02030602050306030303" pitchFamily="18" charset="0"/>
              </a:rPr>
              <a:t> </a:t>
            </a:r>
            <a:br>
              <a:rPr lang="en-GB" altLang="en-US" sz="1600" b="1" dirty="0">
                <a:latin typeface="Constantia" panose="02030602050306030303" pitchFamily="18" charset="0"/>
              </a:rPr>
            </a:br>
            <a:r>
              <a:rPr lang="en-GB" altLang="en-US" sz="1600" b="1" dirty="0">
                <a:latin typeface="Constantia" panose="02030602050306030303" pitchFamily="18" charset="0"/>
              </a:rPr>
              <a:t>    It is bordered by </a:t>
            </a:r>
            <a:r>
              <a:rPr lang="sr-Latn-CS" altLang="en-US" sz="1600" b="1" dirty="0" err="1">
                <a:latin typeface="Constantia" panose="02030602050306030303" pitchFamily="18" charset="0"/>
              </a:rPr>
              <a:t>uncinat</a:t>
            </a:r>
            <a:r>
              <a:rPr lang="en-GB" altLang="en-US" sz="1600" b="1" dirty="0">
                <a:latin typeface="Constantia" panose="02030602050306030303" pitchFamily="18" charset="0"/>
              </a:rPr>
              <a:t>e</a:t>
            </a:r>
            <a:r>
              <a:rPr lang="sr-Latn-CS" altLang="en-US" sz="1600" b="1" dirty="0">
                <a:latin typeface="Constantia" panose="02030602050306030303" pitchFamily="18" charset="0"/>
              </a:rPr>
              <a:t> </a:t>
            </a:r>
            <a:r>
              <a:rPr lang="sr-Latn-CS" altLang="en-US" sz="1600" b="1" dirty="0" err="1">
                <a:latin typeface="Constantia" panose="02030602050306030303" pitchFamily="18" charset="0"/>
              </a:rPr>
              <a:t>processus</a:t>
            </a:r>
            <a:r>
              <a:rPr lang="sr-Latn-CS" altLang="en-US" sz="1600" b="1" dirty="0">
                <a:latin typeface="Constantia" panose="02030602050306030303" pitchFamily="18" charset="0"/>
              </a:rPr>
              <a:t> </a:t>
            </a:r>
            <a:r>
              <a:rPr lang="en-GB" altLang="en-US" sz="1600" b="1" dirty="0">
                <a:latin typeface="Constantia" panose="02030602050306030303" pitchFamily="18" charset="0"/>
              </a:rPr>
              <a:t>of ethmoid bone </a:t>
            </a:r>
            <a:r>
              <a:rPr lang="sr-Latn-CS" altLang="en-US" sz="1600" b="1" dirty="0">
                <a:latin typeface="Constantia" panose="02030602050306030303" pitchFamily="18" charset="0"/>
              </a:rPr>
              <a:t>(</a:t>
            </a:r>
            <a:r>
              <a:rPr lang="en-GB" altLang="en-US" sz="1600" b="1" dirty="0">
                <a:latin typeface="Constantia" panose="02030602050306030303" pitchFamily="18" charset="0"/>
              </a:rPr>
              <a:t>anteriorly) and</a:t>
            </a:r>
            <a:r>
              <a:rPr lang="sr-Latn-CS" altLang="en-US" sz="1600" b="1" dirty="0">
                <a:latin typeface="Constantia" panose="02030602050306030303" pitchFamily="18" charset="0"/>
              </a:rPr>
              <a:t> </a:t>
            </a:r>
            <a:r>
              <a:rPr lang="sr-Latn-CS" altLang="en-US" sz="1600" b="1" dirty="0" err="1">
                <a:latin typeface="Constantia" panose="02030602050306030303" pitchFamily="18" charset="0"/>
              </a:rPr>
              <a:t>ethmoidal</a:t>
            </a:r>
            <a:r>
              <a:rPr lang="en-GB" altLang="en-US" sz="1600" b="1" dirty="0">
                <a:latin typeface="Constantia" panose="02030602050306030303" pitchFamily="18" charset="0"/>
              </a:rPr>
              <a:t> bulla</a:t>
            </a:r>
            <a:br>
              <a:rPr lang="en-GB" altLang="en-US" sz="1600" b="1" dirty="0">
                <a:latin typeface="Constantia" panose="02030602050306030303" pitchFamily="18" charset="0"/>
              </a:rPr>
            </a:br>
            <a:r>
              <a:rPr lang="en-GB" altLang="en-US" sz="1600" b="1" dirty="0">
                <a:latin typeface="Constantia" panose="02030602050306030303" pitchFamily="18" charset="0"/>
              </a:rPr>
              <a:t>    of ethmoid bone (elevation caused by ethmoid cell covered by mucosa) </a:t>
            </a:r>
            <a:r>
              <a:rPr lang="sr-Latn-CS" altLang="en-US" sz="1600" b="1" dirty="0">
                <a:latin typeface="Constantia" panose="02030602050306030303" pitchFamily="18" charset="0"/>
              </a:rPr>
              <a:t>(</a:t>
            </a:r>
            <a:r>
              <a:rPr lang="en-GB" altLang="en-US" sz="1600" b="1" dirty="0">
                <a:latin typeface="Constantia" panose="02030602050306030303" pitchFamily="18" charset="0"/>
              </a:rPr>
              <a:t>posteriorly</a:t>
            </a:r>
            <a:r>
              <a:rPr lang="sr-Latn-CS" altLang="en-US" sz="1600" b="1" dirty="0">
                <a:latin typeface="Constantia" panose="02030602050306030303" pitchFamily="18" charset="0"/>
              </a:rPr>
              <a:t>)</a:t>
            </a:r>
          </a:p>
          <a:p>
            <a:pPr eaLnBrk="1" hangingPunct="1"/>
            <a:r>
              <a:rPr lang="sr-Latn-CS" altLang="en-US" sz="1600" b="1" dirty="0">
                <a:latin typeface="Constantia" panose="02030602050306030303" pitchFamily="18" charset="0"/>
              </a:rPr>
              <a:t>*  </a:t>
            </a:r>
            <a:r>
              <a:rPr lang="sr-Latn-CS" altLang="en-US" sz="1600" b="1" dirty="0" err="1">
                <a:latin typeface="Constantia" panose="02030602050306030303" pitchFamily="18" charset="0"/>
              </a:rPr>
              <a:t>hiatus</a:t>
            </a:r>
            <a:r>
              <a:rPr lang="sr-Latn-CS" altLang="en-US" sz="1600" b="1" dirty="0">
                <a:latin typeface="Constantia" panose="02030602050306030303" pitchFamily="18" charset="0"/>
              </a:rPr>
              <a:t> </a:t>
            </a:r>
            <a:r>
              <a:rPr lang="sr-Latn-CS" altLang="en-US" sz="1600" b="1" dirty="0" err="1">
                <a:latin typeface="Constantia" panose="02030602050306030303" pitchFamily="18" charset="0"/>
              </a:rPr>
              <a:t>semilunaris</a:t>
            </a:r>
            <a:r>
              <a:rPr lang="en-GB" altLang="en-US" sz="1600" b="1" dirty="0">
                <a:latin typeface="Constantia" panose="02030602050306030303" pitchFamily="18" charset="0"/>
              </a:rPr>
              <a:t> as semicircular groove</a:t>
            </a:r>
            <a:r>
              <a:rPr lang="sr-Latn-CS" altLang="en-US" sz="1600" b="1" dirty="0">
                <a:latin typeface="Constantia" panose="02030602050306030303" pitchFamily="18" charset="0"/>
              </a:rPr>
              <a:t> </a:t>
            </a:r>
            <a:r>
              <a:rPr lang="en-GB" altLang="en-US" sz="1600" b="1" dirty="0">
                <a:latin typeface="Constantia" panose="02030602050306030303" pitchFamily="18" charset="0"/>
              </a:rPr>
              <a:t>is entrance in deeper groove </a:t>
            </a:r>
            <a:r>
              <a:rPr lang="sr-Latn-CS" altLang="en-US" sz="1600" b="1" dirty="0">
                <a:latin typeface="Constantia" panose="02030602050306030303" pitchFamily="18" charset="0"/>
              </a:rPr>
              <a:t>(</a:t>
            </a:r>
            <a:r>
              <a:rPr lang="sr-Latn-CS" altLang="en-US" sz="1600" b="1" i="1" u="sng" dirty="0" err="1">
                <a:latin typeface="Constantia" panose="02030602050306030303" pitchFamily="18" charset="0"/>
              </a:rPr>
              <a:t>infundibulum</a:t>
            </a:r>
            <a:br>
              <a:rPr lang="en-GB" altLang="en-US" sz="1600" b="1" i="1" u="sng" dirty="0">
                <a:latin typeface="Constantia" panose="02030602050306030303" pitchFamily="18" charset="0"/>
              </a:rPr>
            </a:br>
            <a:r>
              <a:rPr lang="en-GB" altLang="en-US" sz="1600" b="1" i="1" dirty="0">
                <a:latin typeface="Constantia" panose="02030602050306030303" pitchFamily="18" charset="0"/>
              </a:rPr>
              <a:t>    </a:t>
            </a:r>
            <a:r>
              <a:rPr lang="sr-Latn-CS" altLang="en-US" sz="1600" b="1" i="1" u="sng" dirty="0" err="1">
                <a:latin typeface="Constantia" panose="02030602050306030303" pitchFamily="18" charset="0"/>
              </a:rPr>
              <a:t>ethmoidale</a:t>
            </a:r>
            <a:r>
              <a:rPr lang="sr-Latn-CS" altLang="en-US" sz="1600" b="1" dirty="0">
                <a:latin typeface="Constantia" panose="02030602050306030303" pitchFamily="18" charset="0"/>
              </a:rPr>
              <a:t>), </a:t>
            </a:r>
            <a:r>
              <a:rPr lang="en-GB" altLang="en-US" sz="1600" b="1" dirty="0">
                <a:latin typeface="Constantia" panose="02030602050306030303" pitchFamily="18" charset="0"/>
              </a:rPr>
              <a:t>where are the openings of frontal sinus and anterior and middle ethmoidal</a:t>
            </a:r>
            <a:br>
              <a:rPr lang="en-GB" altLang="en-US" sz="1600" b="1" dirty="0">
                <a:latin typeface="Constantia" panose="02030602050306030303" pitchFamily="18" charset="0"/>
              </a:rPr>
            </a:br>
            <a:r>
              <a:rPr lang="en-GB" altLang="en-US" sz="1600" b="1" dirty="0">
                <a:latin typeface="Constantia" panose="02030602050306030303" pitchFamily="18" charset="0"/>
              </a:rPr>
              <a:t>   cells </a:t>
            </a:r>
            <a:r>
              <a:rPr lang="sr-Latn-CS" altLang="en-US" sz="1600" b="1" dirty="0">
                <a:latin typeface="Constantia" panose="02030602050306030303" pitchFamily="18" charset="0"/>
              </a:rPr>
              <a:t>(</a:t>
            </a:r>
            <a:r>
              <a:rPr lang="en-GB" altLang="en-US" sz="1600" b="1" dirty="0">
                <a:latin typeface="Constantia" panose="02030602050306030303" pitchFamily="18" charset="0"/>
              </a:rPr>
              <a:t>superiorly</a:t>
            </a:r>
            <a:r>
              <a:rPr lang="sr-Latn-CS" altLang="en-US" sz="1600" b="1" dirty="0">
                <a:latin typeface="Constantia" panose="02030602050306030303" pitchFamily="18" charset="0"/>
              </a:rPr>
              <a:t>) </a:t>
            </a:r>
            <a:r>
              <a:rPr lang="en-GB" altLang="en-US" sz="1600" b="1" dirty="0">
                <a:latin typeface="Constantia" panose="02030602050306030303" pitchFamily="18" charset="0"/>
              </a:rPr>
              <a:t>and of maxillary sinus </a:t>
            </a:r>
            <a:r>
              <a:rPr lang="sr-Latn-CS" altLang="en-US" sz="1600" b="1" dirty="0">
                <a:latin typeface="Constantia" panose="02030602050306030303" pitchFamily="18" charset="0"/>
              </a:rPr>
              <a:t>(</a:t>
            </a:r>
            <a:r>
              <a:rPr lang="en-GB" altLang="en-US" sz="1600" b="1" dirty="0">
                <a:latin typeface="Constantia" panose="02030602050306030303" pitchFamily="18" charset="0"/>
              </a:rPr>
              <a:t>inferiorly</a:t>
            </a:r>
            <a:r>
              <a:rPr lang="sr-Latn-CS" altLang="en-US" sz="1600" b="1" dirty="0">
                <a:latin typeface="Constantia" panose="02030602050306030303" pitchFamily="18" charset="0"/>
              </a:rPr>
              <a:t>)</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Box 3"/>
          <p:cNvSpPr txBox="1">
            <a:spLocks noChangeArrowheads="1"/>
          </p:cNvSpPr>
          <p:nvPr/>
        </p:nvSpPr>
        <p:spPr bwMode="auto">
          <a:xfrm>
            <a:off x="0" y="1556792"/>
            <a:ext cx="8876148" cy="2031325"/>
          </a:xfrm>
          <a:prstGeom prst="rect">
            <a:avLst/>
          </a:prstGeom>
          <a:noFill/>
          <a:ln w="9525">
            <a:noFill/>
            <a:miter lim="800000"/>
            <a:headEnd/>
            <a:tailEnd/>
          </a:ln>
        </p:spPr>
        <p:txBody>
          <a:bodyPr wrap="none">
            <a:spAutoFit/>
          </a:bodyPr>
          <a:lstStyle/>
          <a:p>
            <a:r>
              <a:rPr lang="en-GB" dirty="0">
                <a:latin typeface="Book Antiqua" panose="02040602050305030304" pitchFamily="18" charset="0"/>
              </a:rPr>
              <a:t>* The nose is the part of the respiratory tract superior to the hard palate and contains </a:t>
            </a:r>
            <a:br>
              <a:rPr lang="en-GB" dirty="0">
                <a:latin typeface="Book Antiqua" panose="02040602050305030304" pitchFamily="18" charset="0"/>
              </a:rPr>
            </a:br>
            <a:r>
              <a:rPr lang="en-GB" dirty="0">
                <a:latin typeface="Book Antiqua" panose="02040602050305030304" pitchFamily="18" charset="0"/>
              </a:rPr>
              <a:t>   the peripheral organ of smell. </a:t>
            </a:r>
            <a:br>
              <a:rPr lang="en-GB" dirty="0">
                <a:latin typeface="Book Antiqua" panose="02040602050305030304" pitchFamily="18" charset="0"/>
              </a:rPr>
            </a:br>
            <a:r>
              <a:rPr lang="en-GB" dirty="0">
                <a:latin typeface="Book Antiqua" panose="02040602050305030304" pitchFamily="18" charset="0"/>
              </a:rPr>
              <a:t>* It includes the external nose and nasal cavity, which is divided into right and left </a:t>
            </a:r>
            <a:br>
              <a:rPr lang="en-GB" dirty="0">
                <a:latin typeface="Book Antiqua" panose="02040602050305030304" pitchFamily="18" charset="0"/>
              </a:rPr>
            </a:br>
            <a:r>
              <a:rPr lang="en-GB" dirty="0">
                <a:latin typeface="Book Antiqua" panose="02040602050305030304" pitchFamily="18" charset="0"/>
              </a:rPr>
              <a:t>  cavities by the nasal septum.</a:t>
            </a:r>
            <a:br>
              <a:rPr lang="en-GB" dirty="0">
                <a:latin typeface="Book Antiqua" panose="02040602050305030304" pitchFamily="18" charset="0"/>
              </a:rPr>
            </a:br>
            <a:r>
              <a:rPr lang="en-GB" dirty="0">
                <a:latin typeface="Book Antiqua" panose="02040602050305030304" pitchFamily="18" charset="0"/>
              </a:rPr>
              <a:t>* The functions of the nose include olfaction (smelling), respiration (breathing), </a:t>
            </a:r>
            <a:br>
              <a:rPr lang="en-GB" dirty="0">
                <a:latin typeface="Book Antiqua" panose="02040602050305030304" pitchFamily="18" charset="0"/>
              </a:rPr>
            </a:br>
            <a:r>
              <a:rPr lang="en-GB" dirty="0">
                <a:latin typeface="Book Antiqua" panose="02040602050305030304" pitchFamily="18" charset="0"/>
              </a:rPr>
              <a:t>   filtration of dust, humidification of inspired air, and reception and elimination of </a:t>
            </a:r>
            <a:br>
              <a:rPr lang="en-GB" dirty="0">
                <a:latin typeface="Book Antiqua" panose="02040602050305030304" pitchFamily="18" charset="0"/>
              </a:rPr>
            </a:br>
            <a:r>
              <a:rPr lang="en-GB" dirty="0">
                <a:latin typeface="Book Antiqua" panose="02040602050305030304" pitchFamily="18" charset="0"/>
              </a:rPr>
              <a:t>   secretions from the paranasal sinuses and nasolacrimal ducts.</a:t>
            </a:r>
            <a:endParaRPr lang="sr-Latn-CS" altLang="en-US" dirty="0">
              <a:latin typeface="Book Antiqua" panose="02040602050305030304" pitchFamily="18" charset="0"/>
              <a:ea typeface="Book Antiqua" panose="02040602050305030304" pitchFamily="18" charset="0"/>
              <a:cs typeface="Book Antiqua" panose="02040602050305030304" pitchFamily="18" charset="0"/>
            </a:endParaRPr>
          </a:p>
        </p:txBody>
      </p:sp>
      <p:sp>
        <p:nvSpPr>
          <p:cNvPr id="3" name="TextBox 2"/>
          <p:cNvSpPr txBox="1"/>
          <p:nvPr/>
        </p:nvSpPr>
        <p:spPr>
          <a:xfrm>
            <a:off x="3491880" y="836712"/>
            <a:ext cx="1882247" cy="584775"/>
          </a:xfrm>
          <a:prstGeom prst="rect">
            <a:avLst/>
          </a:prstGeom>
          <a:noFill/>
        </p:spPr>
        <p:txBody>
          <a:bodyPr wrap="none" rtlCol="0">
            <a:spAutoFit/>
          </a:bodyPr>
          <a:lstStyle/>
          <a:p>
            <a:r>
              <a:rPr lang="en-GB" sz="3200" b="1" dirty="0">
                <a:solidFill>
                  <a:srgbClr val="0070C0"/>
                </a:solidFill>
                <a:latin typeface="Book Antiqua" panose="02040602050305030304" pitchFamily="18" charset="0"/>
              </a:rPr>
              <a:t>The nose</a:t>
            </a:r>
          </a:p>
        </p:txBody>
      </p:sp>
      <p:pic>
        <p:nvPicPr>
          <p:cNvPr id="2" name="Picture 5" descr="new-7.jpg">
            <a:extLst>
              <a:ext uri="{FF2B5EF4-FFF2-40B4-BE49-F238E27FC236}">
                <a16:creationId xmlns:a16="http://schemas.microsoft.com/office/drawing/2014/main" id="{0E4513BA-02CA-B917-FDD9-39A0442C5C97}"/>
              </a:ext>
            </a:extLst>
          </p:cNvPr>
          <p:cNvPicPr>
            <a:picLocks noChangeAspect="1" noChangeArrowheads="1"/>
          </p:cNvPicPr>
          <p:nvPr/>
        </p:nvPicPr>
        <p:blipFill rotWithShape="1">
          <a:blip r:embed="rId2" cstate="print"/>
          <a:srcRect r="45111"/>
          <a:stretch/>
        </p:blipFill>
        <p:spPr bwMode="auto">
          <a:xfrm>
            <a:off x="395536" y="3861048"/>
            <a:ext cx="3744416" cy="2672949"/>
          </a:xfrm>
          <a:prstGeom prst="rect">
            <a:avLst/>
          </a:prstGeom>
          <a:noFill/>
          <a:ln w="9525">
            <a:noFill/>
            <a:miter lim="800000"/>
            <a:headEnd/>
            <a:tailEnd/>
          </a:ln>
        </p:spPr>
      </p:pic>
      <p:pic>
        <p:nvPicPr>
          <p:cNvPr id="4" name="Picture 2">
            <a:extLst>
              <a:ext uri="{FF2B5EF4-FFF2-40B4-BE49-F238E27FC236}">
                <a16:creationId xmlns:a16="http://schemas.microsoft.com/office/drawing/2014/main" id="{1EC95B31-B270-6C6A-7BEC-7B9131CFB8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891" t="14999" r="29817" b="5624"/>
          <a:stretch>
            <a:fillRect/>
          </a:stretch>
        </p:blipFill>
        <p:spPr bwMode="auto">
          <a:xfrm>
            <a:off x="4860032" y="3748038"/>
            <a:ext cx="3321427" cy="2876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l="12891" t="14999" r="29817" b="5624"/>
          <a:stretch>
            <a:fillRect/>
          </a:stretch>
        </p:blipFill>
        <p:spPr bwMode="auto">
          <a:xfrm>
            <a:off x="0" y="806450"/>
            <a:ext cx="6286500" cy="544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2"/>
          <p:cNvSpPr txBox="1">
            <a:spLocks noChangeArrowheads="1"/>
          </p:cNvSpPr>
          <p:nvPr/>
        </p:nvSpPr>
        <p:spPr bwMode="auto">
          <a:xfrm>
            <a:off x="6429375" y="928688"/>
            <a:ext cx="2506663" cy="532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lnSpc>
                <a:spcPct val="150000"/>
              </a:lnSpc>
            </a:pPr>
            <a:r>
              <a:rPr lang="sr-Cyrl-CS" altLang="en-US" sz="1200"/>
              <a:t>1 </a:t>
            </a:r>
            <a:r>
              <a:rPr lang="sr-Latn-CS" altLang="en-US" sz="1200"/>
              <a:t> sinus sphenoidalis</a:t>
            </a:r>
          </a:p>
          <a:p>
            <a:pPr eaLnBrk="1" hangingPunct="1">
              <a:lnSpc>
                <a:spcPct val="150000"/>
              </a:lnSpc>
            </a:pPr>
            <a:r>
              <a:rPr lang="sr-Latn-CS" altLang="en-US" sz="1200"/>
              <a:t>2  </a:t>
            </a:r>
            <a:r>
              <a:rPr lang="sr-Latn-CS" altLang="en-US" sz="1200" b="1"/>
              <a:t>meatus nasi superior</a:t>
            </a:r>
            <a:r>
              <a:rPr lang="sr-Cyrl-CS" altLang="en-US" sz="1200" b="1"/>
              <a:t> </a:t>
            </a:r>
            <a:endParaRPr lang="sr-Latn-CS" altLang="en-US" sz="1200" b="1"/>
          </a:p>
          <a:p>
            <a:pPr eaLnBrk="1" hangingPunct="1">
              <a:lnSpc>
                <a:spcPct val="150000"/>
              </a:lnSpc>
            </a:pPr>
            <a:r>
              <a:rPr lang="sr-Latn-CS" altLang="en-US" sz="1200"/>
              <a:t>3  </a:t>
            </a:r>
            <a:r>
              <a:rPr lang="sr-Latn-CS" altLang="en-US" sz="1200" b="1"/>
              <a:t>meatus nasi medius</a:t>
            </a:r>
          </a:p>
          <a:p>
            <a:pPr eaLnBrk="1" hangingPunct="1">
              <a:lnSpc>
                <a:spcPct val="150000"/>
              </a:lnSpc>
            </a:pPr>
            <a:r>
              <a:rPr lang="sr-Latn-CS" altLang="en-US" sz="1200"/>
              <a:t>4  torus tubarius</a:t>
            </a:r>
          </a:p>
          <a:p>
            <a:pPr eaLnBrk="1" hangingPunct="1">
              <a:lnSpc>
                <a:spcPct val="150000"/>
              </a:lnSpc>
            </a:pPr>
            <a:r>
              <a:rPr lang="sr-Latn-CS" altLang="en-US" sz="1200"/>
              <a:t>5  tonsila pharyngea</a:t>
            </a:r>
          </a:p>
          <a:p>
            <a:pPr eaLnBrk="1" hangingPunct="1">
              <a:lnSpc>
                <a:spcPct val="150000"/>
              </a:lnSpc>
            </a:pPr>
            <a:r>
              <a:rPr lang="sr-Latn-CS" altLang="en-US" sz="1200"/>
              <a:t>6  ostium pharyngeum</a:t>
            </a:r>
          </a:p>
          <a:p>
            <a:pPr eaLnBrk="1" hangingPunct="1">
              <a:lnSpc>
                <a:spcPct val="150000"/>
              </a:lnSpc>
            </a:pPr>
            <a:r>
              <a:rPr lang="sr-Latn-CS" altLang="en-US" sz="1200"/>
              <a:t>    tubae auditive</a:t>
            </a:r>
          </a:p>
          <a:p>
            <a:pPr eaLnBrk="1" hangingPunct="1">
              <a:lnSpc>
                <a:spcPct val="150000"/>
              </a:lnSpc>
            </a:pPr>
            <a:r>
              <a:rPr lang="sr-Latn-CS" altLang="en-US" sz="1200"/>
              <a:t>7  plica salpingopharyngea</a:t>
            </a:r>
          </a:p>
          <a:p>
            <a:pPr eaLnBrk="1" hangingPunct="1">
              <a:lnSpc>
                <a:spcPct val="150000"/>
              </a:lnSpc>
            </a:pPr>
            <a:r>
              <a:rPr lang="sr-Latn-CS" altLang="en-US" sz="1200"/>
              <a:t>8  recessus pharyngeus</a:t>
            </a:r>
          </a:p>
          <a:p>
            <a:pPr eaLnBrk="1" hangingPunct="1">
              <a:lnSpc>
                <a:spcPct val="150000"/>
              </a:lnSpc>
            </a:pPr>
            <a:r>
              <a:rPr lang="sr-Latn-CS" altLang="en-US" sz="1200"/>
              <a:t>9  palatum molle</a:t>
            </a:r>
          </a:p>
          <a:p>
            <a:pPr eaLnBrk="1" hangingPunct="1">
              <a:lnSpc>
                <a:spcPct val="150000"/>
              </a:lnSpc>
              <a:buFont typeface="Arial" panose="020B0604020202020204" pitchFamily="34" charset="0"/>
              <a:buAutoNum type="arabicPlain" startAt="10"/>
            </a:pPr>
            <a:r>
              <a:rPr lang="sr-Latn-CS" altLang="en-US" sz="1200"/>
              <a:t>uvula</a:t>
            </a:r>
          </a:p>
          <a:p>
            <a:pPr eaLnBrk="1" hangingPunct="1">
              <a:lnSpc>
                <a:spcPct val="150000"/>
              </a:lnSpc>
              <a:buFont typeface="Arial" panose="020B0604020202020204" pitchFamily="34" charset="0"/>
              <a:buAutoNum type="arabicPlain" startAt="10"/>
            </a:pPr>
            <a:r>
              <a:rPr lang="sr-Latn-CS" altLang="en-US" sz="1200"/>
              <a:t>sinus frontalis</a:t>
            </a:r>
          </a:p>
          <a:p>
            <a:pPr eaLnBrk="1" hangingPunct="1">
              <a:lnSpc>
                <a:spcPct val="150000"/>
              </a:lnSpc>
              <a:buFont typeface="Arial" panose="020B0604020202020204" pitchFamily="34" charset="0"/>
              <a:buAutoNum type="arabicPlain" startAt="10"/>
            </a:pPr>
            <a:r>
              <a:rPr lang="sr-Latn-CS" altLang="en-US" sz="1200"/>
              <a:t>recessus sphenoethmoidalis </a:t>
            </a:r>
          </a:p>
          <a:p>
            <a:pPr eaLnBrk="1" hangingPunct="1">
              <a:lnSpc>
                <a:spcPct val="150000"/>
              </a:lnSpc>
              <a:buFont typeface="Arial" panose="020B0604020202020204" pitchFamily="34" charset="0"/>
              <a:buAutoNum type="arabicPlain" startAt="10"/>
            </a:pPr>
            <a:r>
              <a:rPr lang="sr-Latn-CS" altLang="en-US" sz="1200"/>
              <a:t>concha nasalis superior</a:t>
            </a:r>
          </a:p>
          <a:p>
            <a:pPr eaLnBrk="1" hangingPunct="1">
              <a:lnSpc>
                <a:spcPct val="150000"/>
              </a:lnSpc>
              <a:buFont typeface="Arial" panose="020B0604020202020204" pitchFamily="34" charset="0"/>
              <a:buAutoNum type="arabicPlain" startAt="10"/>
            </a:pPr>
            <a:r>
              <a:rPr lang="sr-Latn-CS" altLang="en-US" sz="1200"/>
              <a:t>concha nasalis media</a:t>
            </a:r>
          </a:p>
          <a:p>
            <a:pPr eaLnBrk="1" hangingPunct="1">
              <a:lnSpc>
                <a:spcPct val="150000"/>
              </a:lnSpc>
              <a:buFont typeface="Arial" panose="020B0604020202020204" pitchFamily="34" charset="0"/>
              <a:buAutoNum type="arabicPlain" startAt="10"/>
            </a:pPr>
            <a:r>
              <a:rPr lang="sr-Latn-CS" altLang="en-US" sz="1200"/>
              <a:t>concha nasalis inferior</a:t>
            </a:r>
          </a:p>
          <a:p>
            <a:pPr eaLnBrk="1" hangingPunct="1">
              <a:lnSpc>
                <a:spcPct val="150000"/>
              </a:lnSpc>
              <a:buFont typeface="Arial" panose="020B0604020202020204" pitchFamily="34" charset="0"/>
              <a:buAutoNum type="arabicPlain" startAt="10"/>
            </a:pPr>
            <a:r>
              <a:rPr lang="sr-Latn-CS" altLang="en-US" sz="1200"/>
              <a:t>vestibulum</a:t>
            </a:r>
          </a:p>
          <a:p>
            <a:pPr eaLnBrk="1" hangingPunct="1">
              <a:lnSpc>
                <a:spcPct val="150000"/>
              </a:lnSpc>
              <a:buFont typeface="Arial" panose="020B0604020202020204" pitchFamily="34" charset="0"/>
              <a:buAutoNum type="arabicPlain" startAt="10"/>
            </a:pPr>
            <a:r>
              <a:rPr lang="sr-Latn-CS" altLang="en-US" sz="1200" b="1"/>
              <a:t>meatus nasi inferior</a:t>
            </a:r>
          </a:p>
          <a:p>
            <a:pPr eaLnBrk="1" hangingPunct="1">
              <a:lnSpc>
                <a:spcPct val="150000"/>
              </a:lnSpc>
              <a:buFont typeface="Arial" panose="020B0604020202020204" pitchFamily="34" charset="0"/>
              <a:buAutoNum type="arabicPlain" startAt="10"/>
            </a:pPr>
            <a:r>
              <a:rPr lang="sr-Latn-CS" altLang="en-US" sz="1200"/>
              <a:t>palatum durum</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457200" y="624306"/>
            <a:ext cx="8229600" cy="652462"/>
          </a:xfrm>
        </p:spPr>
        <p:txBody>
          <a:bodyPr lIns="0" rIns="0" bIns="0" anchor="b"/>
          <a:lstStyle/>
          <a:p>
            <a:r>
              <a:rPr lang="en-GB" altLang="en-US" sz="2800" dirty="0">
                <a:latin typeface="Book Antiqua" pitchFamily="18" charset="0"/>
                <a:ea typeface="Book Antiqua" pitchFamily="18" charset="0"/>
                <a:cs typeface="Book Antiqua" pitchFamily="18" charset="0"/>
              </a:rPr>
              <a:t>Nasal cavity (c</a:t>
            </a:r>
            <a:r>
              <a:rPr lang="sr-Latn-CS" altLang="en-US" sz="2800" dirty="0">
                <a:latin typeface="Book Antiqua" pitchFamily="18" charset="0"/>
                <a:ea typeface="Book Antiqua" pitchFamily="18" charset="0"/>
                <a:cs typeface="Book Antiqua" pitchFamily="18" charset="0"/>
              </a:rPr>
              <a:t>avitas nasi</a:t>
            </a:r>
            <a:r>
              <a:rPr lang="en-GB" altLang="en-US" sz="2800" dirty="0">
                <a:latin typeface="Book Antiqua" pitchFamily="18" charset="0"/>
                <a:ea typeface="Book Antiqua" pitchFamily="18" charset="0"/>
                <a:cs typeface="Book Antiqua" pitchFamily="18" charset="0"/>
              </a:rPr>
              <a:t>)</a:t>
            </a:r>
            <a:r>
              <a:rPr lang="sr-Latn-CS" altLang="en-US" sz="2800" dirty="0">
                <a:latin typeface="Book Antiqua" pitchFamily="18" charset="0"/>
                <a:ea typeface="Book Antiqua" pitchFamily="18" charset="0"/>
                <a:cs typeface="Book Antiqua" pitchFamily="18" charset="0"/>
              </a:rPr>
              <a:t> – </a:t>
            </a:r>
            <a:r>
              <a:rPr lang="en-GB" altLang="en-US" sz="2800" dirty="0">
                <a:latin typeface="Book Antiqua" pitchFamily="18" charset="0"/>
                <a:ea typeface="Book Antiqua" pitchFamily="18" charset="0"/>
                <a:cs typeface="Book Antiqua" pitchFamily="18" charset="0"/>
              </a:rPr>
              <a:t>the walls</a:t>
            </a:r>
            <a:endParaRPr lang="sr-Latn-CS" altLang="en-US" sz="2800" dirty="0">
              <a:latin typeface="Book Antiqua" pitchFamily="18" charset="0"/>
              <a:ea typeface="Book Antiqua" pitchFamily="18" charset="0"/>
              <a:cs typeface="Book Antiqua" pitchFamily="18" charset="0"/>
            </a:endParaRPr>
          </a:p>
        </p:txBody>
      </p:sp>
      <p:sp>
        <p:nvSpPr>
          <p:cNvPr id="15363" name="Content Placeholder 3"/>
          <p:cNvSpPr>
            <a:spLocks noGrp="1"/>
          </p:cNvSpPr>
          <p:nvPr>
            <p:ph sz="half" idx="4294967295"/>
          </p:nvPr>
        </p:nvSpPr>
        <p:spPr>
          <a:xfrm>
            <a:off x="4032132" y="1409324"/>
            <a:ext cx="5148064" cy="5448676"/>
          </a:xfrm>
        </p:spPr>
        <p:txBody>
          <a:bodyPr/>
          <a:lstStyle/>
          <a:p>
            <a:pPr>
              <a:lnSpc>
                <a:spcPct val="90000"/>
              </a:lnSpc>
              <a:spcAft>
                <a:spcPts val="600"/>
              </a:spcAft>
              <a:buFontTx/>
              <a:buNone/>
            </a:pPr>
            <a:r>
              <a:rPr lang="sr-Latn-CS" altLang="en-US" sz="1800" dirty="0">
                <a:latin typeface="Book Antiqua" pitchFamily="18" charset="0"/>
                <a:ea typeface="Book Antiqua" pitchFamily="18" charset="0"/>
                <a:cs typeface="Book Antiqua" pitchFamily="18" charset="0"/>
              </a:rPr>
              <a:t>4) </a:t>
            </a:r>
            <a:r>
              <a:rPr lang="en-GB" altLang="en-US" sz="1800" dirty="0">
                <a:latin typeface="Book Antiqua" pitchFamily="18" charset="0"/>
                <a:ea typeface="Book Antiqua" pitchFamily="18" charset="0"/>
                <a:cs typeface="Book Antiqua" pitchFamily="18" charset="0"/>
              </a:rPr>
              <a:t>Inner (medial) wall </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nasal septum</a:t>
            </a:r>
            <a:r>
              <a:rPr lang="sr-Latn-CS" altLang="en-US" sz="1800" dirty="0">
                <a:latin typeface="Book Antiqua" pitchFamily="18" charset="0"/>
                <a:ea typeface="Book Antiqua" pitchFamily="18" charset="0"/>
                <a:cs typeface="Book Antiqua" pitchFamily="18" charset="0"/>
              </a:rPr>
              <a:t> (septum nasi):</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separates the right from the left nasal cavity</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covered by mucosa</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3 parts</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 </a:t>
            </a:r>
            <a:r>
              <a:rPr lang="en-GB" altLang="en-US" sz="1800" dirty="0">
                <a:latin typeface="Book Antiqua" pitchFamily="18" charset="0"/>
                <a:ea typeface="Book Antiqua" pitchFamily="18" charset="0"/>
                <a:cs typeface="Book Antiqua" pitchFamily="18" charset="0"/>
              </a:rPr>
              <a:t>bony part </a:t>
            </a:r>
            <a:r>
              <a:rPr lang="sr-Latn-CS" altLang="en-US" sz="1800" dirty="0">
                <a:latin typeface="Book Antiqua" pitchFamily="18" charset="0"/>
                <a:ea typeface="Book Antiqua" pitchFamily="18" charset="0"/>
                <a:cs typeface="Book Antiqua" pitchFamily="18" charset="0"/>
              </a:rPr>
              <a:t>(pars ossea)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vomer (</a:t>
            </a:r>
            <a:r>
              <a:rPr lang="en-GB" altLang="en-US" sz="1800" dirty="0">
                <a:latin typeface="Book Antiqua" pitchFamily="18" charset="0"/>
                <a:ea typeface="Book Antiqua" pitchFamily="18" charset="0"/>
                <a:cs typeface="Book Antiqua" pitchFamily="18" charset="0"/>
              </a:rPr>
              <a:t>posterior and inferior</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a:t>
            </a:r>
            <a:r>
              <a:rPr lang="en-GB" altLang="en-US" sz="1800" dirty="0">
                <a:latin typeface="Book Antiqua" pitchFamily="18" charset="0"/>
                <a:ea typeface="Book Antiqua" pitchFamily="18" charset="0"/>
                <a:cs typeface="Book Antiqua" pitchFamily="18" charset="0"/>
              </a:rPr>
              <a:t>perpendicular plate of </a:t>
            </a:r>
            <a:r>
              <a:rPr lang="en-GB" altLang="en-US" sz="1800" dirty="0" err="1">
                <a:latin typeface="Book Antiqua" pitchFamily="18" charset="0"/>
                <a:ea typeface="Book Antiqua" pitchFamily="18" charset="0"/>
                <a:cs typeface="Book Antiqua" pitchFamily="18" charset="0"/>
              </a:rPr>
              <a:t>ethmoid</a:t>
            </a:r>
            <a:r>
              <a:rPr lang="en-GB" altLang="en-US" sz="1800" dirty="0">
                <a:latin typeface="Book Antiqua" pitchFamily="18" charset="0"/>
                <a:ea typeface="Book Antiqua" pitchFamily="18" charset="0"/>
                <a:cs typeface="Book Antiqua" pitchFamily="18" charset="0"/>
              </a:rPr>
              <a:t> bone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t>
            </a:r>
            <a:r>
              <a:rPr lang="sr-Latn-CS" altLang="en-US" sz="1800" dirty="0">
                <a:latin typeface="Book Antiqua" pitchFamily="18" charset="0"/>
                <a:ea typeface="Book Antiqua" pitchFamily="18" charset="0"/>
                <a:cs typeface="Book Antiqua" pitchFamily="18" charset="0"/>
              </a:rPr>
              <a:t>(</a:t>
            </a:r>
            <a:r>
              <a:rPr lang="en-GB" altLang="en-US" sz="1800" dirty="0">
                <a:latin typeface="Book Antiqua" pitchFamily="18" charset="0"/>
                <a:ea typeface="Book Antiqua" pitchFamily="18" charset="0"/>
                <a:cs typeface="Book Antiqua" pitchFamily="18" charset="0"/>
              </a:rPr>
              <a:t>anterior and superior</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b</a:t>
            </a:r>
            <a:r>
              <a:rPr lang="sr-Latn-CS" altLang="en-US" sz="1800" dirty="0">
                <a:latin typeface="Book Antiqua" pitchFamily="18" charset="0"/>
                <a:ea typeface="Book Antiqua" pitchFamily="18" charset="0"/>
                <a:cs typeface="Book Antiqua" pitchFamily="18" charset="0"/>
              </a:rPr>
              <a:t>) </a:t>
            </a:r>
            <a:r>
              <a:rPr lang="en-GB" altLang="en-US" sz="1800" dirty="0">
                <a:latin typeface="Book Antiqua" pitchFamily="18" charset="0"/>
                <a:ea typeface="Book Antiqua" pitchFamily="18" charset="0"/>
                <a:cs typeface="Book Antiqua" pitchFamily="18" charset="0"/>
              </a:rPr>
              <a:t>cartilaginous part </a:t>
            </a:r>
            <a:r>
              <a:rPr lang="sr-Latn-CS" altLang="en-US" sz="1800" dirty="0">
                <a:latin typeface="Book Antiqua" pitchFamily="18" charset="0"/>
                <a:ea typeface="Book Antiqua" pitchFamily="18" charset="0"/>
                <a:cs typeface="Book Antiqua" pitchFamily="18" charset="0"/>
              </a:rPr>
              <a:t>(pars cartilaginea)</a:t>
            </a:r>
            <a:br>
              <a:rPr lang="sr-Latn-CS" altLang="en-US" sz="1800" dirty="0">
                <a:latin typeface="Book Antiqua" pitchFamily="18" charset="0"/>
                <a:ea typeface="Book Antiqua" pitchFamily="18" charset="0"/>
                <a:cs typeface="Book Antiqua" pitchFamily="18" charset="0"/>
              </a:rPr>
            </a:br>
            <a:r>
              <a:rPr lang="sr-Latn-CS" altLang="en-US" sz="1800" dirty="0">
                <a:latin typeface="Book Antiqua" pitchFamily="18" charset="0"/>
                <a:ea typeface="Book Antiqua" pitchFamily="18" charset="0"/>
                <a:cs typeface="Book Antiqua" pitchFamily="18" charset="0"/>
              </a:rPr>
              <a:t>         - cartilago septi nasi (</a:t>
            </a:r>
            <a:r>
              <a:rPr lang="en-GB" altLang="en-US" sz="1800" dirty="0">
                <a:latin typeface="Book Antiqua" pitchFamily="18" charset="0"/>
                <a:ea typeface="Book Antiqua" pitchFamily="18" charset="0"/>
                <a:cs typeface="Book Antiqua" pitchFamily="18" charset="0"/>
              </a:rPr>
              <a:t>located in the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angle form by </a:t>
            </a:r>
            <a:r>
              <a:rPr lang="en-GB" altLang="en-US" sz="1800" dirty="0" err="1">
                <a:latin typeface="Book Antiqua" pitchFamily="18" charset="0"/>
                <a:ea typeface="Book Antiqua" pitchFamily="18" charset="0"/>
                <a:cs typeface="Book Antiqua" pitchFamily="18" charset="0"/>
              </a:rPr>
              <a:t>vomer</a:t>
            </a:r>
            <a:r>
              <a:rPr lang="en-GB" altLang="en-US" sz="1800" dirty="0">
                <a:latin typeface="Book Antiqua" pitchFamily="18" charset="0"/>
                <a:ea typeface="Book Antiqua" pitchFamily="18" charset="0"/>
                <a:cs typeface="Book Antiqua" pitchFamily="18" charset="0"/>
              </a:rPr>
              <a:t> and</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perpendicular plate of </a:t>
            </a:r>
            <a:r>
              <a:rPr lang="en-GB" altLang="en-US" sz="1800" dirty="0" err="1">
                <a:latin typeface="Book Antiqua" pitchFamily="18" charset="0"/>
                <a:ea typeface="Book Antiqua" pitchFamily="18" charset="0"/>
                <a:cs typeface="Book Antiqua" pitchFamily="18" charset="0"/>
              </a:rPr>
              <a:t>ethmoid</a:t>
            </a:r>
            <a:r>
              <a:rPr lang="en-GB" altLang="en-US" sz="1800" dirty="0">
                <a:latin typeface="Book Antiqua" pitchFamily="18" charset="0"/>
                <a:ea typeface="Book Antiqua" pitchFamily="18" charset="0"/>
                <a:cs typeface="Book Antiqua" pitchFamily="18" charset="0"/>
              </a:rPr>
              <a:t> bone</a:t>
            </a:r>
            <a:r>
              <a:rPr lang="sr-Latn-CS" altLang="en-US" sz="1800" dirty="0">
                <a:latin typeface="Book Antiqua" pitchFamily="18" charset="0"/>
                <a:ea typeface="Book Antiqua" pitchFamily="18" charset="0"/>
                <a:cs typeface="Book Antiqua" pitchFamily="18" charset="0"/>
              </a:rPr>
              <a:t>)</a:t>
            </a:r>
            <a:br>
              <a:rPr lang="sr-Latn-CS" altLang="en-US" sz="1800" dirty="0">
                <a:latin typeface="Book Antiqua" pitchFamily="18" charset="0"/>
                <a:ea typeface="Book Antiqua" pitchFamily="18" charset="0"/>
                <a:cs typeface="Book Antiqua" pitchFamily="18" charset="0"/>
              </a:rPr>
            </a:br>
            <a:endParaRPr lang="en-GB" altLang="en-US" sz="1800" dirty="0">
              <a:latin typeface="Book Antiqua" pitchFamily="18" charset="0"/>
              <a:ea typeface="Book Antiqua" pitchFamily="18" charset="0"/>
              <a:cs typeface="Book Antiqua" pitchFamily="18" charset="0"/>
            </a:endParaRPr>
          </a:p>
          <a:p>
            <a:pPr>
              <a:lnSpc>
                <a:spcPct val="90000"/>
              </a:lnSpc>
              <a:spcAft>
                <a:spcPts val="600"/>
              </a:spcAft>
              <a:buFontTx/>
              <a:buNone/>
            </a:pPr>
            <a:r>
              <a:rPr lang="en-GB" altLang="en-US" sz="1800" dirty="0">
                <a:latin typeface="Book Antiqua" pitchFamily="18" charset="0"/>
                <a:ea typeface="Book Antiqua" pitchFamily="18" charset="0"/>
                <a:cs typeface="Book Antiqua" pitchFamily="18" charset="0"/>
              </a:rPr>
              <a:t>         c) outer part (of external nose)</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 major alar nasal cartilage (covered by</a:t>
            </a:r>
            <a:br>
              <a:rPr lang="en-GB" altLang="en-US" sz="1800" dirty="0">
                <a:latin typeface="Book Antiqua" pitchFamily="18" charset="0"/>
                <a:ea typeface="Book Antiqua" pitchFamily="18" charset="0"/>
                <a:cs typeface="Book Antiqua" pitchFamily="18" charset="0"/>
              </a:rPr>
            </a:br>
            <a:r>
              <a:rPr lang="en-GB" altLang="en-US" sz="1800" dirty="0">
                <a:latin typeface="Book Antiqua" pitchFamily="18" charset="0"/>
                <a:ea typeface="Book Antiqua" pitchFamily="18" charset="0"/>
                <a:cs typeface="Book Antiqua" pitchFamily="18" charset="0"/>
              </a:rPr>
              <a:t>          skin)</a:t>
            </a:r>
            <a:endParaRPr lang="en-US" altLang="en-US" sz="1800" dirty="0">
              <a:latin typeface="Book Antiqua" pitchFamily="18" charset="0"/>
              <a:ea typeface="Book Antiqua" pitchFamily="18" charset="0"/>
              <a:cs typeface="Book Antiqua" pitchFamily="18" charset="0"/>
            </a:endParaRPr>
          </a:p>
        </p:txBody>
      </p:sp>
      <p:pic>
        <p:nvPicPr>
          <p:cNvPr id="15364" name="Picture 4"/>
          <p:cNvPicPr>
            <a:picLocks noChangeAspect="1" noChangeArrowheads="1"/>
          </p:cNvPicPr>
          <p:nvPr/>
        </p:nvPicPr>
        <p:blipFill>
          <a:blip r:embed="rId2" cstate="print"/>
          <a:srcRect l="7640" r="39163" b="37549"/>
          <a:stretch>
            <a:fillRect/>
          </a:stretch>
        </p:blipFill>
        <p:spPr bwMode="auto">
          <a:xfrm>
            <a:off x="0" y="1428750"/>
            <a:ext cx="4149725" cy="3654425"/>
          </a:xfrm>
          <a:prstGeom prst="rect">
            <a:avLst/>
          </a:prstGeom>
          <a:noFill/>
          <a:ln w="9525">
            <a:noFill/>
            <a:miter lim="800000"/>
            <a:headEnd/>
            <a:tailEnd/>
          </a:ln>
        </p:spPr>
      </p:pic>
      <p:sp>
        <p:nvSpPr>
          <p:cNvPr id="15365" name="TextBox 6"/>
          <p:cNvSpPr txBox="1">
            <a:spLocks noChangeArrowheads="1"/>
          </p:cNvSpPr>
          <p:nvPr/>
        </p:nvSpPr>
        <p:spPr bwMode="auto">
          <a:xfrm>
            <a:off x="571500" y="6000750"/>
            <a:ext cx="2733377" cy="646331"/>
          </a:xfrm>
          <a:prstGeom prst="rect">
            <a:avLst/>
          </a:prstGeom>
          <a:noFill/>
          <a:ln w="9525">
            <a:noFill/>
            <a:miter lim="800000"/>
            <a:headEnd/>
            <a:tailEnd/>
          </a:ln>
        </p:spPr>
        <p:txBody>
          <a:bodyPr wrap="none">
            <a:spAutoFit/>
          </a:bodyPr>
          <a:lstStyle/>
          <a:p>
            <a:r>
              <a:rPr lang="sr-Cyrl-CS" altLang="en-US" dirty="0">
                <a:latin typeface="Constantia" pitchFamily="18" charset="0"/>
              </a:rPr>
              <a:t>* </a:t>
            </a:r>
            <a:r>
              <a:rPr lang="en-GB" altLang="en-US" dirty="0">
                <a:latin typeface="Constantia" pitchFamily="18" charset="0"/>
              </a:rPr>
              <a:t>Physiological deviations</a:t>
            </a:r>
            <a:br>
              <a:rPr lang="sr-Cyrl-CS" altLang="en-US" dirty="0">
                <a:latin typeface="Constantia" pitchFamily="18" charset="0"/>
              </a:rPr>
            </a:br>
            <a:r>
              <a:rPr lang="sr-Cyrl-CS" altLang="en-US" dirty="0">
                <a:latin typeface="Constantia" pitchFamily="18" charset="0"/>
              </a:rPr>
              <a:t>* </a:t>
            </a:r>
            <a:r>
              <a:rPr lang="en-GB" altLang="en-US" dirty="0" err="1">
                <a:latin typeface="Constantia" pitchFamily="18" charset="0"/>
              </a:rPr>
              <a:t>Patological</a:t>
            </a:r>
            <a:r>
              <a:rPr lang="en-GB" altLang="en-US" dirty="0">
                <a:latin typeface="Constantia" pitchFamily="18" charset="0"/>
              </a:rPr>
              <a:t> deviations</a:t>
            </a:r>
            <a:endParaRPr lang="sr-Cyrl-CS" altLang="en-US" dirty="0">
              <a:latin typeface="Constantia" pitchFamily="18"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57"/>
          <p:cNvPicPr>
            <a:picLocks noChangeAspect="1" noChangeArrowheads="1"/>
          </p:cNvPicPr>
          <p:nvPr/>
        </p:nvPicPr>
        <p:blipFill>
          <a:blip r:embed="rId2">
            <a:extLst>
              <a:ext uri="{28A0092B-C50C-407E-A947-70E740481C1C}">
                <a14:useLocalDpi xmlns:a14="http://schemas.microsoft.com/office/drawing/2010/main" val="0"/>
              </a:ext>
            </a:extLst>
          </a:blip>
          <a:srcRect l="23593" t="17857" r="40398" b="34523"/>
          <a:stretch>
            <a:fillRect/>
          </a:stretch>
        </p:blipFill>
        <p:spPr bwMode="auto">
          <a:xfrm>
            <a:off x="0" y="1714500"/>
            <a:ext cx="4391025"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l="18932" t="19061" r="29987" b="17188"/>
          <a:stretch>
            <a:fillRect/>
          </a:stretch>
        </p:blipFill>
        <p:spPr bwMode="auto">
          <a:xfrm>
            <a:off x="4286250" y="1714500"/>
            <a:ext cx="4857750" cy="378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idx="4294967295"/>
          </p:nvPr>
        </p:nvSpPr>
        <p:spPr>
          <a:xfrm>
            <a:off x="457200" y="749345"/>
            <a:ext cx="8229600" cy="652462"/>
          </a:xfrm>
        </p:spPr>
        <p:txBody>
          <a:bodyPr/>
          <a:lstStyle/>
          <a:p>
            <a:pPr algn="ctr" eaLnBrk="1" hangingPunct="1"/>
            <a:r>
              <a:rPr lang="en-GB" altLang="en-US" sz="4500" dirty="0"/>
              <a:t>Nasal cavity </a:t>
            </a:r>
            <a:r>
              <a:rPr lang="sr-Latn-CS" altLang="en-US" sz="4500" dirty="0"/>
              <a:t>- </a:t>
            </a:r>
            <a:r>
              <a:rPr lang="en-GB" altLang="en-US" sz="4500" dirty="0"/>
              <a:t>mucosa</a:t>
            </a:r>
            <a:r>
              <a:rPr lang="sr-Latn-CS" altLang="en-US" sz="4500" dirty="0"/>
              <a:t> </a:t>
            </a:r>
          </a:p>
        </p:txBody>
      </p:sp>
      <p:sp>
        <p:nvSpPr>
          <p:cNvPr id="30723" name="Content Placeholder 3"/>
          <p:cNvSpPr>
            <a:spLocks noGrp="1"/>
          </p:cNvSpPr>
          <p:nvPr>
            <p:ph sz="half" idx="4294967295"/>
          </p:nvPr>
        </p:nvSpPr>
        <p:spPr>
          <a:xfrm>
            <a:off x="4139953" y="1968078"/>
            <a:ext cx="5004048" cy="4629273"/>
          </a:xfrm>
        </p:spPr>
        <p:txBody>
          <a:bodyPr/>
          <a:lstStyle/>
          <a:p>
            <a:pPr eaLnBrk="1" hangingPunct="1">
              <a:spcBef>
                <a:spcPts val="600"/>
              </a:spcBef>
              <a:spcAft>
                <a:spcPts val="600"/>
              </a:spcAft>
              <a:buFont typeface="Wingdings 2" panose="05020102010507070707" pitchFamily="18" charset="2"/>
              <a:buNone/>
            </a:pPr>
            <a:r>
              <a:rPr lang="sr-Latn-CS" altLang="en-US" sz="1800" b="1" dirty="0"/>
              <a:t>* </a:t>
            </a:r>
            <a:r>
              <a:rPr lang="sr-Latn-CS" altLang="en-US" sz="1800" b="1" dirty="0" err="1"/>
              <a:t>Tuberculum</a:t>
            </a:r>
            <a:r>
              <a:rPr lang="sr-Latn-CS" altLang="en-US" sz="1800" b="1" dirty="0"/>
              <a:t> </a:t>
            </a:r>
            <a:r>
              <a:rPr lang="sr-Latn-CS" altLang="en-US" sz="1800" b="1" dirty="0" err="1"/>
              <a:t>septi</a:t>
            </a:r>
            <a:r>
              <a:rPr lang="sr-Latn-CS" altLang="en-US" sz="1800" b="1" dirty="0"/>
              <a:t> </a:t>
            </a:r>
            <a:r>
              <a:rPr lang="sr-Latn-CS" altLang="en-US" sz="1800" b="1" dirty="0" err="1"/>
              <a:t>nasi</a:t>
            </a:r>
            <a:br>
              <a:rPr lang="sr-Latn-CS" altLang="en-US" sz="1800" b="1" dirty="0"/>
            </a:br>
            <a:br>
              <a:rPr lang="sr-Latn-CS" altLang="en-US" sz="1800" dirty="0"/>
            </a:br>
            <a:r>
              <a:rPr lang="sr-Latn-CS" altLang="en-US" sz="1800" dirty="0"/>
              <a:t>– </a:t>
            </a:r>
            <a:r>
              <a:rPr lang="en-GB" altLang="en-US" sz="1800" dirty="0"/>
              <a:t>Mucosal elevation at anterior-inferior part</a:t>
            </a:r>
            <a:br>
              <a:rPr lang="en-GB" altLang="en-US" sz="1800" dirty="0"/>
            </a:br>
            <a:r>
              <a:rPr lang="en-GB" altLang="en-US" sz="1800" dirty="0"/>
              <a:t>   of nasal septum caused by group of nasal</a:t>
            </a:r>
            <a:br>
              <a:rPr lang="en-GB" altLang="en-US" sz="1800" dirty="0"/>
            </a:br>
            <a:r>
              <a:rPr lang="en-GB" altLang="en-US" sz="1800" dirty="0"/>
              <a:t>   glands located under mucosa</a:t>
            </a:r>
            <a:br>
              <a:rPr lang="sr-Latn-CS" altLang="en-US" sz="1800" dirty="0"/>
            </a:br>
            <a:br>
              <a:rPr lang="sr-Latn-CS" altLang="en-US" sz="1800" dirty="0"/>
            </a:br>
            <a:r>
              <a:rPr lang="sr-Latn-CS" altLang="en-US" sz="1800" dirty="0"/>
              <a:t>- </a:t>
            </a:r>
            <a:r>
              <a:rPr lang="en-GB" altLang="en-US" sz="1800" dirty="0"/>
              <a:t>this elevation of septal nasal wall and</a:t>
            </a:r>
            <a:br>
              <a:rPr lang="en-GB" altLang="en-US" sz="1800" dirty="0"/>
            </a:br>
            <a:r>
              <a:rPr lang="en-GB" altLang="en-US" sz="1800" dirty="0"/>
              <a:t>   convex inner surface of the middle nasal</a:t>
            </a:r>
            <a:br>
              <a:rPr lang="en-GB" altLang="en-US" sz="1800" dirty="0"/>
            </a:br>
            <a:r>
              <a:rPr lang="en-GB" altLang="en-US" sz="1800" dirty="0"/>
              <a:t>   concha (of lateral nasal wall) form isthmus</a:t>
            </a:r>
            <a:br>
              <a:rPr lang="en-GB" altLang="en-US" sz="1800" dirty="0"/>
            </a:br>
            <a:r>
              <a:rPr lang="en-GB" altLang="en-US" sz="1800" dirty="0"/>
              <a:t>  (constriction) of common meatus named</a:t>
            </a:r>
            <a:br>
              <a:rPr lang="en-GB" altLang="en-US" sz="1800" dirty="0"/>
            </a:br>
            <a:r>
              <a:rPr lang="en-GB" altLang="en-US" sz="1800" dirty="0"/>
              <a:t>   </a:t>
            </a:r>
            <a:r>
              <a:rPr lang="en-GB" altLang="en-US" sz="1800" b="1" dirty="0"/>
              <a:t>olfactory fissure </a:t>
            </a:r>
            <a:r>
              <a:rPr lang="sr-Latn-CS" altLang="en-US" sz="1800" dirty="0"/>
              <a:t>(</a:t>
            </a:r>
            <a:r>
              <a:rPr lang="sr-Latn-CS" altLang="en-US" sz="1800" dirty="0" err="1"/>
              <a:t>fissura</a:t>
            </a:r>
            <a:r>
              <a:rPr lang="sr-Latn-CS" altLang="en-US" sz="1800" dirty="0"/>
              <a:t> </a:t>
            </a:r>
            <a:r>
              <a:rPr lang="sr-Latn-CS" altLang="en-US" sz="1800" dirty="0" err="1"/>
              <a:t>olfactoria</a:t>
            </a:r>
            <a:r>
              <a:rPr lang="sr-Latn-CS" altLang="en-US" sz="1800" dirty="0"/>
              <a:t>)</a:t>
            </a:r>
            <a:br>
              <a:rPr lang="sr-Latn-CS" altLang="en-US" sz="1800" dirty="0"/>
            </a:br>
            <a:br>
              <a:rPr lang="sr-Latn-CS" altLang="en-US" sz="1800" dirty="0"/>
            </a:br>
            <a:r>
              <a:rPr lang="sr-Latn-CS" altLang="en-US" sz="1800" dirty="0"/>
              <a:t>- </a:t>
            </a:r>
            <a:r>
              <a:rPr lang="en-GB" altLang="en-US" sz="1800" dirty="0"/>
              <a:t>The upper part of nasal cavity, above the</a:t>
            </a:r>
            <a:br>
              <a:rPr lang="en-GB" altLang="en-US" sz="1800" dirty="0"/>
            </a:br>
            <a:r>
              <a:rPr lang="en-GB" altLang="en-US" sz="1800" dirty="0"/>
              <a:t>   olfactory fissure is named </a:t>
            </a:r>
            <a:r>
              <a:rPr lang="en-GB" altLang="en-US" sz="1800" b="1" dirty="0"/>
              <a:t>olfactory groove</a:t>
            </a:r>
            <a:br>
              <a:rPr lang="sr-Latn-CS" altLang="en-US" sz="1800" dirty="0"/>
            </a:br>
            <a:r>
              <a:rPr lang="sr-Latn-CS" altLang="en-US" sz="1800" dirty="0"/>
              <a:t>  (</a:t>
            </a:r>
            <a:r>
              <a:rPr lang="sr-Latn-CS" altLang="en-US" sz="1800" dirty="0" err="1"/>
              <a:t>sulcus</a:t>
            </a:r>
            <a:r>
              <a:rPr lang="sr-Latn-CS" altLang="en-US" sz="1800" dirty="0"/>
              <a:t> </a:t>
            </a:r>
            <a:r>
              <a:rPr lang="sr-Latn-CS" altLang="en-US" sz="1800" dirty="0" err="1"/>
              <a:t>olfactorius</a:t>
            </a:r>
            <a:r>
              <a:rPr lang="sr-Latn-CS" altLang="en-US" sz="1800" dirty="0"/>
              <a:t>)</a:t>
            </a:r>
            <a:r>
              <a:rPr lang="en-GB" altLang="en-US" sz="1800" dirty="0"/>
              <a:t>. It is the </a:t>
            </a:r>
            <a:r>
              <a:rPr lang="en-GB" altLang="en-US" sz="1800" dirty="0" err="1"/>
              <a:t>olfactoty</a:t>
            </a:r>
            <a:r>
              <a:rPr lang="en-GB" altLang="en-US" sz="1800" dirty="0"/>
              <a:t> part</a:t>
            </a:r>
            <a:br>
              <a:rPr lang="en-GB" altLang="en-US" sz="1800" dirty="0"/>
            </a:br>
            <a:r>
              <a:rPr lang="en-GB" altLang="en-US" sz="1800" dirty="0"/>
              <a:t>   of nasal cavity lined by olfactory mucosa</a:t>
            </a:r>
            <a:br>
              <a:rPr lang="sr-Latn-CS" altLang="en-US" sz="1800" dirty="0"/>
            </a:br>
            <a:endParaRPr lang="sr-Latn-CS" altLang="en-US" sz="1800" dirty="0"/>
          </a:p>
        </p:txBody>
      </p:sp>
      <p:pic>
        <p:nvPicPr>
          <p:cNvPr id="30724" name="Picture 4" descr="new-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28799"/>
            <a:ext cx="4331467" cy="40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idx="4294967295"/>
          </p:nvPr>
        </p:nvSpPr>
        <p:spPr>
          <a:xfrm>
            <a:off x="500063" y="214313"/>
            <a:ext cx="8229600" cy="652462"/>
          </a:xfrm>
        </p:spPr>
        <p:txBody>
          <a:bodyPr/>
          <a:lstStyle/>
          <a:p>
            <a:pPr algn="ctr" eaLnBrk="1" hangingPunct="1"/>
            <a:r>
              <a:rPr lang="en-GB" altLang="en-US" sz="4500" dirty="0"/>
              <a:t>Nasal cavity </a:t>
            </a:r>
            <a:r>
              <a:rPr lang="sr-Latn-CS" altLang="en-US" sz="4500" dirty="0"/>
              <a:t>- </a:t>
            </a:r>
            <a:r>
              <a:rPr lang="en-GB" altLang="en-US" sz="4500" dirty="0"/>
              <a:t>mucosa</a:t>
            </a:r>
            <a:r>
              <a:rPr lang="sr-Latn-CS" altLang="en-US" sz="4500" dirty="0"/>
              <a:t> </a:t>
            </a:r>
          </a:p>
        </p:txBody>
      </p:sp>
      <p:sp>
        <p:nvSpPr>
          <p:cNvPr id="31747" name="Content Placeholder 3"/>
          <p:cNvSpPr>
            <a:spLocks noGrp="1"/>
          </p:cNvSpPr>
          <p:nvPr>
            <p:ph sz="half" idx="4294967295"/>
          </p:nvPr>
        </p:nvSpPr>
        <p:spPr>
          <a:xfrm>
            <a:off x="4214813" y="928688"/>
            <a:ext cx="4929187" cy="5929312"/>
          </a:xfrm>
        </p:spPr>
        <p:txBody>
          <a:bodyPr/>
          <a:lstStyle/>
          <a:p>
            <a:pPr eaLnBrk="1" hangingPunct="1">
              <a:spcBef>
                <a:spcPts val="600"/>
              </a:spcBef>
              <a:spcAft>
                <a:spcPts val="600"/>
              </a:spcAft>
              <a:buFont typeface="Arial" panose="020B0604020202020204" pitchFamily="34" charset="0"/>
              <a:buChar char="•"/>
            </a:pPr>
            <a:r>
              <a:rPr lang="sr-Latn-CS" altLang="en-US" sz="1800" b="1" dirty="0" err="1"/>
              <a:t>Tunica</a:t>
            </a:r>
            <a:r>
              <a:rPr lang="sr-Latn-CS" altLang="en-US" sz="1800" b="1" dirty="0"/>
              <a:t> </a:t>
            </a:r>
            <a:r>
              <a:rPr lang="sr-Latn-CS" altLang="en-US" sz="1800" b="1" dirty="0" err="1"/>
              <a:t>mucosa</a:t>
            </a:r>
            <a:r>
              <a:rPr lang="sr-Latn-CS" altLang="en-US" sz="1800" b="1" dirty="0"/>
              <a:t> </a:t>
            </a:r>
            <a:r>
              <a:rPr lang="sr-Latn-CS" altLang="en-US" sz="1800" b="1" dirty="0" err="1"/>
              <a:t>nasi</a:t>
            </a:r>
            <a:r>
              <a:rPr lang="sr-Latn-CS" altLang="en-US" sz="1800" b="1" dirty="0"/>
              <a:t>:</a:t>
            </a:r>
            <a:br>
              <a:rPr lang="sr-Latn-CS" altLang="en-US" sz="1800" b="1" dirty="0"/>
            </a:br>
            <a:br>
              <a:rPr lang="sr-Latn-CS" altLang="en-US" sz="1800" dirty="0"/>
            </a:br>
            <a:r>
              <a:rPr lang="sr-Cyrl-CS" altLang="en-US" sz="1800" dirty="0"/>
              <a:t>а</a:t>
            </a:r>
            <a:r>
              <a:rPr lang="sr-Latn-CS" altLang="en-US" sz="1800" dirty="0"/>
              <a:t>) </a:t>
            </a:r>
            <a:r>
              <a:rPr lang="en-GB" altLang="en-US" sz="1800" u="sng" dirty="0"/>
              <a:t>Respiratory region </a:t>
            </a:r>
            <a:r>
              <a:rPr lang="sr-Latn-CS" altLang="en-US" sz="1800" u="sng" dirty="0"/>
              <a:t>(</a:t>
            </a:r>
            <a:r>
              <a:rPr lang="sr-Latn-CS" altLang="en-US" sz="1800" u="sng" dirty="0" err="1"/>
              <a:t>regio</a:t>
            </a:r>
            <a:r>
              <a:rPr lang="sr-Latn-CS" altLang="en-US" sz="1800" u="sng" dirty="0"/>
              <a:t> </a:t>
            </a:r>
            <a:r>
              <a:rPr lang="sr-Latn-CS" altLang="en-US" sz="1800" u="sng" dirty="0" err="1"/>
              <a:t>respiratoria</a:t>
            </a:r>
            <a:r>
              <a:rPr lang="sr-Latn-CS" altLang="en-US" sz="1800" u="sng" dirty="0"/>
              <a:t>)</a:t>
            </a:r>
            <a:br>
              <a:rPr lang="sr-Latn-CS" altLang="en-US" sz="1800" u="sng" dirty="0"/>
            </a:br>
            <a:br>
              <a:rPr lang="sr-Latn-CS" altLang="en-US" sz="1800" dirty="0"/>
            </a:br>
            <a:r>
              <a:rPr lang="sr-Latn-CS" altLang="en-US" sz="1800" dirty="0"/>
              <a:t>- </a:t>
            </a:r>
            <a:r>
              <a:rPr lang="en-GB" altLang="en-US" sz="1800" dirty="0"/>
              <a:t>respiratory mucosa lines the floor and the</a:t>
            </a:r>
            <a:br>
              <a:rPr lang="en-GB" altLang="en-US" sz="1800" dirty="0"/>
            </a:br>
            <a:r>
              <a:rPr lang="en-GB" altLang="en-US" sz="1800" dirty="0"/>
              <a:t>  lower parts of lateral and septal wall of nasal</a:t>
            </a:r>
            <a:br>
              <a:rPr lang="en-GB" altLang="en-US" sz="1800" dirty="0"/>
            </a:br>
            <a:r>
              <a:rPr lang="en-GB" altLang="en-US" sz="1800" dirty="0"/>
              <a:t>  cavity up to </a:t>
            </a:r>
            <a:r>
              <a:rPr lang="sr-Latn-CS" altLang="en-US" sz="1800" dirty="0" err="1"/>
              <a:t>olfactor</a:t>
            </a:r>
            <a:r>
              <a:rPr lang="en-GB" altLang="en-US" sz="1800" dirty="0"/>
              <a:t>y fissure</a:t>
            </a:r>
            <a:br>
              <a:rPr lang="sr-Latn-CS" altLang="en-US" sz="1800" dirty="0"/>
            </a:br>
            <a:br>
              <a:rPr lang="sr-Latn-CS" altLang="en-US" sz="1800" dirty="0"/>
            </a:br>
            <a:r>
              <a:rPr lang="sr-Latn-CS" altLang="en-US" sz="1800" dirty="0"/>
              <a:t>- </a:t>
            </a:r>
            <a:r>
              <a:rPr lang="en-GB" altLang="en-US" sz="1800" dirty="0"/>
              <a:t>it enters the paranasal sinuses and lines</a:t>
            </a:r>
            <a:br>
              <a:rPr lang="en-GB" altLang="en-US" sz="1800" dirty="0"/>
            </a:br>
            <a:r>
              <a:rPr lang="en-GB" altLang="en-US" sz="1800" dirty="0"/>
              <a:t>   their walls</a:t>
            </a:r>
            <a:br>
              <a:rPr lang="sr-Latn-CS" altLang="en-US" sz="1800" dirty="0"/>
            </a:br>
            <a:br>
              <a:rPr lang="sr-Latn-CS" altLang="en-US" sz="1800" dirty="0"/>
            </a:br>
            <a:r>
              <a:rPr lang="sr-Latn-CS" altLang="en-US" sz="1800" dirty="0"/>
              <a:t>- </a:t>
            </a:r>
            <a:r>
              <a:rPr lang="en-GB" altLang="en-US" sz="1800" dirty="0"/>
              <a:t>this mucosa is well vascularized and</a:t>
            </a:r>
            <a:br>
              <a:rPr lang="en-GB" altLang="en-US" sz="1800" dirty="0"/>
            </a:br>
            <a:r>
              <a:rPr lang="en-GB" altLang="en-US" sz="1800" dirty="0"/>
              <a:t>   contains numerous nasal glands</a:t>
            </a:r>
            <a:r>
              <a:rPr lang="sr-Latn-CS" altLang="en-US" sz="1800" dirty="0"/>
              <a:t> (</a:t>
            </a:r>
            <a:r>
              <a:rPr lang="sr-Latn-CS" altLang="en-US" sz="1800" dirty="0" err="1"/>
              <a:t>glandulae</a:t>
            </a:r>
            <a:br>
              <a:rPr lang="en-GB" altLang="en-US" sz="1800" dirty="0"/>
            </a:br>
            <a:r>
              <a:rPr lang="en-GB" altLang="en-US" sz="1800" dirty="0"/>
              <a:t>   </a:t>
            </a:r>
            <a:r>
              <a:rPr lang="sr-Latn-CS" altLang="en-US" sz="1800" dirty="0" err="1"/>
              <a:t>nasales</a:t>
            </a:r>
            <a:r>
              <a:rPr lang="sr-Latn-CS" altLang="en-US" sz="1800" dirty="0"/>
              <a:t>)</a:t>
            </a:r>
            <a:br>
              <a:rPr lang="sr-Latn-CS" altLang="en-US" sz="1800" dirty="0"/>
            </a:br>
            <a:br>
              <a:rPr lang="sr-Latn-CS" altLang="en-US" sz="1800" dirty="0"/>
            </a:br>
            <a:r>
              <a:rPr lang="sr-Latn-CS" altLang="en-US" sz="1800" dirty="0"/>
              <a:t>- </a:t>
            </a:r>
            <a:r>
              <a:rPr lang="en-GB" altLang="en-US" sz="1800" dirty="0"/>
              <a:t>function</a:t>
            </a:r>
            <a:r>
              <a:rPr lang="sr-Latn-CS" altLang="en-US" sz="1800" dirty="0"/>
              <a:t>: </a:t>
            </a:r>
            <a:r>
              <a:rPr lang="en-GB" altLang="en-US" sz="1800" dirty="0"/>
              <a:t>heating, humidification and</a:t>
            </a:r>
            <a:br>
              <a:rPr lang="en-GB" altLang="en-US" sz="1800" dirty="0"/>
            </a:br>
            <a:r>
              <a:rPr lang="en-GB" altLang="en-US" sz="1800" dirty="0"/>
              <a:t>   filtration of inspired air</a:t>
            </a:r>
            <a:br>
              <a:rPr lang="sr-Latn-CS" altLang="en-US" sz="1800" dirty="0"/>
            </a:br>
            <a:br>
              <a:rPr lang="sr-Latn-CS" altLang="en-US" sz="1800" dirty="0"/>
            </a:br>
            <a:br>
              <a:rPr lang="sr-Latn-CS" altLang="en-US" sz="1800" dirty="0"/>
            </a:br>
            <a:endParaRPr lang="sr-Latn-CS" altLang="en-US" sz="1800" dirty="0"/>
          </a:p>
        </p:txBody>
      </p:sp>
      <p:pic>
        <p:nvPicPr>
          <p:cNvPr id="31748" name="Picture 2"/>
          <p:cNvPicPr>
            <a:picLocks noChangeAspect="1" noChangeArrowheads="1"/>
          </p:cNvPicPr>
          <p:nvPr/>
        </p:nvPicPr>
        <p:blipFill>
          <a:blip r:embed="rId2">
            <a:extLst>
              <a:ext uri="{28A0092B-C50C-407E-A947-70E740481C1C}">
                <a14:useLocalDpi xmlns:a14="http://schemas.microsoft.com/office/drawing/2010/main" val="0"/>
              </a:ext>
            </a:extLst>
          </a:blip>
          <a:srcRect l="18506" t="20209" r="33072" b="5624"/>
          <a:stretch>
            <a:fillRect/>
          </a:stretch>
        </p:blipFill>
        <p:spPr bwMode="auto">
          <a:xfrm>
            <a:off x="0" y="1428750"/>
            <a:ext cx="4427538" cy="423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6"/>
          <p:cNvSpPr txBox="1">
            <a:spLocks noChangeArrowheads="1"/>
          </p:cNvSpPr>
          <p:nvPr/>
        </p:nvSpPr>
        <p:spPr bwMode="auto">
          <a:xfrm>
            <a:off x="0" y="6000750"/>
            <a:ext cx="61561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 </a:t>
            </a:r>
            <a:r>
              <a:rPr lang="en-GB" altLang="en-US" dirty="0">
                <a:latin typeface="Constantia" panose="02030602050306030303" pitchFamily="18" charset="0"/>
              </a:rPr>
              <a:t>Olfactory fissure (</a:t>
            </a:r>
            <a:r>
              <a:rPr lang="sr-Latn-CS" altLang="en-US" dirty="0" err="1">
                <a:latin typeface="Constantia" panose="02030602050306030303" pitchFamily="18" charset="0"/>
              </a:rPr>
              <a:t>Fissura</a:t>
            </a:r>
            <a:r>
              <a:rPr lang="sr-Latn-CS" altLang="en-US" dirty="0">
                <a:latin typeface="Constantia" panose="02030602050306030303" pitchFamily="18" charset="0"/>
              </a:rPr>
              <a:t> </a:t>
            </a:r>
            <a:r>
              <a:rPr lang="sr-Latn-CS" altLang="en-US" dirty="0" err="1">
                <a:latin typeface="Constantia" panose="02030602050306030303" pitchFamily="18" charset="0"/>
              </a:rPr>
              <a:t>olfactoria</a:t>
            </a:r>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dirty="0">
                <a:latin typeface="Constantia" panose="02030602050306030303" pitchFamily="18" charset="0"/>
              </a:rPr>
              <a:t>is the border</a:t>
            </a:r>
            <a:r>
              <a:rPr lang="sr-Latn-CS" altLang="en-US" dirty="0">
                <a:latin typeface="Constantia" panose="02030602050306030303" pitchFamily="18" charset="0"/>
              </a:rPr>
              <a:t> </a:t>
            </a:r>
            <a:r>
              <a:rPr lang="en-GB" altLang="en-US" dirty="0">
                <a:latin typeface="Constantia" panose="02030602050306030303" pitchFamily="18" charset="0"/>
              </a:rPr>
              <a:t>between the respiratory and olfactory region of the nasal cavity</a:t>
            </a:r>
            <a:endParaRPr lang="sr-Latn-CS" altLang="en-US" dirty="0">
              <a:latin typeface="Constantia" panose="02030602050306030303"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idx="4294967295"/>
          </p:nvPr>
        </p:nvSpPr>
        <p:spPr>
          <a:xfrm>
            <a:off x="500063" y="214313"/>
            <a:ext cx="8229600" cy="652462"/>
          </a:xfrm>
        </p:spPr>
        <p:txBody>
          <a:bodyPr/>
          <a:lstStyle/>
          <a:p>
            <a:pPr algn="ctr" eaLnBrk="1" hangingPunct="1"/>
            <a:r>
              <a:rPr lang="en-GB" altLang="en-US" sz="4500" dirty="0"/>
              <a:t>Nasal cavity </a:t>
            </a:r>
            <a:r>
              <a:rPr lang="sr-Latn-CS" altLang="en-US" sz="4500" dirty="0"/>
              <a:t>- </a:t>
            </a:r>
            <a:r>
              <a:rPr lang="en-GB" altLang="en-US" sz="4500" dirty="0"/>
              <a:t>mucosa</a:t>
            </a:r>
            <a:r>
              <a:rPr lang="sr-Latn-CS" altLang="en-US" sz="4500" dirty="0"/>
              <a:t> </a:t>
            </a:r>
          </a:p>
        </p:txBody>
      </p:sp>
      <p:sp>
        <p:nvSpPr>
          <p:cNvPr id="32771" name="Content Placeholder 3"/>
          <p:cNvSpPr>
            <a:spLocks noGrp="1"/>
          </p:cNvSpPr>
          <p:nvPr>
            <p:ph sz="half" idx="4294967295"/>
          </p:nvPr>
        </p:nvSpPr>
        <p:spPr>
          <a:xfrm>
            <a:off x="4572000" y="928688"/>
            <a:ext cx="4572000" cy="5929312"/>
          </a:xfrm>
        </p:spPr>
        <p:txBody>
          <a:bodyPr/>
          <a:lstStyle/>
          <a:p>
            <a:pPr eaLnBrk="1" hangingPunct="1">
              <a:spcBef>
                <a:spcPts val="600"/>
              </a:spcBef>
              <a:spcAft>
                <a:spcPts val="600"/>
              </a:spcAft>
              <a:buFont typeface="Arial" panose="020B0604020202020204" pitchFamily="34" charset="0"/>
              <a:buChar char="•"/>
            </a:pPr>
            <a:r>
              <a:rPr lang="sr-Latn-CS" altLang="en-US" sz="1800" b="1" dirty="0"/>
              <a:t>Tunica mucosa nasi:</a:t>
            </a:r>
            <a:br>
              <a:rPr lang="sr-Latn-CS" altLang="en-US" sz="1800" b="1" dirty="0"/>
            </a:br>
            <a:br>
              <a:rPr lang="sr-Latn-CS" altLang="en-US" sz="1800" dirty="0"/>
            </a:br>
            <a:r>
              <a:rPr lang="en-GB" altLang="en-US" sz="1800" dirty="0"/>
              <a:t>b</a:t>
            </a:r>
            <a:r>
              <a:rPr lang="sr-Latn-CS" altLang="en-US" sz="1800" dirty="0"/>
              <a:t>) </a:t>
            </a:r>
            <a:r>
              <a:rPr lang="en-GB" altLang="en-US" sz="1800" u="sng" dirty="0"/>
              <a:t>Olfactory region </a:t>
            </a:r>
            <a:r>
              <a:rPr lang="sr-Latn-CS" altLang="en-US" sz="1800" u="sng" dirty="0"/>
              <a:t>(regio olfactoria)</a:t>
            </a:r>
            <a:br>
              <a:rPr lang="sr-Latn-CS" altLang="en-US" sz="1800" u="sng" dirty="0"/>
            </a:br>
            <a:br>
              <a:rPr lang="sr-Latn-CS" altLang="en-US" sz="1800" dirty="0"/>
            </a:br>
            <a:r>
              <a:rPr lang="sr-Latn-CS" altLang="en-US" sz="1800" dirty="0"/>
              <a:t>- </a:t>
            </a:r>
            <a:r>
              <a:rPr lang="en-GB" altLang="en-US" sz="1800" dirty="0"/>
              <a:t>covered by olfactory mucosa</a:t>
            </a:r>
            <a:br>
              <a:rPr lang="en-GB" altLang="en-US" sz="1800" dirty="0"/>
            </a:br>
            <a:r>
              <a:rPr lang="en-GB" altLang="en-US" sz="1800" dirty="0"/>
              <a:t>  (epithelium) with</a:t>
            </a:r>
            <a:br>
              <a:rPr lang="en-GB" altLang="en-US" sz="1800" dirty="0"/>
            </a:br>
            <a:r>
              <a:rPr lang="en-GB" altLang="en-US" sz="1800" dirty="0"/>
              <a:t>   receptors for the sense of smell</a:t>
            </a:r>
            <a:br>
              <a:rPr lang="en-GB" altLang="en-US" sz="1800" dirty="0"/>
            </a:br>
            <a:r>
              <a:rPr lang="en-GB" altLang="en-US" sz="1800" dirty="0"/>
              <a:t>  (olfactory epithelium)</a:t>
            </a:r>
            <a:br>
              <a:rPr lang="sr-Latn-CS" altLang="en-US" sz="1800" dirty="0"/>
            </a:br>
            <a:br>
              <a:rPr lang="sr-Latn-CS" altLang="en-US" sz="1800" dirty="0"/>
            </a:br>
            <a:r>
              <a:rPr lang="sr-Latn-CS" altLang="en-US" sz="1800" dirty="0"/>
              <a:t>- </a:t>
            </a:r>
            <a:r>
              <a:rPr lang="en-GB" altLang="en-US" sz="1800" dirty="0"/>
              <a:t>lines the roof of nasal cavity</a:t>
            </a:r>
            <a:r>
              <a:rPr lang="sr-Latn-CS" altLang="en-US" sz="1800" dirty="0"/>
              <a:t>,</a:t>
            </a:r>
            <a:br>
              <a:rPr lang="sr-Latn-CS" altLang="en-US" sz="1800" dirty="0"/>
            </a:br>
            <a:r>
              <a:rPr lang="sr-Latn-CS" altLang="en-US" sz="1800" dirty="0"/>
              <a:t>  </a:t>
            </a:r>
            <a:r>
              <a:rPr lang="en-GB" altLang="en-US" sz="1800" dirty="0"/>
              <a:t>superior nasal concha and the part of</a:t>
            </a:r>
            <a:br>
              <a:rPr lang="en-GB" altLang="en-US" sz="1800" dirty="0"/>
            </a:br>
            <a:r>
              <a:rPr lang="en-GB" altLang="en-US" sz="1800" dirty="0"/>
              <a:t>  nasal septal wall above the olfactory</a:t>
            </a:r>
            <a:br>
              <a:rPr lang="en-GB" altLang="en-US" sz="1800" dirty="0"/>
            </a:br>
            <a:r>
              <a:rPr lang="en-GB" altLang="en-US" sz="1800" dirty="0"/>
              <a:t>  fissure (</a:t>
            </a:r>
            <a:r>
              <a:rPr lang="sr-Latn-CS" altLang="en-US" sz="1800" dirty="0" err="1"/>
              <a:t>fissura</a:t>
            </a:r>
            <a:r>
              <a:rPr lang="sr-Latn-CS" altLang="en-US" sz="1800" dirty="0"/>
              <a:t> </a:t>
            </a:r>
            <a:r>
              <a:rPr lang="sr-Latn-CS" altLang="en-US" sz="1800" dirty="0" err="1"/>
              <a:t>olfactori</a:t>
            </a:r>
            <a:r>
              <a:rPr lang="en-GB" altLang="en-US" sz="1800" dirty="0"/>
              <a:t>a)</a:t>
            </a:r>
            <a:br>
              <a:rPr lang="sr-Latn-CS" altLang="en-US" sz="1800" dirty="0"/>
            </a:br>
            <a:br>
              <a:rPr lang="sr-Latn-CS" altLang="en-US" sz="1800" dirty="0"/>
            </a:br>
            <a:r>
              <a:rPr lang="sr-Latn-CS" altLang="en-US" sz="1800" dirty="0"/>
              <a:t>- </a:t>
            </a:r>
            <a:r>
              <a:rPr lang="en-GB" altLang="en-US" sz="1800" dirty="0"/>
              <a:t>it is the part of the system for the sense</a:t>
            </a:r>
            <a:br>
              <a:rPr lang="en-GB" altLang="en-US" sz="1800" dirty="0"/>
            </a:br>
            <a:r>
              <a:rPr lang="en-GB" altLang="en-US" sz="1800" dirty="0"/>
              <a:t>   of smell</a:t>
            </a:r>
            <a:br>
              <a:rPr lang="sr-Latn-CS" altLang="en-US" sz="1800" dirty="0"/>
            </a:br>
            <a:br>
              <a:rPr lang="sr-Latn-CS" altLang="en-US" sz="1800" dirty="0"/>
            </a:br>
            <a:br>
              <a:rPr lang="sr-Latn-CS" altLang="en-US" sz="1800" dirty="0"/>
            </a:br>
            <a:endParaRPr lang="sr-Latn-CS" altLang="en-US" sz="1800" dirty="0"/>
          </a:p>
        </p:txBody>
      </p:sp>
      <p:pic>
        <p:nvPicPr>
          <p:cNvPr id="32772" name="Picture 2"/>
          <p:cNvPicPr>
            <a:picLocks noChangeAspect="1" noChangeArrowheads="1"/>
          </p:cNvPicPr>
          <p:nvPr/>
        </p:nvPicPr>
        <p:blipFill>
          <a:blip r:embed="rId2">
            <a:extLst>
              <a:ext uri="{28A0092B-C50C-407E-A947-70E740481C1C}">
                <a14:useLocalDpi xmlns:a14="http://schemas.microsoft.com/office/drawing/2010/main" val="0"/>
              </a:ext>
            </a:extLst>
          </a:blip>
          <a:srcRect l="18506" t="20209" r="33072" b="5624"/>
          <a:stretch>
            <a:fillRect/>
          </a:stretch>
        </p:blipFill>
        <p:spPr bwMode="auto">
          <a:xfrm>
            <a:off x="827584" y="953093"/>
            <a:ext cx="3092753" cy="2960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l="24023" t="14999" r="16797" b="11874"/>
          <a:stretch>
            <a:fillRect/>
          </a:stretch>
        </p:blipFill>
        <p:spPr bwMode="auto">
          <a:xfrm>
            <a:off x="545496" y="3702293"/>
            <a:ext cx="4069367" cy="3142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a:extLst>
              <a:ext uri="{28A0092B-C50C-407E-A947-70E740481C1C}">
                <a14:useLocalDpi xmlns:a14="http://schemas.microsoft.com/office/drawing/2010/main" val="0"/>
              </a:ext>
            </a:extLst>
          </a:blip>
          <a:srcRect l="33594" t="12500" r="31250" b="9686"/>
          <a:stretch>
            <a:fillRect/>
          </a:stretch>
        </p:blipFill>
        <p:spPr bwMode="auto">
          <a:xfrm>
            <a:off x="428625" y="857250"/>
            <a:ext cx="3729038" cy="515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5"/>
          <p:cNvPicPr>
            <a:picLocks noChangeAspect="1" noChangeArrowheads="1"/>
          </p:cNvPicPr>
          <p:nvPr/>
        </p:nvPicPr>
        <p:blipFill>
          <a:blip r:embed="rId3">
            <a:extLst>
              <a:ext uri="{28A0092B-C50C-407E-A947-70E740481C1C}">
                <a14:useLocalDpi xmlns:a14="http://schemas.microsoft.com/office/drawing/2010/main" val="0"/>
              </a:ext>
            </a:extLst>
          </a:blip>
          <a:srcRect l="25977" t="20000" r="25391" b="20937"/>
          <a:stretch>
            <a:fillRect/>
          </a:stretch>
        </p:blipFill>
        <p:spPr bwMode="auto">
          <a:xfrm>
            <a:off x="4400550" y="1928813"/>
            <a:ext cx="47434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Box 5"/>
          <p:cNvSpPr txBox="1">
            <a:spLocks noChangeArrowheads="1"/>
          </p:cNvSpPr>
          <p:nvPr/>
        </p:nvSpPr>
        <p:spPr bwMode="auto">
          <a:xfrm>
            <a:off x="714375" y="6215063"/>
            <a:ext cx="22849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b="1" dirty="0">
                <a:latin typeface="Constantia" panose="02030602050306030303" pitchFamily="18" charset="0"/>
              </a:rPr>
              <a:t>Olfactory receptors</a:t>
            </a:r>
            <a:endParaRPr lang="sr-Latn-CS" altLang="en-US" b="1" dirty="0">
              <a:latin typeface="Constantia" panose="02030602050306030303" pitchFamily="18" charset="0"/>
            </a:endParaRPr>
          </a:p>
        </p:txBody>
      </p:sp>
      <p:sp>
        <p:nvSpPr>
          <p:cNvPr id="33797" name="TextBox 6"/>
          <p:cNvSpPr txBox="1">
            <a:spLocks noChangeArrowheads="1"/>
          </p:cNvSpPr>
          <p:nvPr/>
        </p:nvSpPr>
        <p:spPr bwMode="auto">
          <a:xfrm>
            <a:off x="5357813" y="5857875"/>
            <a:ext cx="21695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b="1" dirty="0">
                <a:latin typeface="Constantia" panose="02030602050306030303" pitchFamily="18" charset="0"/>
              </a:rPr>
              <a:t>Olfactory pathway</a:t>
            </a:r>
            <a:endParaRPr lang="sr-Latn-CS" altLang="en-US" b="1" dirty="0">
              <a:latin typeface="Constantia" panose="02030602050306030303"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Picture 3"/>
          <p:cNvPicPr>
            <a:picLocks noChangeAspect="1" noChangeArrowheads="1"/>
          </p:cNvPicPr>
          <p:nvPr/>
        </p:nvPicPr>
        <p:blipFill>
          <a:blip r:embed="rId2">
            <a:lum contrast="10000"/>
            <a:extLst>
              <a:ext uri="{28A0092B-C50C-407E-A947-70E740481C1C}">
                <a14:useLocalDpi xmlns:a14="http://schemas.microsoft.com/office/drawing/2010/main" val="0"/>
              </a:ext>
            </a:extLst>
          </a:blip>
          <a:srcRect l="18164" t="12187" r="25000" b="10001"/>
          <a:stretch>
            <a:fillRect/>
          </a:stretch>
        </p:blipFill>
        <p:spPr bwMode="auto">
          <a:xfrm>
            <a:off x="15776" y="3484990"/>
            <a:ext cx="3943351" cy="3373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Box 4"/>
          <p:cNvSpPr txBox="1">
            <a:spLocks noChangeArrowheads="1"/>
          </p:cNvSpPr>
          <p:nvPr/>
        </p:nvSpPr>
        <p:spPr bwMode="auto">
          <a:xfrm>
            <a:off x="0" y="245775"/>
            <a:ext cx="674389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b="1" dirty="0">
                <a:latin typeface="Constantia" panose="02030602050306030303" pitchFamily="18" charset="0"/>
              </a:rPr>
              <a:t>Arteries</a:t>
            </a:r>
            <a:endParaRPr lang="sr-Latn-CS" altLang="en-US" b="1" dirty="0">
              <a:latin typeface="Constantia" panose="02030602050306030303" pitchFamily="18" charset="0"/>
            </a:endParaRPr>
          </a:p>
          <a:p>
            <a:pPr eaLnBrk="1" hangingPunct="1"/>
            <a:r>
              <a:rPr lang="sr-Latn-CS" altLang="en-US" dirty="0">
                <a:latin typeface="Constantia" panose="02030602050306030303" pitchFamily="18" charset="0"/>
              </a:rPr>
              <a:t>1) a.sphenopalatina (a.maxillaris) </a:t>
            </a:r>
            <a:br>
              <a:rPr lang="en-GB" altLang="en-US" dirty="0">
                <a:latin typeface="Constantia" panose="02030602050306030303" pitchFamily="18" charset="0"/>
              </a:rPr>
            </a:br>
            <a:r>
              <a:rPr lang="en-GB" altLang="en-US" dirty="0">
                <a:latin typeface="Constantia" panose="02030602050306030303" pitchFamily="18" charset="0"/>
              </a:rPr>
              <a:t>   for lateral and medial (septal) wall of nasal cavity</a:t>
            </a:r>
            <a:endParaRPr lang="sr-Latn-CS" altLang="en-US" dirty="0">
              <a:latin typeface="Constantia" panose="02030602050306030303" pitchFamily="18" charset="0"/>
            </a:endParaRPr>
          </a:p>
          <a:p>
            <a:pPr eaLnBrk="1" hangingPunct="1"/>
            <a:r>
              <a:rPr lang="sr-Latn-CS" altLang="en-US" dirty="0">
                <a:latin typeface="Constantia" panose="02030602050306030303" pitchFamily="18" charset="0"/>
              </a:rPr>
              <a:t>2) </a:t>
            </a:r>
            <a:r>
              <a:rPr lang="en-GB" altLang="en-US" dirty="0">
                <a:latin typeface="Constantia" panose="02030602050306030303" pitchFamily="18" charset="0"/>
              </a:rPr>
              <a:t>a. </a:t>
            </a:r>
            <a:r>
              <a:rPr lang="en-GB" altLang="en-US" dirty="0" err="1">
                <a:latin typeface="Constantia" panose="02030602050306030303" pitchFamily="18" charset="0"/>
              </a:rPr>
              <a:t>palatina</a:t>
            </a:r>
            <a:r>
              <a:rPr lang="en-GB" altLang="en-US" dirty="0">
                <a:latin typeface="Constantia" panose="02030602050306030303" pitchFamily="18" charset="0"/>
              </a:rPr>
              <a:t> major, branch of </a:t>
            </a:r>
            <a:r>
              <a:rPr lang="sr-Latn-CS" altLang="en-US" dirty="0" err="1">
                <a:latin typeface="Constantia" panose="02030602050306030303" pitchFamily="18" charset="0"/>
              </a:rPr>
              <a:t>a.palatina</a:t>
            </a:r>
            <a:r>
              <a:rPr lang="sr-Latn-CS" altLang="en-US" dirty="0">
                <a:latin typeface="Constantia" panose="02030602050306030303" pitchFamily="18" charset="0"/>
              </a:rPr>
              <a:t> </a:t>
            </a:r>
            <a:r>
              <a:rPr lang="sr-Latn-CS" altLang="en-US" dirty="0" err="1">
                <a:latin typeface="Constantia" panose="02030602050306030303" pitchFamily="18" charset="0"/>
              </a:rPr>
              <a:t>descendens</a:t>
            </a:r>
            <a:r>
              <a:rPr lang="en-GB" altLang="en-US" dirty="0">
                <a:latin typeface="Constantia" panose="02030602050306030303" pitchFamily="18" charset="0"/>
              </a:rPr>
              <a:t> </a:t>
            </a:r>
            <a:r>
              <a:rPr lang="sr-Latn-CS" altLang="en-US" dirty="0">
                <a:latin typeface="Constantia" panose="02030602050306030303" pitchFamily="18" charset="0"/>
              </a:rPr>
              <a:t>(</a:t>
            </a:r>
            <a:r>
              <a:rPr lang="sr-Latn-CS" altLang="en-US" dirty="0" err="1">
                <a:latin typeface="Constantia" panose="02030602050306030303" pitchFamily="18" charset="0"/>
              </a:rPr>
              <a:t>a.maxillaris</a:t>
            </a:r>
            <a:r>
              <a:rPr lang="sr-Latn-CS" altLang="en-US" dirty="0">
                <a:latin typeface="Constantia" panose="02030602050306030303" pitchFamily="18" charset="0"/>
              </a:rPr>
              <a:t>)</a:t>
            </a:r>
            <a:br>
              <a:rPr lang="en-GB" altLang="en-US" dirty="0">
                <a:latin typeface="Constantia" panose="02030602050306030303" pitchFamily="18" charset="0"/>
              </a:rPr>
            </a:br>
            <a:r>
              <a:rPr lang="en-GB" altLang="en-US" dirty="0">
                <a:latin typeface="Constantia" panose="02030602050306030303" pitchFamily="18" charset="0"/>
              </a:rPr>
              <a:t>   for lateral wall, medial (septal) wall and floor of nasal cavity</a:t>
            </a:r>
            <a:endParaRPr lang="sr-Latn-CS" altLang="en-US" dirty="0">
              <a:latin typeface="Constantia" panose="02030602050306030303" pitchFamily="18" charset="0"/>
            </a:endParaRPr>
          </a:p>
          <a:p>
            <a:pPr eaLnBrk="1" hangingPunct="1"/>
            <a:r>
              <a:rPr lang="sr-Latn-CS" altLang="en-US" dirty="0">
                <a:latin typeface="Constantia" panose="02030602050306030303" pitchFamily="18" charset="0"/>
              </a:rPr>
              <a:t>3) a. </a:t>
            </a:r>
            <a:r>
              <a:rPr lang="en-GB" altLang="en-US" dirty="0">
                <a:latin typeface="Constantia" panose="02030602050306030303" pitchFamily="18" charset="0"/>
              </a:rPr>
              <a:t>labialis superior – septal branch (a.</a:t>
            </a:r>
            <a:r>
              <a:rPr lang="sr-Latn-CS" altLang="en-US" dirty="0" err="1">
                <a:latin typeface="Constantia" panose="02030602050306030303" pitchFamily="18" charset="0"/>
              </a:rPr>
              <a:t>facialis</a:t>
            </a:r>
            <a:r>
              <a:rPr lang="en-GB" altLang="en-US" dirty="0">
                <a:latin typeface="Constantia" panose="02030602050306030303" pitchFamily="18" charset="0"/>
              </a:rPr>
              <a:t>)</a:t>
            </a:r>
            <a:br>
              <a:rPr lang="en-GB" altLang="en-US" dirty="0">
                <a:latin typeface="Constantia" panose="02030602050306030303" pitchFamily="18" charset="0"/>
              </a:rPr>
            </a:br>
            <a:r>
              <a:rPr lang="en-GB" altLang="en-US" dirty="0">
                <a:latin typeface="Constantia" panose="02030602050306030303" pitchFamily="18" charset="0"/>
              </a:rPr>
              <a:t>    for anterior septum</a:t>
            </a:r>
            <a:endParaRPr lang="sr-Latn-CS" altLang="en-US" dirty="0">
              <a:latin typeface="Constantia" panose="02030602050306030303" pitchFamily="18" charset="0"/>
            </a:endParaRPr>
          </a:p>
          <a:p>
            <a:pPr eaLnBrk="1" hangingPunct="1"/>
            <a:r>
              <a:rPr lang="en-GB" altLang="en-US" dirty="0">
                <a:latin typeface="Constantia" panose="02030602050306030303" pitchFamily="18" charset="0"/>
              </a:rPr>
              <a:t>4</a:t>
            </a:r>
            <a:r>
              <a:rPr lang="sr-Latn-CS" altLang="en-US" dirty="0">
                <a:latin typeface="Constantia" panose="02030602050306030303" pitchFamily="18" charset="0"/>
              </a:rPr>
              <a:t>) </a:t>
            </a:r>
            <a:r>
              <a:rPr lang="sr-Latn-CS" altLang="en-US" dirty="0" err="1">
                <a:latin typeface="Constantia" panose="02030602050306030303" pitchFamily="18" charset="0"/>
              </a:rPr>
              <a:t>a.ethmoidalis</a:t>
            </a:r>
            <a:r>
              <a:rPr lang="sr-Latn-CS" altLang="en-US" dirty="0">
                <a:latin typeface="Constantia" panose="02030602050306030303" pitchFamily="18" charset="0"/>
              </a:rPr>
              <a:t> </a:t>
            </a:r>
            <a:r>
              <a:rPr lang="sr-Latn-CS" altLang="en-US" dirty="0" err="1">
                <a:latin typeface="Constantia" panose="02030602050306030303" pitchFamily="18" charset="0"/>
              </a:rPr>
              <a:t>anterior</a:t>
            </a:r>
            <a:r>
              <a:rPr lang="sr-Latn-CS" altLang="en-US" dirty="0">
                <a:latin typeface="Constantia" panose="02030602050306030303" pitchFamily="18" charset="0"/>
              </a:rPr>
              <a:t> (</a:t>
            </a:r>
            <a:r>
              <a:rPr lang="sr-Latn-CS" altLang="en-US" dirty="0" err="1">
                <a:latin typeface="Constantia" panose="02030602050306030303" pitchFamily="18" charset="0"/>
              </a:rPr>
              <a:t>a.ophtalmica</a:t>
            </a:r>
            <a:r>
              <a:rPr lang="sr-Latn-CS" altLang="en-US" dirty="0">
                <a:latin typeface="Constantia" panose="02030602050306030303" pitchFamily="18" charset="0"/>
              </a:rPr>
              <a:t>)</a:t>
            </a:r>
          </a:p>
          <a:p>
            <a:pPr eaLnBrk="1" hangingPunct="1"/>
            <a:r>
              <a:rPr lang="en-GB" altLang="en-US" dirty="0">
                <a:latin typeface="Constantia" panose="02030602050306030303" pitchFamily="18" charset="0"/>
              </a:rPr>
              <a:t>5</a:t>
            </a:r>
            <a:r>
              <a:rPr lang="sr-Latn-CS" altLang="en-US" dirty="0">
                <a:latin typeface="Constantia" panose="02030602050306030303" pitchFamily="18" charset="0"/>
              </a:rPr>
              <a:t>) a.ethmoidalis posterior (</a:t>
            </a:r>
            <a:r>
              <a:rPr lang="sr-Latn-CS" altLang="en-US" dirty="0" err="1">
                <a:latin typeface="Constantia" panose="02030602050306030303" pitchFamily="18" charset="0"/>
              </a:rPr>
              <a:t>a.ophtalmica</a:t>
            </a:r>
            <a:r>
              <a:rPr lang="sr-Latn-CS" altLang="en-US" dirty="0">
                <a:latin typeface="Constantia" panose="02030602050306030303" pitchFamily="18" charset="0"/>
              </a:rPr>
              <a:t>)</a:t>
            </a:r>
            <a:br>
              <a:rPr lang="en-GB" altLang="en-US" dirty="0">
                <a:latin typeface="Constantia" panose="02030602050306030303" pitchFamily="18" charset="0"/>
              </a:rPr>
            </a:br>
            <a:r>
              <a:rPr lang="en-GB" altLang="en-US" dirty="0">
                <a:latin typeface="Constantia" panose="02030602050306030303" pitchFamily="18" charset="0"/>
              </a:rPr>
              <a:t>    ethmoidal arteries are for the roof of nasal cavity </a:t>
            </a:r>
          </a:p>
        </p:txBody>
      </p:sp>
      <p:sp>
        <p:nvSpPr>
          <p:cNvPr id="34820" name="Right Brace 5"/>
          <p:cNvSpPr>
            <a:spLocks/>
          </p:cNvSpPr>
          <p:nvPr/>
        </p:nvSpPr>
        <p:spPr bwMode="auto">
          <a:xfrm>
            <a:off x="6797049" y="635287"/>
            <a:ext cx="198186" cy="1566775"/>
          </a:xfrm>
          <a:prstGeom prst="rightBrace">
            <a:avLst>
              <a:gd name="adj1" fmla="val 8335"/>
              <a:gd name="adj2" fmla="val 50000"/>
            </a:avLst>
          </a:prstGeom>
          <a:noFill/>
          <a:ln w="9525" cmpd="sng">
            <a:solidFill>
              <a:srgbClr val="065093"/>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latin typeface="Constantia" panose="02030602050306030303" pitchFamily="18" charset="0"/>
            </a:endParaRPr>
          </a:p>
        </p:txBody>
      </p:sp>
      <p:sp>
        <p:nvSpPr>
          <p:cNvPr id="34821" name="Right Brace 6"/>
          <p:cNvSpPr>
            <a:spLocks/>
          </p:cNvSpPr>
          <p:nvPr/>
        </p:nvSpPr>
        <p:spPr bwMode="auto">
          <a:xfrm>
            <a:off x="5148064" y="2198730"/>
            <a:ext cx="142875" cy="731876"/>
          </a:xfrm>
          <a:prstGeom prst="rightBrace">
            <a:avLst>
              <a:gd name="adj1" fmla="val 8333"/>
              <a:gd name="adj2" fmla="val 50000"/>
            </a:avLst>
          </a:prstGeom>
          <a:noFill/>
          <a:ln w="9525" cmpd="sng">
            <a:solidFill>
              <a:srgbClr val="065093"/>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latin typeface="Constantia" panose="02030602050306030303" pitchFamily="18" charset="0"/>
            </a:endParaRPr>
          </a:p>
        </p:txBody>
      </p:sp>
      <p:sp>
        <p:nvSpPr>
          <p:cNvPr id="34822" name="TextBox 7"/>
          <p:cNvSpPr txBox="1">
            <a:spLocks noChangeArrowheads="1"/>
          </p:cNvSpPr>
          <p:nvPr/>
        </p:nvSpPr>
        <p:spPr bwMode="auto">
          <a:xfrm>
            <a:off x="7164288" y="1229122"/>
            <a:ext cx="1863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a. </a:t>
            </a:r>
            <a:r>
              <a:rPr lang="sr-Latn-CS" altLang="en-US" dirty="0" err="1">
                <a:latin typeface="Constantia" panose="02030602050306030303" pitchFamily="18" charset="0"/>
              </a:rPr>
              <a:t>carotis</a:t>
            </a:r>
            <a:r>
              <a:rPr lang="sr-Latn-CS" altLang="en-US" dirty="0">
                <a:latin typeface="Constantia" panose="02030602050306030303" pitchFamily="18" charset="0"/>
              </a:rPr>
              <a:t> </a:t>
            </a:r>
            <a:r>
              <a:rPr lang="sr-Latn-CS" altLang="en-US" dirty="0" err="1">
                <a:latin typeface="Constantia" panose="02030602050306030303" pitchFamily="18" charset="0"/>
              </a:rPr>
              <a:t>externa</a:t>
            </a:r>
            <a:endParaRPr lang="sr-Latn-CS" altLang="en-US" dirty="0">
              <a:latin typeface="Constantia" panose="02030602050306030303" pitchFamily="18" charset="0"/>
            </a:endParaRPr>
          </a:p>
        </p:txBody>
      </p:sp>
      <p:sp>
        <p:nvSpPr>
          <p:cNvPr id="34823" name="TextBox 8"/>
          <p:cNvSpPr txBox="1">
            <a:spLocks noChangeArrowheads="1"/>
          </p:cNvSpPr>
          <p:nvPr/>
        </p:nvSpPr>
        <p:spPr bwMode="auto">
          <a:xfrm>
            <a:off x="5508104" y="2355886"/>
            <a:ext cx="18494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a. </a:t>
            </a:r>
            <a:r>
              <a:rPr lang="sr-Latn-CS" altLang="en-US" dirty="0" err="1">
                <a:latin typeface="Constantia" panose="02030602050306030303" pitchFamily="18" charset="0"/>
              </a:rPr>
              <a:t>carotis</a:t>
            </a:r>
            <a:r>
              <a:rPr lang="sr-Latn-CS" altLang="en-US" dirty="0">
                <a:latin typeface="Constantia" panose="02030602050306030303" pitchFamily="18" charset="0"/>
              </a:rPr>
              <a:t> interna</a:t>
            </a:r>
          </a:p>
        </p:txBody>
      </p:sp>
      <p:sp>
        <p:nvSpPr>
          <p:cNvPr id="34824" name="TextBox 9"/>
          <p:cNvSpPr txBox="1">
            <a:spLocks noChangeArrowheads="1"/>
          </p:cNvSpPr>
          <p:nvPr/>
        </p:nvSpPr>
        <p:spPr bwMode="auto">
          <a:xfrm>
            <a:off x="3707905" y="3009145"/>
            <a:ext cx="542032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sr-Cyrl-CS" altLang="en-US" b="1" dirty="0">
                <a:latin typeface="Constantia" panose="02030602050306030303" pitchFamily="18" charset="0"/>
              </a:rPr>
              <a:t>К</a:t>
            </a:r>
            <a:r>
              <a:rPr lang="sr-Latn-CS" altLang="en-US" b="1" dirty="0" err="1">
                <a:latin typeface="Constantia" panose="02030602050306030303" pitchFamily="18" charset="0"/>
              </a:rPr>
              <a:t>ies</a:t>
            </a:r>
            <a:r>
              <a:rPr lang="en-GB" altLang="en-US" b="1" dirty="0">
                <a:latin typeface="Constantia" panose="02030602050306030303" pitchFamily="18" charset="0"/>
              </a:rPr>
              <a:t>s</a:t>
            </a:r>
            <a:r>
              <a:rPr lang="sr-Latn-CS" altLang="en-US" b="1" dirty="0" err="1">
                <a:latin typeface="Constantia" panose="02030602050306030303" pitchFamily="18" charset="0"/>
              </a:rPr>
              <a:t>elbach</a:t>
            </a:r>
            <a:r>
              <a:rPr lang="en-GB" altLang="en-US" b="1" dirty="0">
                <a:latin typeface="Constantia" panose="02030602050306030303" pitchFamily="18" charset="0"/>
              </a:rPr>
              <a:t> area</a:t>
            </a:r>
            <a:r>
              <a:rPr lang="sr-Latn-CS" altLang="en-US" b="1" dirty="0">
                <a:latin typeface="Constantia" panose="02030602050306030303" pitchFamily="18" charset="0"/>
              </a:rPr>
              <a:t>(</a:t>
            </a:r>
            <a:r>
              <a:rPr lang="sr-Latn-CS" altLang="en-US" b="1" dirty="0" err="1">
                <a:latin typeface="Constantia" panose="02030602050306030303" pitchFamily="18" charset="0"/>
              </a:rPr>
              <a:t>locus</a:t>
            </a:r>
            <a:r>
              <a:rPr lang="sr-Latn-CS" altLang="en-US" b="1" dirty="0">
                <a:latin typeface="Constantia" panose="02030602050306030303" pitchFamily="18" charset="0"/>
              </a:rPr>
              <a:t> </a:t>
            </a:r>
            <a:r>
              <a:rPr lang="sr-Latn-CS" altLang="en-US" b="1" dirty="0" err="1">
                <a:latin typeface="Constantia" panose="02030602050306030303" pitchFamily="18" charset="0"/>
              </a:rPr>
              <a:t>Kies</a:t>
            </a:r>
            <a:r>
              <a:rPr lang="en-GB" altLang="en-US" b="1" dirty="0">
                <a:latin typeface="Constantia" panose="02030602050306030303" pitchFamily="18" charset="0"/>
              </a:rPr>
              <a:t>s</a:t>
            </a:r>
            <a:r>
              <a:rPr lang="sr-Latn-CS" altLang="en-US" b="1" dirty="0" err="1">
                <a:latin typeface="Constantia" panose="02030602050306030303" pitchFamily="18" charset="0"/>
              </a:rPr>
              <a:t>elbachi</a:t>
            </a:r>
            <a:r>
              <a:rPr lang="sr-Latn-CS" altLang="en-US" b="1" dirty="0">
                <a:latin typeface="Constantia" panose="02030602050306030303" pitchFamily="18" charset="0"/>
              </a:rPr>
              <a:t>)</a:t>
            </a:r>
            <a:br>
              <a:rPr lang="sr-Latn-CS" altLang="en-US" b="1" dirty="0">
                <a:latin typeface="Constantia" panose="02030602050306030303" pitchFamily="18" charset="0"/>
              </a:rPr>
            </a:br>
            <a:r>
              <a:rPr lang="sr-Latn-CS" altLang="en-US" b="1" dirty="0">
                <a:latin typeface="Constantia" panose="02030602050306030303" pitchFamily="18" charset="0"/>
              </a:rPr>
              <a:t> </a:t>
            </a:r>
            <a:r>
              <a:rPr lang="en-GB" altLang="en-US" b="1" dirty="0">
                <a:latin typeface="Constantia" panose="02030602050306030303" pitchFamily="18" charset="0"/>
              </a:rPr>
              <a:t>* </a:t>
            </a:r>
            <a:r>
              <a:rPr lang="en-GB" dirty="0">
                <a:latin typeface="Book Antiqua" panose="02040602050305030304" pitchFamily="18" charset="0"/>
              </a:rPr>
              <a:t>The anterior part of the nasal septum is the site </a:t>
            </a:r>
            <a:br>
              <a:rPr lang="en-GB" dirty="0">
                <a:latin typeface="Book Antiqua" panose="02040602050305030304" pitchFamily="18" charset="0"/>
              </a:rPr>
            </a:br>
            <a:r>
              <a:rPr lang="en-GB" dirty="0">
                <a:latin typeface="Book Antiqua" panose="02040602050305030304" pitchFamily="18" charset="0"/>
              </a:rPr>
              <a:t>    of an anastomotic arterial plexus involving all</a:t>
            </a:r>
            <a:br>
              <a:rPr lang="en-GB" dirty="0">
                <a:latin typeface="Book Antiqua" panose="02040602050305030304" pitchFamily="18" charset="0"/>
              </a:rPr>
            </a:br>
            <a:r>
              <a:rPr lang="en-GB" dirty="0">
                <a:latin typeface="Book Antiqua" panose="02040602050305030304" pitchFamily="18" charset="0"/>
              </a:rPr>
              <a:t>    five arteries supplying the septum</a:t>
            </a:r>
            <a:br>
              <a:rPr lang="en-GB" dirty="0">
                <a:latin typeface="Book Antiqua" panose="02040602050305030304" pitchFamily="18" charset="0"/>
              </a:rPr>
            </a:br>
            <a:r>
              <a:rPr lang="en-GB" dirty="0">
                <a:latin typeface="Book Antiqua" panose="02040602050305030304" pitchFamily="18" charset="0"/>
              </a:rPr>
              <a:t> * </a:t>
            </a:r>
            <a:r>
              <a:rPr lang="en-GB" b="1" dirty="0">
                <a:latin typeface="Book Antiqua" panose="02040602050305030304" pitchFamily="18" charset="0"/>
              </a:rPr>
              <a:t>It is the common site for anterior nose bleeding</a:t>
            </a:r>
            <a:endParaRPr lang="sr-Latn-CS" altLang="en-US" b="1" dirty="0">
              <a:latin typeface="Book Antiqua" panose="02040602050305030304" pitchFamily="18" charset="0"/>
            </a:endParaRPr>
          </a:p>
        </p:txBody>
      </p:sp>
      <p:sp>
        <p:nvSpPr>
          <p:cNvPr id="34825" name="Title 1"/>
          <p:cNvSpPr txBox="1">
            <a:spLocks noChangeArrowheads="1"/>
          </p:cNvSpPr>
          <p:nvPr/>
        </p:nvSpPr>
        <p:spPr bwMode="auto">
          <a:xfrm>
            <a:off x="531154" y="31463"/>
            <a:ext cx="82296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en-GB" altLang="en-US" sz="2600" dirty="0">
                <a:solidFill>
                  <a:schemeClr val="tx2"/>
                </a:solidFill>
                <a:latin typeface="Calibri" panose="020F0502020204030204" pitchFamily="34" charset="0"/>
              </a:rPr>
              <a:t>Nasal cavity </a:t>
            </a:r>
            <a:r>
              <a:rPr lang="sr-Latn-CS" altLang="en-US" sz="2600" dirty="0">
                <a:solidFill>
                  <a:schemeClr val="tx2"/>
                </a:solidFill>
                <a:latin typeface="Calibri" panose="020F0502020204030204" pitchFamily="34" charset="0"/>
              </a:rPr>
              <a:t>– </a:t>
            </a:r>
            <a:r>
              <a:rPr lang="en-GB" altLang="en-US" sz="2600" dirty="0">
                <a:solidFill>
                  <a:schemeClr val="tx2"/>
                </a:solidFill>
                <a:latin typeface="Calibri" panose="020F0502020204030204" pitchFamily="34" charset="0"/>
              </a:rPr>
              <a:t>vascularization - arteries</a:t>
            </a:r>
            <a:endParaRPr lang="sr-Latn-CS" altLang="en-US" sz="2600" dirty="0">
              <a:solidFill>
                <a:schemeClr val="tx2"/>
              </a:solidFill>
              <a:latin typeface="Calibri" panose="020F0502020204030204" pitchFamily="34" charset="0"/>
            </a:endParaRPr>
          </a:p>
        </p:txBody>
      </p:sp>
      <p:pic>
        <p:nvPicPr>
          <p:cNvPr id="34827" name="Picture 12"/>
          <p:cNvPicPr>
            <a:picLocks noChangeAspect="1" noChangeArrowheads="1"/>
          </p:cNvPicPr>
          <p:nvPr/>
        </p:nvPicPr>
        <p:blipFill>
          <a:blip r:embed="rId3">
            <a:extLst>
              <a:ext uri="{28A0092B-C50C-407E-A947-70E740481C1C}">
                <a14:useLocalDpi xmlns:a14="http://schemas.microsoft.com/office/drawing/2010/main" val="0"/>
              </a:ext>
            </a:extLst>
          </a:blip>
          <a:srcRect l="14063" t="52499" r="45506" b="10001"/>
          <a:stretch>
            <a:fillRect/>
          </a:stretch>
        </p:blipFill>
        <p:spPr bwMode="auto">
          <a:xfrm>
            <a:off x="4844436" y="4527812"/>
            <a:ext cx="39433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90324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25" name="Title 1"/>
          <p:cNvSpPr txBox="1">
            <a:spLocks noChangeArrowheads="1"/>
          </p:cNvSpPr>
          <p:nvPr/>
        </p:nvSpPr>
        <p:spPr bwMode="auto">
          <a:xfrm>
            <a:off x="575935" y="0"/>
            <a:ext cx="82296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en-GB" altLang="en-US" sz="2600" dirty="0">
                <a:solidFill>
                  <a:schemeClr val="tx2"/>
                </a:solidFill>
                <a:latin typeface="Calibri" panose="020F0502020204030204" pitchFamily="34" charset="0"/>
              </a:rPr>
              <a:t>Nasal cavity </a:t>
            </a:r>
            <a:r>
              <a:rPr lang="sr-Latn-CS" altLang="en-US" sz="2600" dirty="0">
                <a:solidFill>
                  <a:schemeClr val="tx2"/>
                </a:solidFill>
                <a:latin typeface="Calibri" panose="020F0502020204030204" pitchFamily="34" charset="0"/>
              </a:rPr>
              <a:t>– </a:t>
            </a:r>
            <a:r>
              <a:rPr lang="en-GB" altLang="en-US" sz="2600" dirty="0">
                <a:solidFill>
                  <a:schemeClr val="tx2"/>
                </a:solidFill>
                <a:latin typeface="Calibri" panose="020F0502020204030204" pitchFamily="34" charset="0"/>
              </a:rPr>
              <a:t>vascularization - veins</a:t>
            </a:r>
            <a:endParaRPr lang="sr-Latn-CS" altLang="en-US" sz="2600" dirty="0">
              <a:solidFill>
                <a:schemeClr val="tx2"/>
              </a:solidFill>
              <a:latin typeface="Calibri" panose="020F0502020204030204" pitchFamily="34" charset="0"/>
            </a:endParaRPr>
          </a:p>
        </p:txBody>
      </p:sp>
      <p:sp>
        <p:nvSpPr>
          <p:cNvPr id="34826" name="TextBox 13"/>
          <p:cNvSpPr txBox="1">
            <a:spLocks noChangeArrowheads="1"/>
          </p:cNvSpPr>
          <p:nvPr/>
        </p:nvSpPr>
        <p:spPr bwMode="auto">
          <a:xfrm>
            <a:off x="147440" y="428625"/>
            <a:ext cx="908659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b="1" dirty="0">
                <a:latin typeface="Constantia" panose="02030602050306030303" pitchFamily="18" charset="0"/>
              </a:rPr>
              <a:t>A rich submucosal venous plexus, deep to nasal mucosa drains into:</a:t>
            </a:r>
            <a:endParaRPr lang="sr-Latn-CS" altLang="en-US" b="1" dirty="0">
              <a:latin typeface="Constantia" panose="02030602050306030303" pitchFamily="18" charset="0"/>
            </a:endParaRPr>
          </a:p>
          <a:p>
            <a:pPr eaLnBrk="1" hangingPunct="1"/>
            <a:r>
              <a:rPr lang="sr-Latn-CS" altLang="en-US" b="1" dirty="0">
                <a:latin typeface="Constantia" panose="02030602050306030303" pitchFamily="18" charset="0"/>
              </a:rPr>
              <a:t>      </a:t>
            </a:r>
            <a:r>
              <a:rPr lang="sr-Latn-CS" altLang="en-US" dirty="0">
                <a:latin typeface="Constantia" panose="02030602050306030303" pitchFamily="18" charset="0"/>
              </a:rPr>
              <a:t>1)</a:t>
            </a:r>
            <a:r>
              <a:rPr lang="en-GB" altLang="en-US" dirty="0">
                <a:latin typeface="Constantia" panose="02030602050306030303" pitchFamily="18" charset="0"/>
              </a:rPr>
              <a:t> sphenopalatine vein - drains into</a:t>
            </a:r>
            <a:r>
              <a:rPr lang="sr-Latn-CS" altLang="en-US" dirty="0">
                <a:latin typeface="Constantia" panose="02030602050306030303" pitchFamily="18" charset="0"/>
              </a:rPr>
              <a:t> </a:t>
            </a:r>
            <a:r>
              <a:rPr lang="sr-Latn-CS" altLang="en-US" dirty="0" err="1">
                <a:latin typeface="Constantia" panose="02030602050306030303" pitchFamily="18" charset="0"/>
              </a:rPr>
              <a:t>plexus</a:t>
            </a:r>
            <a:r>
              <a:rPr lang="sr-Latn-CS" altLang="en-US" dirty="0">
                <a:latin typeface="Constantia" panose="02030602050306030303" pitchFamily="18" charset="0"/>
              </a:rPr>
              <a:t> </a:t>
            </a:r>
            <a:r>
              <a:rPr lang="sr-Latn-CS" altLang="en-US" dirty="0" err="1">
                <a:latin typeface="Constantia" panose="02030602050306030303" pitchFamily="18" charset="0"/>
              </a:rPr>
              <a:t>pterygoideus</a:t>
            </a:r>
            <a:r>
              <a:rPr lang="en-GB" altLang="en-US" dirty="0">
                <a:latin typeface="Constantia" panose="02030602050306030303" pitchFamily="18" charset="0"/>
              </a:rPr>
              <a:t> that drains into maxillary vein </a:t>
            </a:r>
            <a:br>
              <a:rPr lang="en-GB" altLang="en-US" dirty="0">
                <a:latin typeface="Constantia" panose="02030602050306030303" pitchFamily="18" charset="0"/>
              </a:rPr>
            </a:br>
            <a:r>
              <a:rPr lang="en-GB" altLang="en-US" dirty="0">
                <a:latin typeface="Constantia" panose="02030602050306030303" pitchFamily="18" charset="0"/>
              </a:rPr>
              <a:t>                                               which drains in retromandibular vein as tributary of internal </a:t>
            </a:r>
            <a:br>
              <a:rPr lang="en-GB" altLang="en-US" dirty="0">
                <a:latin typeface="Constantia" panose="02030602050306030303" pitchFamily="18" charset="0"/>
              </a:rPr>
            </a:br>
            <a:r>
              <a:rPr lang="en-GB" altLang="en-US" dirty="0">
                <a:latin typeface="Constantia" panose="02030602050306030303" pitchFamily="18" charset="0"/>
              </a:rPr>
              <a:t>                                                and external jugular vein</a:t>
            </a:r>
            <a:br>
              <a:rPr lang="sr-Latn-CS" altLang="en-US" dirty="0">
                <a:latin typeface="Constantia" panose="02030602050306030303" pitchFamily="18" charset="0"/>
              </a:rPr>
            </a:br>
            <a:r>
              <a:rPr lang="sr-Latn-CS" altLang="en-US" dirty="0">
                <a:latin typeface="Constantia" panose="02030602050306030303" pitchFamily="18" charset="0"/>
              </a:rPr>
              <a:t>     2) </a:t>
            </a:r>
            <a:r>
              <a:rPr lang="sr-Latn-CS" altLang="en-US" dirty="0" err="1">
                <a:latin typeface="Constantia" panose="02030602050306030303" pitchFamily="18" charset="0"/>
              </a:rPr>
              <a:t>v.ophtalmica</a:t>
            </a:r>
            <a:r>
              <a:rPr lang="sr-Latn-CS" altLang="en-US" dirty="0">
                <a:latin typeface="Constantia" panose="02030602050306030303" pitchFamily="18" charset="0"/>
              </a:rPr>
              <a:t> </a:t>
            </a:r>
            <a:r>
              <a:rPr lang="sr-Latn-CS" altLang="en-US" dirty="0" err="1">
                <a:latin typeface="Constantia" panose="02030602050306030303" pitchFamily="18" charset="0"/>
              </a:rPr>
              <a:t>superior</a:t>
            </a:r>
            <a:r>
              <a:rPr lang="en-GB" altLang="en-US" dirty="0">
                <a:latin typeface="Constantia" panose="02030602050306030303" pitchFamily="18" charset="0"/>
              </a:rPr>
              <a:t> – drains into sinus </a:t>
            </a:r>
            <a:r>
              <a:rPr lang="en-GB" altLang="en-US" dirty="0" err="1">
                <a:latin typeface="Constantia" panose="02030602050306030303" pitchFamily="18" charset="0"/>
              </a:rPr>
              <a:t>cavernosus</a:t>
            </a:r>
            <a:endParaRPr lang="sr-Latn-CS" altLang="en-US" dirty="0">
              <a:latin typeface="Constantia" panose="02030602050306030303" pitchFamily="18" charset="0"/>
            </a:endParaRPr>
          </a:p>
          <a:p>
            <a:pPr eaLnBrk="1" hangingPunct="1"/>
            <a:r>
              <a:rPr lang="sr-Latn-CS" altLang="en-US" dirty="0">
                <a:latin typeface="Constantia" panose="02030602050306030303" pitchFamily="18" charset="0"/>
              </a:rPr>
              <a:t>     3) </a:t>
            </a:r>
            <a:r>
              <a:rPr lang="sr-Latn-CS" altLang="en-US" dirty="0" err="1">
                <a:latin typeface="Constantia" panose="02030602050306030303" pitchFamily="18" charset="0"/>
              </a:rPr>
              <a:t>v.facialis</a:t>
            </a:r>
            <a:r>
              <a:rPr lang="en-GB" altLang="en-US" dirty="0">
                <a:latin typeface="Constantia" panose="02030602050306030303" pitchFamily="18" charset="0"/>
              </a:rPr>
              <a:t> – drains into internal jugular vein</a:t>
            </a:r>
            <a:endParaRPr lang="sr-Latn-CS" altLang="en-US" dirty="0">
              <a:latin typeface="Constantia" panose="02030602050306030303" pitchFamily="18" charset="0"/>
            </a:endParaRPr>
          </a:p>
          <a:p>
            <a:pPr eaLnBrk="1" hangingPunct="1"/>
            <a:endParaRPr lang="sr-Latn-CS" altLang="en-US" dirty="0"/>
          </a:p>
        </p:txBody>
      </p:sp>
      <p:sp>
        <p:nvSpPr>
          <p:cNvPr id="3" name="TextBox 2">
            <a:extLst>
              <a:ext uri="{FF2B5EF4-FFF2-40B4-BE49-F238E27FC236}">
                <a16:creationId xmlns:a16="http://schemas.microsoft.com/office/drawing/2014/main" id="{FE2234C0-2653-A514-717F-39981098B77E}"/>
              </a:ext>
            </a:extLst>
          </p:cNvPr>
          <p:cNvSpPr txBox="1"/>
          <p:nvPr/>
        </p:nvSpPr>
        <p:spPr>
          <a:xfrm>
            <a:off x="0" y="2274838"/>
            <a:ext cx="9086590" cy="2185214"/>
          </a:xfrm>
          <a:prstGeom prst="rect">
            <a:avLst/>
          </a:prstGeom>
          <a:noFill/>
        </p:spPr>
        <p:txBody>
          <a:bodyPr wrap="square">
            <a:spAutoFit/>
          </a:bodyPr>
          <a:lstStyle/>
          <a:p>
            <a:r>
              <a:rPr lang="en-GB" sz="1700" dirty="0">
                <a:latin typeface="Book Antiqua" panose="02040602050305030304" pitchFamily="18" charset="0"/>
              </a:rPr>
              <a:t>* The submucosal venous plexus of the nose is an important part of the body’s</a:t>
            </a:r>
            <a:br>
              <a:rPr lang="en-GB" sz="1700" dirty="0">
                <a:latin typeface="Book Antiqua" panose="02040602050305030304" pitchFamily="18" charset="0"/>
              </a:rPr>
            </a:br>
            <a:r>
              <a:rPr lang="en-GB" sz="1700" dirty="0">
                <a:latin typeface="Book Antiqua" panose="02040602050305030304" pitchFamily="18" charset="0"/>
              </a:rPr>
              <a:t>   thermoregulatory system, exchanging heat and warming air before it enters the lungs.</a:t>
            </a:r>
            <a:br>
              <a:rPr lang="en-GB" sz="1700" dirty="0">
                <a:latin typeface="Book Antiqua" panose="02040602050305030304" pitchFamily="18" charset="0"/>
              </a:rPr>
            </a:br>
            <a:r>
              <a:rPr lang="en-GB" sz="1700" dirty="0">
                <a:latin typeface="Book Antiqua" panose="02040602050305030304" pitchFamily="18" charset="0"/>
              </a:rPr>
              <a:t>* Venous blood from the external nose drains mostly into the facial vein via the angular</a:t>
            </a:r>
            <a:br>
              <a:rPr lang="en-GB" sz="1700" dirty="0">
                <a:latin typeface="Book Antiqua" panose="02040602050305030304" pitchFamily="18" charset="0"/>
              </a:rPr>
            </a:br>
            <a:r>
              <a:rPr lang="en-GB" sz="1700" dirty="0">
                <a:latin typeface="Book Antiqua" panose="02040602050305030304" pitchFamily="18" charset="0"/>
              </a:rPr>
              <a:t>   and lateral nasal veins. </a:t>
            </a:r>
            <a:br>
              <a:rPr lang="en-GB" sz="1700" dirty="0">
                <a:latin typeface="Book Antiqua" panose="02040602050305030304" pitchFamily="18" charset="0"/>
              </a:rPr>
            </a:br>
            <a:r>
              <a:rPr lang="en-GB" sz="1700" dirty="0">
                <a:latin typeface="Book Antiqua" panose="02040602050305030304" pitchFamily="18" charset="0"/>
              </a:rPr>
              <a:t>* </a:t>
            </a:r>
            <a:r>
              <a:rPr lang="en-GB" sz="1700" b="1" dirty="0">
                <a:latin typeface="Book Antiqua" panose="02040602050305030304" pitchFamily="18" charset="0"/>
              </a:rPr>
              <a:t>In the region of the root of the nose, there is anastomosis of angular vein (tributary</a:t>
            </a:r>
            <a:br>
              <a:rPr lang="en-GB" sz="1700" b="1" dirty="0">
                <a:latin typeface="Book Antiqua" panose="02040602050305030304" pitchFamily="18" charset="0"/>
              </a:rPr>
            </a:br>
            <a:r>
              <a:rPr lang="en-GB" sz="1700" b="1" dirty="0">
                <a:latin typeface="Book Antiqua" panose="02040602050305030304" pitchFamily="18" charset="0"/>
              </a:rPr>
              <a:t>  of facial artery) and v. </a:t>
            </a:r>
            <a:r>
              <a:rPr lang="en-GB" sz="1700" b="1" dirty="0" err="1">
                <a:latin typeface="Book Antiqua" panose="02040602050305030304" pitchFamily="18" charset="0"/>
              </a:rPr>
              <a:t>ophtalmica</a:t>
            </a:r>
            <a:r>
              <a:rPr lang="en-GB" sz="1700" b="1" dirty="0">
                <a:latin typeface="Book Antiqua" panose="02040602050305030304" pitchFamily="18" charset="0"/>
              </a:rPr>
              <a:t> superior (tributary of sinus </a:t>
            </a:r>
            <a:r>
              <a:rPr lang="en-GB" sz="1700" b="1" dirty="0" err="1">
                <a:latin typeface="Book Antiqua" panose="02040602050305030304" pitchFamily="18" charset="0"/>
              </a:rPr>
              <a:t>cavernosus</a:t>
            </a:r>
            <a:r>
              <a:rPr lang="en-GB" sz="1700" b="1" dirty="0">
                <a:latin typeface="Book Antiqua" panose="02040602050305030304" pitchFamily="18" charset="0"/>
              </a:rPr>
              <a:t>). This is</a:t>
            </a:r>
            <a:br>
              <a:rPr lang="en-GB" sz="1700" b="1" dirty="0">
                <a:latin typeface="Book Antiqua" panose="02040602050305030304" pitchFamily="18" charset="0"/>
              </a:rPr>
            </a:br>
            <a:r>
              <a:rPr lang="en-GB" sz="1700" b="1" dirty="0">
                <a:latin typeface="Book Antiqua" panose="02040602050305030304" pitchFamily="18" charset="0"/>
              </a:rPr>
              <a:t>  known as “danger area” of the face because of this communication infections from</a:t>
            </a:r>
            <a:br>
              <a:rPr lang="en-GB" sz="1700" b="1" dirty="0">
                <a:latin typeface="Book Antiqua" panose="02040602050305030304" pitchFamily="18" charset="0"/>
              </a:rPr>
            </a:br>
            <a:r>
              <a:rPr lang="en-GB" sz="1700" b="1" dirty="0">
                <a:latin typeface="Book Antiqua" panose="02040602050305030304" pitchFamily="18" charset="0"/>
              </a:rPr>
              <a:t>  the face could be transmitted to the sinus </a:t>
            </a:r>
            <a:r>
              <a:rPr lang="en-GB" sz="1700" b="1" dirty="0" err="1">
                <a:latin typeface="Book Antiqua" panose="02040602050305030304" pitchFamily="18" charset="0"/>
              </a:rPr>
              <a:t>cavernosus</a:t>
            </a:r>
            <a:r>
              <a:rPr lang="en-GB" sz="1700" b="1" dirty="0">
                <a:latin typeface="Book Antiqua" panose="02040602050305030304" pitchFamily="18" charset="0"/>
              </a:rPr>
              <a:t> and cause its thrombosis !!!</a:t>
            </a:r>
          </a:p>
        </p:txBody>
      </p:sp>
      <p:pic>
        <p:nvPicPr>
          <p:cNvPr id="2050" name="Picture 2" descr="Nasal Cavity – Earth's Lab">
            <a:extLst>
              <a:ext uri="{FF2B5EF4-FFF2-40B4-BE49-F238E27FC236}">
                <a16:creationId xmlns:a16="http://schemas.microsoft.com/office/drawing/2014/main" id="{65D11263-4D22-BAE1-C904-B7C05898DB56}"/>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2500"/>
          <a:stretch/>
        </p:blipFill>
        <p:spPr bwMode="auto">
          <a:xfrm>
            <a:off x="134904" y="4387899"/>
            <a:ext cx="2287492" cy="245994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Vascular Supply of the Nasal Cavity">
            <a:extLst>
              <a:ext uri="{FF2B5EF4-FFF2-40B4-BE49-F238E27FC236}">
                <a16:creationId xmlns:a16="http://schemas.microsoft.com/office/drawing/2014/main" id="{D4711709-228B-9A52-96F8-49ACC8977D9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59" t="20936" r="1559" b="25458"/>
          <a:stretch/>
        </p:blipFill>
        <p:spPr bwMode="auto">
          <a:xfrm>
            <a:off x="2269747" y="4404571"/>
            <a:ext cx="3810974" cy="236549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Ophthalmic and facial veins are not valveless - Zhang - 2010 - Clinical &amp;  Experimental Ophthalmology - Wiley Online Library">
            <a:extLst>
              <a:ext uri="{FF2B5EF4-FFF2-40B4-BE49-F238E27FC236}">
                <a16:creationId xmlns:a16="http://schemas.microsoft.com/office/drawing/2014/main" id="{E9E06C0B-2ED4-B96F-93F0-DB5260CCA93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75155" y="4561343"/>
            <a:ext cx="2617001" cy="2185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Content Placeholder 2"/>
          <p:cNvSpPr>
            <a:spLocks noGrp="1"/>
          </p:cNvSpPr>
          <p:nvPr>
            <p:ph idx="4294967295"/>
          </p:nvPr>
        </p:nvSpPr>
        <p:spPr>
          <a:xfrm>
            <a:off x="0" y="512763"/>
            <a:ext cx="9144000" cy="3757647"/>
          </a:xfrm>
        </p:spPr>
        <p:txBody>
          <a:bodyPr/>
          <a:lstStyle/>
          <a:p>
            <a:pPr marL="174625" indent="-174625" eaLnBrk="1" hangingPunct="1">
              <a:buNone/>
            </a:pPr>
            <a:r>
              <a:rPr lang="en-GB" altLang="en-US" sz="1800" u="sng" dirty="0">
                <a:latin typeface="Constantia" panose="02030602050306030303" pitchFamily="18" charset="0"/>
              </a:rPr>
              <a:t>Sensory innervation</a:t>
            </a:r>
            <a:r>
              <a:rPr lang="sr-Latn-CS" altLang="en-US" sz="1800" dirty="0">
                <a:latin typeface="Constantia" panose="02030602050306030303" pitchFamily="18" charset="0"/>
              </a:rPr>
              <a:t>:</a:t>
            </a:r>
            <a:endParaRPr lang="en-GB" altLang="en-US" sz="1800" b="1" dirty="0"/>
          </a:p>
          <a:p>
            <a:pPr marL="174625" indent="-174625" eaLnBrk="1" hangingPunct="1">
              <a:buFont typeface="Wingdings 2" panose="05020102010507070707" pitchFamily="18" charset="2"/>
              <a:buNone/>
            </a:pPr>
            <a:r>
              <a:rPr lang="sr-Latn-CS" altLang="en-US" sz="1800" dirty="0"/>
              <a:t>1) n.ethmoidalis anterior </a:t>
            </a:r>
            <a:r>
              <a:rPr lang="en-GB" altLang="en-US" sz="1800" dirty="0"/>
              <a:t>et n. </a:t>
            </a:r>
            <a:r>
              <a:rPr lang="en-GB" altLang="en-US" sz="1800" dirty="0" err="1"/>
              <a:t>ethmoidalis</a:t>
            </a:r>
            <a:r>
              <a:rPr lang="en-GB" altLang="en-US" sz="1800" dirty="0"/>
              <a:t> posterior</a:t>
            </a:r>
            <a:br>
              <a:rPr lang="sr-Latn-CS" altLang="en-US" sz="1800" dirty="0"/>
            </a:br>
            <a:r>
              <a:rPr lang="sr-Latn-CS" altLang="en-US" sz="1800" dirty="0"/>
              <a:t>    - </a:t>
            </a:r>
            <a:r>
              <a:rPr lang="sr-Latn-CS" altLang="en-US" sz="1800" dirty="0" err="1"/>
              <a:t>rami</a:t>
            </a:r>
            <a:r>
              <a:rPr lang="sr-Latn-CS" altLang="en-US" sz="1800" dirty="0"/>
              <a:t> </a:t>
            </a:r>
            <a:r>
              <a:rPr lang="sr-Latn-CS" altLang="en-US" sz="1800" dirty="0" err="1"/>
              <a:t>nasales</a:t>
            </a:r>
            <a:r>
              <a:rPr lang="en-GB" altLang="en-US" sz="1800" dirty="0"/>
              <a:t> ( for the roof)</a:t>
            </a:r>
            <a:endParaRPr lang="sr-Latn-CS" altLang="en-US" sz="1800" dirty="0"/>
          </a:p>
          <a:p>
            <a:pPr marL="174625" indent="-174625" eaLnBrk="1" hangingPunct="1">
              <a:buFont typeface="Wingdings 2" panose="05020102010507070707" pitchFamily="18" charset="2"/>
              <a:buNone/>
            </a:pPr>
            <a:r>
              <a:rPr lang="sr-Latn-CS" altLang="en-US" sz="1800" dirty="0"/>
              <a:t>	2) nn.pterygopalatini </a:t>
            </a:r>
            <a:br>
              <a:rPr lang="sr-Latn-CS" altLang="en-US" sz="1800" dirty="0"/>
            </a:br>
            <a:r>
              <a:rPr lang="sr-Latn-CS" altLang="en-US" sz="1800" dirty="0"/>
              <a:t>    - rami nasales posteriores </a:t>
            </a:r>
            <a:r>
              <a:rPr lang="sr-Latn-CS" altLang="en-US" sz="1800" dirty="0" err="1"/>
              <a:t>superiores</a:t>
            </a:r>
            <a:r>
              <a:rPr lang="sr-Latn-CS" altLang="en-US" sz="1800" dirty="0"/>
              <a:t> </a:t>
            </a:r>
            <a:r>
              <a:rPr lang="sr-Latn-CS" altLang="en-US" sz="1800" dirty="0" err="1"/>
              <a:t>laterals</a:t>
            </a:r>
            <a:br>
              <a:rPr lang="en-GB" altLang="en-US" sz="1800" dirty="0"/>
            </a:br>
            <a:r>
              <a:rPr lang="en-GB" altLang="en-US" sz="1800" dirty="0"/>
              <a:t>       (for lateral wall)</a:t>
            </a:r>
            <a:endParaRPr lang="sr-Latn-CS" altLang="en-US" sz="1800" dirty="0"/>
          </a:p>
          <a:p>
            <a:pPr marL="174625" indent="-174625" eaLnBrk="1" hangingPunct="1">
              <a:buFont typeface="Wingdings 2" panose="05020102010507070707" pitchFamily="18" charset="2"/>
              <a:buNone/>
            </a:pPr>
            <a:r>
              <a:rPr lang="sr-Latn-CS" altLang="en-US" sz="1800" dirty="0"/>
              <a:t>	  - rami nasales posteriores superiores mediales</a:t>
            </a:r>
          </a:p>
          <a:p>
            <a:pPr marL="174625" indent="-174625" eaLnBrk="1" hangingPunct="1">
              <a:buFont typeface="Wingdings 2" panose="05020102010507070707" pitchFamily="18" charset="2"/>
              <a:buNone/>
            </a:pPr>
            <a:r>
              <a:rPr lang="sr-Latn-CS" altLang="en-US" sz="1800" dirty="0"/>
              <a:t>	  - </a:t>
            </a:r>
            <a:r>
              <a:rPr lang="sr-Latn-CS" altLang="en-US" sz="1800" dirty="0" err="1"/>
              <a:t>n.nasopalatinus</a:t>
            </a:r>
            <a:br>
              <a:rPr lang="en-GB" altLang="en-US" sz="1800" dirty="0"/>
            </a:br>
            <a:r>
              <a:rPr lang="en-GB" altLang="en-US" sz="1800" dirty="0"/>
              <a:t>       (for medial (septal) wall</a:t>
            </a:r>
            <a:endParaRPr lang="sr-Latn-CS" altLang="en-US" sz="1800" dirty="0"/>
          </a:p>
          <a:p>
            <a:pPr marL="174625" indent="-174625" eaLnBrk="1" hangingPunct="1">
              <a:buFont typeface="Wingdings 2" panose="05020102010507070707" pitchFamily="18" charset="2"/>
              <a:buNone/>
            </a:pPr>
            <a:r>
              <a:rPr lang="sr-Latn-CS" altLang="en-US" sz="1800" dirty="0"/>
              <a:t>	</a:t>
            </a:r>
            <a:r>
              <a:rPr lang="en-GB" altLang="en-US" sz="1800" dirty="0"/>
              <a:t>   - </a:t>
            </a:r>
            <a:r>
              <a:rPr lang="sr-Latn-CS" altLang="en-US" sz="1800" dirty="0" err="1"/>
              <a:t>n.palatinus</a:t>
            </a:r>
            <a:r>
              <a:rPr lang="sr-Latn-CS" altLang="en-US" sz="1800" dirty="0"/>
              <a:t> major - rami nasales posteriores </a:t>
            </a:r>
            <a:r>
              <a:rPr lang="sr-Latn-CS" altLang="en-US" sz="1800" dirty="0" err="1"/>
              <a:t>inferiores</a:t>
            </a:r>
            <a:r>
              <a:rPr lang="sr-Latn-CS" altLang="en-US" sz="1800" dirty="0"/>
              <a:t> </a:t>
            </a:r>
            <a:r>
              <a:rPr lang="sr-Latn-CS" altLang="en-US" sz="1800" dirty="0" err="1"/>
              <a:t>laterals</a:t>
            </a:r>
            <a:br>
              <a:rPr lang="en-GB" altLang="en-US" sz="1800" dirty="0"/>
            </a:br>
            <a:r>
              <a:rPr lang="en-GB" altLang="en-US" sz="1800" dirty="0"/>
              <a:t>       (for lateral, medial (septal) wall and the floor)</a:t>
            </a:r>
            <a:endParaRPr lang="sr-Latn-CS" altLang="en-US" sz="1800" dirty="0"/>
          </a:p>
        </p:txBody>
      </p:sp>
      <p:sp>
        <p:nvSpPr>
          <p:cNvPr id="35843" name="Title 1"/>
          <p:cNvSpPr txBox="1">
            <a:spLocks noChangeArrowheads="1"/>
          </p:cNvSpPr>
          <p:nvPr/>
        </p:nvSpPr>
        <p:spPr bwMode="auto">
          <a:xfrm>
            <a:off x="428625" y="0"/>
            <a:ext cx="82296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dirty="0">
                <a:solidFill>
                  <a:schemeClr val="tx2"/>
                </a:solidFill>
                <a:latin typeface="Calibri" panose="020F0502020204030204" pitchFamily="34" charset="0"/>
              </a:rPr>
              <a:t>Nasal cavity </a:t>
            </a:r>
            <a:r>
              <a:rPr lang="sr-Latn-CS" altLang="en-US" sz="2800" dirty="0">
                <a:solidFill>
                  <a:schemeClr val="tx2"/>
                </a:solidFill>
                <a:latin typeface="Calibri" panose="020F0502020204030204" pitchFamily="34" charset="0"/>
              </a:rPr>
              <a:t>- </a:t>
            </a:r>
            <a:r>
              <a:rPr lang="en-GB" altLang="en-US" sz="2800" dirty="0">
                <a:solidFill>
                  <a:schemeClr val="tx2"/>
                </a:solidFill>
                <a:latin typeface="Calibri" panose="020F0502020204030204" pitchFamily="34" charset="0"/>
              </a:rPr>
              <a:t>innervation</a:t>
            </a:r>
            <a:r>
              <a:rPr lang="sr-Latn-CS" altLang="en-US" sz="2800" dirty="0">
                <a:solidFill>
                  <a:schemeClr val="tx2"/>
                </a:solidFill>
                <a:latin typeface="Calibri" panose="020F0502020204030204" pitchFamily="34" charset="0"/>
              </a:rPr>
              <a:t> </a:t>
            </a:r>
          </a:p>
        </p:txBody>
      </p:sp>
      <p:pic>
        <p:nvPicPr>
          <p:cNvPr id="35844" name="Picture 4"/>
          <p:cNvPicPr>
            <a:picLocks noChangeAspect="1" noChangeArrowheads="1"/>
          </p:cNvPicPr>
          <p:nvPr/>
        </p:nvPicPr>
        <p:blipFill>
          <a:blip r:embed="rId2">
            <a:extLst>
              <a:ext uri="{28A0092B-C50C-407E-A947-70E740481C1C}">
                <a14:useLocalDpi xmlns:a14="http://schemas.microsoft.com/office/drawing/2010/main" val="0"/>
              </a:ext>
            </a:extLst>
          </a:blip>
          <a:srcRect l="7640" t="4193" r="37869" b="38190"/>
          <a:stretch>
            <a:fillRect/>
          </a:stretch>
        </p:blipFill>
        <p:spPr bwMode="auto">
          <a:xfrm>
            <a:off x="179513" y="4038074"/>
            <a:ext cx="3528391" cy="279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TextBox 5"/>
          <p:cNvSpPr txBox="1">
            <a:spLocks noChangeArrowheads="1"/>
          </p:cNvSpPr>
          <p:nvPr/>
        </p:nvSpPr>
        <p:spPr bwMode="auto">
          <a:xfrm>
            <a:off x="5220073" y="575709"/>
            <a:ext cx="3923928"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u="sng" dirty="0">
                <a:latin typeface="Constantia" panose="02030602050306030303" pitchFamily="18" charset="0"/>
              </a:rPr>
              <a:t>Secretory innervation</a:t>
            </a:r>
            <a:r>
              <a:rPr lang="sr-Latn-CS" altLang="en-US" dirty="0">
                <a:latin typeface="Constantia" panose="02030602050306030303" pitchFamily="18" charset="0"/>
              </a:rPr>
              <a:t>: </a:t>
            </a:r>
            <a:br>
              <a:rPr lang="en-GB" altLang="en-US" dirty="0">
                <a:latin typeface="Constantia" panose="02030602050306030303" pitchFamily="18" charset="0"/>
              </a:rPr>
            </a:br>
            <a:r>
              <a:rPr lang="en-GB" altLang="en-US" dirty="0">
                <a:latin typeface="Constantia" panose="02030602050306030303" pitchFamily="18" charset="0"/>
              </a:rPr>
              <a:t>- n. </a:t>
            </a:r>
            <a:r>
              <a:rPr lang="en-GB" altLang="en-US" dirty="0" err="1">
                <a:latin typeface="Constantia" panose="02030602050306030303" pitchFamily="18" charset="0"/>
              </a:rPr>
              <a:t>petrosus</a:t>
            </a:r>
            <a:r>
              <a:rPr lang="en-GB" altLang="en-US" dirty="0">
                <a:latin typeface="Constantia" panose="02030602050306030303" pitchFamily="18" charset="0"/>
              </a:rPr>
              <a:t> major (n. </a:t>
            </a:r>
            <a:r>
              <a:rPr lang="en-GB" altLang="en-US" dirty="0" err="1">
                <a:latin typeface="Constantia" panose="02030602050306030303" pitchFamily="18" charset="0"/>
              </a:rPr>
              <a:t>facialis</a:t>
            </a:r>
            <a:r>
              <a:rPr lang="en-GB" altLang="en-US" dirty="0">
                <a:latin typeface="Constantia" panose="02030602050306030303" pitchFamily="18" charset="0"/>
              </a:rPr>
              <a:t>), via</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err="1">
                <a:latin typeface="Constantia" panose="02030602050306030303" pitchFamily="18" charset="0"/>
              </a:rPr>
              <a:t>ganglion</a:t>
            </a:r>
            <a:r>
              <a:rPr lang="sr-Latn-CS" altLang="en-US" dirty="0">
                <a:latin typeface="Constantia" panose="02030602050306030303" pitchFamily="18" charset="0"/>
              </a:rPr>
              <a:t> </a:t>
            </a:r>
            <a:r>
              <a:rPr lang="sr-Latn-CS" altLang="en-US" dirty="0" err="1">
                <a:latin typeface="Constantia" panose="02030602050306030303" pitchFamily="18" charset="0"/>
              </a:rPr>
              <a:t>pterygopalatinum</a:t>
            </a:r>
            <a:r>
              <a:rPr lang="en-GB" altLang="en-US" dirty="0">
                <a:latin typeface="Constantia" panose="02030602050306030303" pitchFamily="18" charset="0"/>
              </a:rPr>
              <a:t> and</a:t>
            </a:r>
            <a:br>
              <a:rPr lang="en-GB" altLang="en-US" dirty="0">
                <a:latin typeface="Constantia" panose="02030602050306030303" pitchFamily="18" charset="0"/>
              </a:rPr>
            </a:br>
            <a:r>
              <a:rPr lang="en-GB" altLang="en-US" dirty="0">
                <a:latin typeface="Constantia" panose="02030602050306030303" pitchFamily="18" charset="0"/>
              </a:rPr>
              <a:t>  </a:t>
            </a:r>
            <a:r>
              <a:rPr lang="en-GB" altLang="en-US" dirty="0" err="1">
                <a:latin typeface="Constantia" panose="02030602050306030303" pitchFamily="18" charset="0"/>
              </a:rPr>
              <a:t>nn</a:t>
            </a:r>
            <a:r>
              <a:rPr lang="en-GB" altLang="en-US" dirty="0">
                <a:latin typeface="Constantia" panose="02030602050306030303" pitchFamily="18" charset="0"/>
              </a:rPr>
              <a:t>. </a:t>
            </a:r>
            <a:r>
              <a:rPr lang="en-GB" altLang="en-US" dirty="0" err="1">
                <a:latin typeface="Constantia" panose="02030602050306030303" pitchFamily="18" charset="0"/>
              </a:rPr>
              <a:t>pterygopalatini</a:t>
            </a:r>
            <a:endParaRPr lang="sr-Cyrl-RS" altLang="en-US" dirty="0">
              <a:latin typeface="Constantia" panose="02030602050306030303" pitchFamily="18" charset="0"/>
            </a:endParaRPr>
          </a:p>
          <a:p>
            <a:pPr eaLnBrk="1" hangingPunct="1"/>
            <a:br>
              <a:rPr lang="en-GB" altLang="en-US" dirty="0">
                <a:latin typeface="Constantia" panose="02030602050306030303" pitchFamily="18" charset="0"/>
              </a:rPr>
            </a:br>
            <a:r>
              <a:rPr lang="sr-Cyrl-RS" altLang="en-US" dirty="0">
                <a:latin typeface="Constantia" panose="02030602050306030303" pitchFamily="18" charset="0"/>
              </a:rPr>
              <a:t> </a:t>
            </a:r>
            <a:r>
              <a:rPr lang="en-GB" altLang="en-US" u="sng" dirty="0">
                <a:latin typeface="Constantia" panose="02030602050306030303" pitchFamily="18" charset="0"/>
              </a:rPr>
              <a:t>Sense of smell</a:t>
            </a:r>
            <a:r>
              <a:rPr lang="sr-Latn-CS" altLang="en-US" dirty="0">
                <a:latin typeface="Constantia" panose="02030602050306030303" pitchFamily="18" charset="0"/>
              </a:rPr>
              <a:t>: </a:t>
            </a:r>
            <a:br>
              <a:rPr lang="en-GB" altLang="en-US" dirty="0">
                <a:latin typeface="Constantia" panose="02030602050306030303" pitchFamily="18" charset="0"/>
              </a:rPr>
            </a:br>
            <a:r>
              <a:rPr lang="en-GB" altLang="en-US" dirty="0">
                <a:latin typeface="Constantia" panose="02030602050306030303" pitchFamily="18" charset="0"/>
              </a:rPr>
              <a:t> - </a:t>
            </a:r>
            <a:r>
              <a:rPr lang="sr-Latn-CS" altLang="en-US" dirty="0">
                <a:latin typeface="Constantia" panose="02030602050306030303" pitchFamily="18" charset="0"/>
              </a:rPr>
              <a:t>n</a:t>
            </a:r>
            <a:r>
              <a:rPr lang="en-GB" altLang="en-US" dirty="0">
                <a:latin typeface="Constantia" panose="02030602050306030303" pitchFamily="18" charset="0"/>
              </a:rPr>
              <a:t>n</a:t>
            </a:r>
            <a:r>
              <a:rPr lang="sr-Latn-CS" altLang="en-US" dirty="0">
                <a:latin typeface="Constantia" panose="02030602050306030303" pitchFamily="18" charset="0"/>
              </a:rPr>
              <a:t>.</a:t>
            </a:r>
            <a:r>
              <a:rPr lang="sr-Latn-CS" altLang="en-US" dirty="0" err="1">
                <a:latin typeface="Constantia" panose="02030602050306030303" pitchFamily="18" charset="0"/>
              </a:rPr>
              <a:t>olfactorii</a:t>
            </a:r>
            <a:br>
              <a:rPr lang="en-GB" altLang="en-US" dirty="0">
                <a:latin typeface="Constantia" panose="02030602050306030303" pitchFamily="18" charset="0"/>
              </a:rPr>
            </a:br>
            <a:r>
              <a:rPr lang="en-GB" altLang="en-US" dirty="0">
                <a:latin typeface="Constantia" panose="02030602050306030303" pitchFamily="18" charset="0"/>
              </a:rPr>
              <a:t>  </a:t>
            </a:r>
            <a:r>
              <a:rPr lang="en-GB" dirty="0">
                <a:latin typeface="Book Antiqua" panose="02040602050305030304" pitchFamily="18" charset="0"/>
              </a:rPr>
              <a:t>arise from cells in the olfactory</a:t>
            </a:r>
            <a:br>
              <a:rPr lang="en-GB" dirty="0">
                <a:latin typeface="Book Antiqua" panose="02040602050305030304" pitchFamily="18" charset="0"/>
              </a:rPr>
            </a:br>
            <a:r>
              <a:rPr lang="en-GB" dirty="0">
                <a:latin typeface="Book Antiqua" panose="02040602050305030304" pitchFamily="18" charset="0"/>
              </a:rPr>
              <a:t>  epithelium of the roof</a:t>
            </a:r>
            <a:endParaRPr lang="sr-Latn-CS" altLang="en-US" dirty="0">
              <a:latin typeface="Book Antiqua" panose="02040602050305030304" pitchFamily="18" charset="0"/>
            </a:endParaRPr>
          </a:p>
        </p:txBody>
      </p:sp>
      <p:pic>
        <p:nvPicPr>
          <p:cNvPr id="35846" name="Picture 4"/>
          <p:cNvPicPr>
            <a:picLocks noChangeAspect="1" noChangeArrowheads="1"/>
          </p:cNvPicPr>
          <p:nvPr/>
        </p:nvPicPr>
        <p:blipFill>
          <a:blip r:embed="rId3">
            <a:extLst>
              <a:ext uri="{28A0092B-C50C-407E-A947-70E740481C1C}">
                <a14:useLocalDpi xmlns:a14="http://schemas.microsoft.com/office/drawing/2010/main" val="0"/>
              </a:ext>
            </a:extLst>
          </a:blip>
          <a:srcRect l="8267" t="-197" r="43945" b="37993"/>
          <a:stretch>
            <a:fillRect/>
          </a:stretch>
        </p:blipFill>
        <p:spPr bwMode="auto">
          <a:xfrm>
            <a:off x="5731665" y="4270410"/>
            <a:ext cx="2497935" cy="243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descr="new-7.jpg"/>
          <p:cNvPicPr>
            <a:picLocks noChangeAspect="1" noChangeArrowheads="1"/>
          </p:cNvPicPr>
          <p:nvPr/>
        </p:nvPicPr>
        <p:blipFill rotWithShape="1">
          <a:blip r:embed="rId2" cstate="print"/>
          <a:srcRect t="7327"/>
          <a:stretch/>
        </p:blipFill>
        <p:spPr bwMode="auto">
          <a:xfrm>
            <a:off x="33817" y="4509120"/>
            <a:ext cx="5075865" cy="1843112"/>
          </a:xfrm>
          <a:prstGeom prst="rect">
            <a:avLst/>
          </a:prstGeom>
          <a:noFill/>
          <a:ln w="9525">
            <a:noFill/>
            <a:miter lim="800000"/>
            <a:headEnd/>
            <a:tailEnd/>
          </a:ln>
        </p:spPr>
      </p:pic>
      <p:pic>
        <p:nvPicPr>
          <p:cNvPr id="5122" name="Picture 6"/>
          <p:cNvPicPr>
            <a:picLocks noChangeAspect="1" noChangeArrowheads="1"/>
          </p:cNvPicPr>
          <p:nvPr/>
        </p:nvPicPr>
        <p:blipFill>
          <a:blip r:embed="rId3" cstate="print"/>
          <a:srcRect l="27769" t="32275" r="47037" b="36084"/>
          <a:stretch>
            <a:fillRect/>
          </a:stretch>
        </p:blipFill>
        <p:spPr bwMode="auto">
          <a:xfrm>
            <a:off x="0" y="1500188"/>
            <a:ext cx="2763838" cy="2170112"/>
          </a:xfrm>
          <a:prstGeom prst="rect">
            <a:avLst/>
          </a:prstGeom>
          <a:noFill/>
          <a:ln w="9525">
            <a:noFill/>
            <a:miter lim="800000"/>
            <a:headEnd/>
            <a:tailEnd/>
          </a:ln>
        </p:spPr>
      </p:pic>
      <p:pic>
        <p:nvPicPr>
          <p:cNvPr id="5123" name="TextBox 2"/>
          <p:cNvPicPr>
            <a:picLocks noChangeArrowheads="1"/>
          </p:cNvPicPr>
          <p:nvPr/>
        </p:nvPicPr>
        <p:blipFill>
          <a:blip r:embed="rId4" cstate="print"/>
          <a:srcRect/>
          <a:stretch>
            <a:fillRect/>
          </a:stretch>
        </p:blipFill>
        <p:spPr bwMode="auto">
          <a:xfrm>
            <a:off x="1432226" y="582573"/>
            <a:ext cx="2884487" cy="596900"/>
          </a:xfrm>
          <a:prstGeom prst="rect">
            <a:avLst/>
          </a:prstGeom>
          <a:noFill/>
          <a:ln w="9525">
            <a:noFill/>
            <a:miter lim="800000"/>
            <a:headEnd/>
            <a:tailEnd/>
          </a:ln>
        </p:spPr>
      </p:pic>
      <p:sp>
        <p:nvSpPr>
          <p:cNvPr id="5124" name="TextBox 3"/>
          <p:cNvSpPr txBox="1">
            <a:spLocks noChangeArrowheads="1"/>
          </p:cNvSpPr>
          <p:nvPr/>
        </p:nvSpPr>
        <p:spPr bwMode="auto">
          <a:xfrm>
            <a:off x="4802940" y="1506856"/>
            <a:ext cx="4307244" cy="4801314"/>
          </a:xfrm>
          <a:prstGeom prst="rect">
            <a:avLst/>
          </a:prstGeom>
          <a:noFill/>
          <a:ln w="9525">
            <a:noFill/>
            <a:miter lim="800000"/>
            <a:headEnd/>
            <a:tailEnd/>
          </a:ln>
        </p:spPr>
        <p:txBody>
          <a:bodyPr wrap="square">
            <a:spAutoFit/>
          </a:bodyPr>
          <a:lstStyle/>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Nasal tip (apex </a:t>
            </a:r>
            <a:r>
              <a:rPr lang="en-GB" altLang="en-US" dirty="0" err="1">
                <a:latin typeface="Book Antiqua" pitchFamily="18" charset="0"/>
                <a:ea typeface="Book Antiqua" pitchFamily="18" charset="0"/>
                <a:cs typeface="Book Antiqua" pitchFamily="18" charset="0"/>
              </a:rPr>
              <a:t>nasi</a:t>
            </a:r>
            <a:r>
              <a:rPr lang="en-GB" altLang="en-US" dirty="0">
                <a:latin typeface="Book Antiqua" pitchFamily="18" charset="0"/>
                <a:ea typeface="Book Antiqua" pitchFamily="18" charset="0"/>
                <a:cs typeface="Book Antiqua" pitchFamily="18" charset="0"/>
              </a:rPr>
              <a:t>)</a:t>
            </a:r>
            <a:endParaRPr lang="sr-Latn-CS" altLang="en-US" dirty="0">
              <a:latin typeface="Book Antiqua" pitchFamily="18" charset="0"/>
              <a:ea typeface="Book Antiqua" pitchFamily="18" charset="0"/>
              <a:cs typeface="Book Antiqua" pitchFamily="18" charset="0"/>
            </a:endParaRP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Inferior surface with nostrils </a:t>
            </a:r>
            <a:r>
              <a:rPr lang="sr-Latn-CS" altLang="en-US" dirty="0">
                <a:latin typeface="Book Antiqua" pitchFamily="18" charset="0"/>
                <a:ea typeface="Book Antiqua" pitchFamily="18" charset="0"/>
                <a:cs typeface="Book Antiqua" pitchFamily="18" charset="0"/>
              </a:rPr>
              <a:t>(nares)</a:t>
            </a: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Lateral surfaces</a:t>
            </a:r>
            <a:br>
              <a:rPr lang="sr-Latn-CS" altLang="en-US" dirty="0">
                <a:latin typeface="Book Antiqua" pitchFamily="18" charset="0"/>
                <a:ea typeface="Book Antiqua" pitchFamily="18" charset="0"/>
                <a:cs typeface="Book Antiqua" pitchFamily="18" charset="0"/>
              </a:rPr>
            </a:br>
            <a:r>
              <a:rPr lang="sr-Cyrl-CS" altLang="en-US" dirty="0">
                <a:latin typeface="Book Antiqua" pitchFamily="18" charset="0"/>
                <a:ea typeface="Book Antiqua" pitchFamily="18" charset="0"/>
                <a:cs typeface="Book Antiqua" pitchFamily="18" charset="0"/>
              </a:rPr>
              <a:t>а</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upper</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unmoveable part</a:t>
            </a:r>
            <a:br>
              <a:rPr lang="sr-Latn-CS"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b</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lower</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moveable part – </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nasal wings </a:t>
            </a:r>
            <a:r>
              <a:rPr lang="sr-Latn-CS" altLang="en-US" dirty="0">
                <a:latin typeface="Book Antiqua" pitchFamily="18" charset="0"/>
                <a:ea typeface="Book Antiqua" pitchFamily="18" charset="0"/>
                <a:cs typeface="Book Antiqua" pitchFamily="18" charset="0"/>
              </a:rPr>
              <a:t>(</a:t>
            </a:r>
            <a:r>
              <a:rPr lang="sr-Latn-CS" altLang="en-US" dirty="0" err="1">
                <a:latin typeface="Book Antiqua" pitchFamily="18" charset="0"/>
                <a:ea typeface="Book Antiqua" pitchFamily="18" charset="0"/>
                <a:cs typeface="Book Antiqua" pitchFamily="18" charset="0"/>
              </a:rPr>
              <a:t>alae</a:t>
            </a:r>
            <a:r>
              <a:rPr lang="sr-Latn-CS" altLang="en-US" dirty="0">
                <a:latin typeface="Book Antiqua" pitchFamily="18" charset="0"/>
                <a:ea typeface="Book Antiqua" pitchFamily="18" charset="0"/>
                <a:cs typeface="Book Antiqua" pitchFamily="18" charset="0"/>
              </a:rPr>
              <a:t> </a:t>
            </a:r>
            <a:r>
              <a:rPr lang="sr-Latn-CS" altLang="en-US" dirty="0" err="1">
                <a:latin typeface="Book Antiqua" pitchFamily="18" charset="0"/>
                <a:ea typeface="Book Antiqua" pitchFamily="18" charset="0"/>
                <a:cs typeface="Book Antiqua" pitchFamily="18" charset="0"/>
              </a:rPr>
              <a:t>nasi</a:t>
            </a:r>
            <a:r>
              <a:rPr lang="sr-Latn-CS" altLang="en-US" dirty="0">
                <a:latin typeface="Book Antiqua" pitchFamily="18" charset="0"/>
                <a:ea typeface="Book Antiqua" pitchFamily="18" charset="0"/>
                <a:cs typeface="Book Antiqua" pitchFamily="18" charset="0"/>
              </a:rPr>
              <a:t>)</a:t>
            </a:r>
            <a:r>
              <a:rPr lang="en-GB" altLang="en-US" dirty="0">
                <a:latin typeface="Book Antiqua" pitchFamily="18" charset="0"/>
                <a:ea typeface="Book Antiqua" pitchFamily="18" charset="0"/>
                <a:cs typeface="Book Antiqua" pitchFamily="18" charset="0"/>
              </a:rPr>
              <a:t> – </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ale of the nose</a:t>
            </a:r>
            <a:endParaRPr lang="sr-Latn-CS" altLang="en-US" dirty="0">
              <a:latin typeface="Book Antiqua" pitchFamily="18" charset="0"/>
              <a:ea typeface="Book Antiqua" pitchFamily="18" charset="0"/>
              <a:cs typeface="Book Antiqua" pitchFamily="18" charset="0"/>
            </a:endParaRP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Nasal bridge </a:t>
            </a:r>
            <a:r>
              <a:rPr lang="sr-Latn-CS" altLang="en-US" dirty="0">
                <a:latin typeface="Book Antiqua" pitchFamily="18" charset="0"/>
                <a:ea typeface="Book Antiqua" pitchFamily="18" charset="0"/>
                <a:cs typeface="Book Antiqua" pitchFamily="18" charset="0"/>
              </a:rPr>
              <a:t>(dorsum nasi)</a:t>
            </a: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Root of the nose </a:t>
            </a:r>
            <a:r>
              <a:rPr lang="sr-Latn-CS" altLang="en-US" dirty="0">
                <a:latin typeface="Book Antiqua" pitchFamily="18" charset="0"/>
                <a:ea typeface="Book Antiqua" pitchFamily="18" charset="0"/>
                <a:cs typeface="Book Antiqua" pitchFamily="18" charset="0"/>
              </a:rPr>
              <a:t>(radix nasi)</a:t>
            </a: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Nasal vestibule </a:t>
            </a:r>
            <a:r>
              <a:rPr lang="sr-Latn-CS" altLang="en-US" dirty="0">
                <a:latin typeface="Book Antiqua" pitchFamily="18" charset="0"/>
                <a:ea typeface="Book Antiqua" pitchFamily="18" charset="0"/>
                <a:cs typeface="Book Antiqua" pitchFamily="18" charset="0"/>
              </a:rPr>
              <a:t>(vestibulum nasi)</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limen </a:t>
            </a:r>
            <a:r>
              <a:rPr lang="sr-Latn-CS" altLang="en-US" dirty="0" err="1">
                <a:latin typeface="Book Antiqua" pitchFamily="18" charset="0"/>
                <a:ea typeface="Book Antiqua" pitchFamily="18" charset="0"/>
                <a:cs typeface="Book Antiqua" pitchFamily="18" charset="0"/>
              </a:rPr>
              <a:t>nasi</a:t>
            </a:r>
            <a:r>
              <a:rPr lang="en-GB" altLang="en-US" dirty="0">
                <a:latin typeface="Book Antiqua" pitchFamily="18" charset="0"/>
                <a:ea typeface="Book Antiqua" pitchFamily="18" charset="0"/>
                <a:cs typeface="Book Antiqua" pitchFamily="18" charset="0"/>
              </a:rPr>
              <a:t> </a:t>
            </a:r>
            <a:r>
              <a:rPr lang="en-GB" altLang="en-US" sz="1700" dirty="0">
                <a:latin typeface="Book Antiqua" pitchFamily="18" charset="0"/>
                <a:ea typeface="Book Antiqua" pitchFamily="18" charset="0"/>
                <a:cs typeface="Book Antiqua" pitchFamily="18" charset="0"/>
              </a:rPr>
              <a:t>(</a:t>
            </a:r>
            <a:r>
              <a:rPr lang="en-GB" altLang="en-US" sz="1600" dirty="0">
                <a:latin typeface="Book Antiqua" pitchFamily="18" charset="0"/>
                <a:ea typeface="Book Antiqua" pitchFamily="18" charset="0"/>
                <a:cs typeface="Book Antiqua" pitchFamily="18" charset="0"/>
              </a:rPr>
              <a:t>border with nasal cavity</a:t>
            </a:r>
            <a:r>
              <a:rPr lang="en-GB" altLang="en-US" sz="1700" dirty="0">
                <a:latin typeface="Book Antiqua" pitchFamily="18" charset="0"/>
                <a:ea typeface="Book Antiqua" pitchFamily="18" charset="0"/>
                <a:cs typeface="Book Antiqua" pitchFamily="18" charset="0"/>
              </a:rPr>
              <a:t>)</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covered by skin</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hairs</a:t>
            </a:r>
            <a:r>
              <a:rPr lang="sr-Latn-CS" altLang="en-US" dirty="0">
                <a:latin typeface="Book Antiqua" pitchFamily="18" charset="0"/>
                <a:ea typeface="Book Antiqua" pitchFamily="18" charset="0"/>
                <a:cs typeface="Book Antiqua" pitchFamily="18" charset="0"/>
              </a:rPr>
              <a:t> (</a:t>
            </a:r>
            <a:r>
              <a:rPr lang="sr-Latn-CS" altLang="en-US" dirty="0" err="1">
                <a:latin typeface="Book Antiqua" pitchFamily="18" charset="0"/>
                <a:ea typeface="Book Antiqua" pitchFamily="18" charset="0"/>
                <a:cs typeface="Book Antiqua" pitchFamily="18" charset="0"/>
              </a:rPr>
              <a:t>vibris</a:t>
            </a:r>
            <a:r>
              <a:rPr lang="en-GB" altLang="en-US" dirty="0">
                <a:latin typeface="Book Antiqua" pitchFamily="18" charset="0"/>
                <a:ea typeface="Book Antiqua" pitchFamily="18" charset="0"/>
                <a:cs typeface="Book Antiqua" pitchFamily="18" charset="0"/>
              </a:rPr>
              <a:t>s</a:t>
            </a:r>
            <a:r>
              <a:rPr lang="sr-Latn-CS" altLang="en-US" dirty="0" err="1">
                <a:latin typeface="Book Antiqua" pitchFamily="18" charset="0"/>
                <a:ea typeface="Book Antiqua" pitchFamily="18" charset="0"/>
                <a:cs typeface="Book Antiqua" pitchFamily="18" charset="0"/>
              </a:rPr>
              <a:t>ae</a:t>
            </a:r>
            <a:r>
              <a:rPr lang="sr-Latn-CS" altLang="en-US" dirty="0">
                <a:latin typeface="Book Antiqua" pitchFamily="18" charset="0"/>
                <a:ea typeface="Book Antiqua" pitchFamily="18" charset="0"/>
                <a:cs typeface="Book Antiqua" pitchFamily="18" charset="0"/>
              </a:rPr>
              <a:t>)</a:t>
            </a:r>
            <a:r>
              <a:rPr lang="en-GB" altLang="en-US" dirty="0">
                <a:latin typeface="Book Antiqua" pitchFamily="18" charset="0"/>
                <a:ea typeface="Book Antiqua" pitchFamily="18" charset="0"/>
                <a:cs typeface="Book Antiqua" pitchFamily="18" charset="0"/>
              </a:rPr>
              <a:t> - b</a:t>
            </a:r>
            <a:r>
              <a:rPr lang="en-GB" dirty="0">
                <a:latin typeface="Book Antiqua" panose="02040602050305030304" pitchFamily="18" charset="0"/>
              </a:rPr>
              <a:t>ecause they are</a:t>
            </a:r>
            <a:br>
              <a:rPr lang="en-GB" dirty="0">
                <a:latin typeface="Book Antiqua" panose="02040602050305030304" pitchFamily="18" charset="0"/>
              </a:rPr>
            </a:br>
            <a:r>
              <a:rPr lang="en-GB" dirty="0">
                <a:latin typeface="Book Antiqua" panose="02040602050305030304" pitchFamily="18" charset="0"/>
              </a:rPr>
              <a:t>    usually moist, these hairs filter</a:t>
            </a:r>
            <a:br>
              <a:rPr lang="en-GB" dirty="0">
                <a:latin typeface="Book Antiqua" panose="02040602050305030304" pitchFamily="18" charset="0"/>
              </a:rPr>
            </a:br>
            <a:r>
              <a:rPr lang="en-GB" dirty="0">
                <a:latin typeface="Book Antiqua" panose="02040602050305030304" pitchFamily="18" charset="0"/>
              </a:rPr>
              <a:t>    dust particles from air entering the</a:t>
            </a:r>
            <a:br>
              <a:rPr lang="en-GB" dirty="0">
                <a:latin typeface="Book Antiqua" panose="02040602050305030304" pitchFamily="18" charset="0"/>
              </a:rPr>
            </a:br>
            <a:r>
              <a:rPr lang="en-GB" dirty="0">
                <a:latin typeface="Book Antiqua" panose="02040602050305030304" pitchFamily="18" charset="0"/>
              </a:rPr>
              <a:t>    nasal cavity. </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sweat and sebaceous glands</a:t>
            </a:r>
            <a:endParaRPr lang="sr-Latn-CS" altLang="en-US" dirty="0">
              <a:latin typeface="Book Antiqua" pitchFamily="18" charset="0"/>
              <a:ea typeface="Book Antiqua" pitchFamily="18" charset="0"/>
              <a:cs typeface="Book Antiqua" pitchFamily="18" charset="0"/>
            </a:endParaRPr>
          </a:p>
        </p:txBody>
      </p:sp>
      <p:pic>
        <p:nvPicPr>
          <p:cNvPr id="5126" name="Picture 7"/>
          <p:cNvPicPr>
            <a:picLocks noChangeAspect="1" noChangeArrowheads="1"/>
          </p:cNvPicPr>
          <p:nvPr/>
        </p:nvPicPr>
        <p:blipFill>
          <a:blip r:embed="rId3" cstate="print"/>
          <a:srcRect l="60712" t="32275" r="13246" b="36084"/>
          <a:stretch>
            <a:fillRect/>
          </a:stretch>
        </p:blipFill>
        <p:spPr bwMode="auto">
          <a:xfrm>
            <a:off x="2123728" y="1628800"/>
            <a:ext cx="2782215" cy="2112938"/>
          </a:xfrm>
          <a:prstGeom prst="rect">
            <a:avLst/>
          </a:prstGeom>
          <a:noFill/>
          <a:ln w="9525">
            <a:noFill/>
            <a:miter lim="800000"/>
            <a:headEnd/>
            <a:tailEnd/>
          </a:ln>
        </p:spPr>
      </p:pic>
      <p:sp>
        <p:nvSpPr>
          <p:cNvPr id="5127" name="TextBox 8"/>
          <p:cNvSpPr txBox="1">
            <a:spLocks noChangeArrowheads="1"/>
          </p:cNvSpPr>
          <p:nvPr/>
        </p:nvSpPr>
        <p:spPr bwMode="auto">
          <a:xfrm>
            <a:off x="0" y="3714750"/>
            <a:ext cx="800219" cy="369332"/>
          </a:xfrm>
          <a:prstGeom prst="rect">
            <a:avLst/>
          </a:prstGeom>
          <a:noFill/>
          <a:ln w="9525">
            <a:noFill/>
            <a:miter lim="800000"/>
            <a:headEnd/>
            <a:tailEnd/>
          </a:ln>
        </p:spPr>
        <p:txBody>
          <a:bodyPr wrap="none">
            <a:spAutoFit/>
          </a:bodyPr>
          <a:lstStyle/>
          <a:p>
            <a:r>
              <a:rPr lang="en-US" altLang="en-US" sz="900" dirty="0"/>
              <a:t>Lateral view</a:t>
            </a:r>
          </a:p>
          <a:p>
            <a:endParaRPr lang="sr-Latn-CS" altLang="en-US" sz="900" dirty="0"/>
          </a:p>
        </p:txBody>
      </p:sp>
      <p:sp>
        <p:nvSpPr>
          <p:cNvPr id="5128" name="TextBox 10"/>
          <p:cNvSpPr txBox="1">
            <a:spLocks noChangeArrowheads="1"/>
          </p:cNvSpPr>
          <p:nvPr/>
        </p:nvSpPr>
        <p:spPr bwMode="auto">
          <a:xfrm>
            <a:off x="2571750" y="3714750"/>
            <a:ext cx="873957" cy="246221"/>
          </a:xfrm>
          <a:prstGeom prst="rect">
            <a:avLst/>
          </a:prstGeom>
          <a:noFill/>
          <a:ln w="9525">
            <a:noFill/>
            <a:miter lim="800000"/>
            <a:headEnd/>
            <a:tailEnd/>
          </a:ln>
        </p:spPr>
        <p:txBody>
          <a:bodyPr wrap="none">
            <a:spAutoFit/>
          </a:bodyPr>
          <a:lstStyle/>
          <a:p>
            <a:r>
              <a:rPr lang="en-US" altLang="en-US" sz="1000" dirty="0"/>
              <a:t>Inferior view</a:t>
            </a:r>
          </a:p>
        </p:txBody>
      </p:sp>
      <p:sp>
        <p:nvSpPr>
          <p:cNvPr id="3" name="TextBox 2"/>
          <p:cNvSpPr txBox="1"/>
          <p:nvPr/>
        </p:nvSpPr>
        <p:spPr>
          <a:xfrm>
            <a:off x="5809433" y="695703"/>
            <a:ext cx="2542684" cy="523220"/>
          </a:xfrm>
          <a:prstGeom prst="rect">
            <a:avLst/>
          </a:prstGeom>
          <a:noFill/>
        </p:spPr>
        <p:txBody>
          <a:bodyPr wrap="none" rtlCol="0">
            <a:spAutoFit/>
          </a:bodyPr>
          <a:lstStyle/>
          <a:p>
            <a:r>
              <a:rPr lang="en-GB" sz="2800" b="1" dirty="0">
                <a:solidFill>
                  <a:srgbClr val="0070C0"/>
                </a:solidFill>
              </a:rPr>
              <a:t>External nose</a:t>
            </a:r>
          </a:p>
        </p:txBody>
      </p:sp>
      <p:sp>
        <p:nvSpPr>
          <p:cNvPr id="2" name="TextBox 8">
            <a:extLst>
              <a:ext uri="{FF2B5EF4-FFF2-40B4-BE49-F238E27FC236}">
                <a16:creationId xmlns:a16="http://schemas.microsoft.com/office/drawing/2014/main" id="{AA0D71BF-BF53-DF96-EBD4-146B9A1DC414}"/>
              </a:ext>
            </a:extLst>
          </p:cNvPr>
          <p:cNvSpPr txBox="1">
            <a:spLocks noChangeArrowheads="1"/>
          </p:cNvSpPr>
          <p:nvPr/>
        </p:nvSpPr>
        <p:spPr bwMode="auto">
          <a:xfrm>
            <a:off x="3504246" y="6444768"/>
            <a:ext cx="800219" cy="369332"/>
          </a:xfrm>
          <a:prstGeom prst="rect">
            <a:avLst/>
          </a:prstGeom>
          <a:noFill/>
          <a:ln w="9525">
            <a:noFill/>
            <a:miter lim="800000"/>
            <a:headEnd/>
            <a:tailEnd/>
          </a:ln>
        </p:spPr>
        <p:txBody>
          <a:bodyPr wrap="none">
            <a:spAutoFit/>
          </a:bodyPr>
          <a:lstStyle/>
          <a:p>
            <a:r>
              <a:rPr lang="en-US" altLang="en-US" sz="900" dirty="0"/>
              <a:t>Lateral view</a:t>
            </a:r>
          </a:p>
          <a:p>
            <a:endParaRPr lang="sr-Latn-CS" altLang="en-US" sz="900" dirty="0"/>
          </a:p>
        </p:txBody>
      </p:sp>
      <p:sp>
        <p:nvSpPr>
          <p:cNvPr id="4" name="TextBox 8">
            <a:extLst>
              <a:ext uri="{FF2B5EF4-FFF2-40B4-BE49-F238E27FC236}">
                <a16:creationId xmlns:a16="http://schemas.microsoft.com/office/drawing/2014/main" id="{81E56020-DB3B-3FC1-8E0A-4907836E40E4}"/>
              </a:ext>
            </a:extLst>
          </p:cNvPr>
          <p:cNvSpPr txBox="1">
            <a:spLocks noChangeArrowheads="1"/>
          </p:cNvSpPr>
          <p:nvPr/>
        </p:nvSpPr>
        <p:spPr bwMode="auto">
          <a:xfrm>
            <a:off x="827584" y="6395158"/>
            <a:ext cx="851515" cy="369332"/>
          </a:xfrm>
          <a:prstGeom prst="rect">
            <a:avLst/>
          </a:prstGeom>
          <a:noFill/>
          <a:ln w="9525">
            <a:noFill/>
            <a:miter lim="800000"/>
            <a:headEnd/>
            <a:tailEnd/>
          </a:ln>
        </p:spPr>
        <p:txBody>
          <a:bodyPr wrap="none">
            <a:spAutoFit/>
          </a:bodyPr>
          <a:lstStyle/>
          <a:p>
            <a:r>
              <a:rPr lang="en-US" altLang="en-US" sz="900" dirty="0"/>
              <a:t>Anterior view</a:t>
            </a:r>
          </a:p>
          <a:p>
            <a:endParaRPr lang="sr-Latn-CS" altLang="en-US" sz="900" dirty="0"/>
          </a:p>
        </p:txBody>
      </p:sp>
    </p:spTree>
    <p:extLst>
      <p:ext uri="{BB962C8B-B14F-4D97-AF65-F5344CB8AC3E}">
        <p14:creationId xmlns:p14="http://schemas.microsoft.com/office/powerpoint/2010/main" val="897906061"/>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914" name="Picture 6"/>
          <p:cNvPicPr>
            <a:picLocks noChangeAspect="1" noChangeArrowheads="1"/>
          </p:cNvPicPr>
          <p:nvPr/>
        </p:nvPicPr>
        <p:blipFill>
          <a:blip r:embed="rId2">
            <a:extLst>
              <a:ext uri="{28A0092B-C50C-407E-A947-70E740481C1C}">
                <a14:useLocalDpi xmlns:a14="http://schemas.microsoft.com/office/drawing/2010/main" val="0"/>
              </a:ext>
            </a:extLst>
          </a:blip>
          <a:srcRect l="26367" t="28125" r="26170" b="33437"/>
          <a:stretch>
            <a:fillRect/>
          </a:stretch>
        </p:blipFill>
        <p:spPr bwMode="auto">
          <a:xfrm>
            <a:off x="107504" y="4293096"/>
            <a:ext cx="4775696" cy="241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itle 1"/>
          <p:cNvSpPr txBox="1">
            <a:spLocks noChangeArrowheads="1"/>
          </p:cNvSpPr>
          <p:nvPr/>
        </p:nvSpPr>
        <p:spPr bwMode="auto">
          <a:xfrm>
            <a:off x="285749" y="79497"/>
            <a:ext cx="822960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en-GB" altLang="en-US" sz="4100" dirty="0">
                <a:solidFill>
                  <a:schemeClr val="tx2"/>
                </a:solidFill>
                <a:latin typeface="Calibri" panose="020F0502020204030204" pitchFamily="34" charset="0"/>
              </a:rPr>
              <a:t>Paranasal sinuses</a:t>
            </a:r>
            <a:endParaRPr lang="sr-Latn-CS" altLang="en-US" sz="4100" dirty="0">
              <a:solidFill>
                <a:schemeClr val="tx2"/>
              </a:solidFill>
              <a:latin typeface="Calibri" panose="020F0502020204030204" pitchFamily="34" charset="0"/>
            </a:endParaRPr>
          </a:p>
        </p:txBody>
      </p:sp>
      <p:sp>
        <p:nvSpPr>
          <p:cNvPr id="38916" name="TextBox 3"/>
          <p:cNvSpPr txBox="1">
            <a:spLocks noChangeArrowheads="1"/>
          </p:cNvSpPr>
          <p:nvPr/>
        </p:nvSpPr>
        <p:spPr bwMode="auto">
          <a:xfrm>
            <a:off x="4681753" y="2413337"/>
            <a:ext cx="446224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b="1" dirty="0">
                <a:latin typeface="Constantia" panose="02030602050306030303" pitchFamily="18" charset="0"/>
              </a:rPr>
              <a:t>- </a:t>
            </a:r>
            <a:r>
              <a:rPr lang="en-GB" altLang="en-US" b="1" dirty="0">
                <a:latin typeface="Constantia" panose="02030602050306030303" pitchFamily="18" charset="0"/>
              </a:rPr>
              <a:t>Frontal sinus (</a:t>
            </a:r>
            <a:r>
              <a:rPr lang="sr-Latn-CS" altLang="en-US" b="1" dirty="0">
                <a:latin typeface="Constantia" panose="02030602050306030303" pitchFamily="18" charset="0"/>
              </a:rPr>
              <a:t>Sinus </a:t>
            </a:r>
            <a:r>
              <a:rPr lang="sr-Latn-CS" altLang="en-US" b="1" dirty="0" err="1">
                <a:latin typeface="Constantia" panose="02030602050306030303" pitchFamily="18" charset="0"/>
              </a:rPr>
              <a:t>frontalis</a:t>
            </a:r>
            <a:r>
              <a:rPr lang="en-GB" altLang="en-US" b="1" dirty="0">
                <a:latin typeface="Constantia" panose="02030602050306030303" pitchFamily="18" charset="0"/>
              </a:rPr>
              <a:t>)</a:t>
            </a:r>
            <a:br>
              <a:rPr lang="sr-Latn-CS" altLang="en-US" b="1" dirty="0">
                <a:latin typeface="Constantia" panose="02030602050306030303" pitchFamily="18" charset="0"/>
              </a:rPr>
            </a:br>
            <a:br>
              <a:rPr lang="sr-Latn-CS" altLang="en-US" b="1" dirty="0">
                <a:latin typeface="Constantia" panose="02030602050306030303" pitchFamily="18" charset="0"/>
              </a:rPr>
            </a:br>
            <a:r>
              <a:rPr lang="sr-Latn-CS" altLang="en-US" b="1" dirty="0">
                <a:latin typeface="Constantia" panose="02030602050306030303" pitchFamily="18" charset="0"/>
              </a:rPr>
              <a:t>- </a:t>
            </a:r>
            <a:r>
              <a:rPr lang="en-GB" altLang="en-US" b="1" dirty="0">
                <a:latin typeface="Constantia" panose="02030602050306030303" pitchFamily="18" charset="0"/>
              </a:rPr>
              <a:t>Ethmoidal sinus (</a:t>
            </a:r>
            <a:r>
              <a:rPr lang="sr-Latn-CS" altLang="en-US" b="1" dirty="0">
                <a:latin typeface="Constantia" panose="02030602050306030303" pitchFamily="18" charset="0"/>
              </a:rPr>
              <a:t>Sinus </a:t>
            </a:r>
            <a:r>
              <a:rPr lang="sr-Latn-CS" altLang="en-US" b="1" dirty="0" err="1">
                <a:latin typeface="Constantia" panose="02030602050306030303" pitchFamily="18" charset="0"/>
              </a:rPr>
              <a:t>ethmoidalis</a:t>
            </a:r>
            <a:r>
              <a:rPr lang="en-GB" altLang="en-US" b="1" dirty="0">
                <a:latin typeface="Constantia" panose="02030602050306030303" pitchFamily="18" charset="0"/>
              </a:rPr>
              <a:t>)</a:t>
            </a:r>
            <a:br>
              <a:rPr lang="sr-Latn-CS" altLang="en-US" b="1" dirty="0">
                <a:latin typeface="Constantia" panose="02030602050306030303" pitchFamily="18" charset="0"/>
              </a:rPr>
            </a:br>
            <a:br>
              <a:rPr lang="sr-Latn-CS" altLang="en-US" b="1" dirty="0">
                <a:latin typeface="Constantia" panose="02030602050306030303" pitchFamily="18" charset="0"/>
              </a:rPr>
            </a:br>
            <a:r>
              <a:rPr lang="sr-Latn-CS" altLang="en-US" b="1" dirty="0">
                <a:latin typeface="Constantia" panose="02030602050306030303" pitchFamily="18" charset="0"/>
              </a:rPr>
              <a:t>- </a:t>
            </a:r>
            <a:r>
              <a:rPr lang="en-GB" altLang="en-US" b="1" dirty="0">
                <a:latin typeface="Constantia" panose="02030602050306030303" pitchFamily="18" charset="0"/>
              </a:rPr>
              <a:t>Maxillary sinus (</a:t>
            </a:r>
            <a:r>
              <a:rPr lang="sr-Latn-CS" altLang="en-US" b="1" dirty="0">
                <a:latin typeface="Constantia" panose="02030602050306030303" pitchFamily="18" charset="0"/>
              </a:rPr>
              <a:t>Sinus </a:t>
            </a:r>
            <a:r>
              <a:rPr lang="sr-Latn-CS" altLang="en-US" b="1" dirty="0" err="1">
                <a:latin typeface="Constantia" panose="02030602050306030303" pitchFamily="18" charset="0"/>
              </a:rPr>
              <a:t>maxillaris</a:t>
            </a:r>
            <a:r>
              <a:rPr lang="en-GB" altLang="en-US" b="1" dirty="0">
                <a:latin typeface="Constantia" panose="02030602050306030303" pitchFamily="18" charset="0"/>
              </a:rPr>
              <a:t>)</a:t>
            </a:r>
            <a:br>
              <a:rPr lang="sr-Latn-CS" altLang="en-US" b="1" dirty="0">
                <a:latin typeface="Constantia" panose="02030602050306030303" pitchFamily="18" charset="0"/>
              </a:rPr>
            </a:br>
            <a:br>
              <a:rPr lang="sr-Latn-CS" altLang="en-US" b="1" dirty="0">
                <a:latin typeface="Constantia" panose="02030602050306030303" pitchFamily="18" charset="0"/>
              </a:rPr>
            </a:br>
            <a:r>
              <a:rPr lang="sr-Latn-CS" altLang="en-US" b="1" dirty="0">
                <a:latin typeface="Constantia" panose="02030602050306030303" pitchFamily="18" charset="0"/>
              </a:rPr>
              <a:t>- </a:t>
            </a:r>
            <a:r>
              <a:rPr lang="en-GB" altLang="en-US" b="1" dirty="0">
                <a:latin typeface="Constantia" panose="02030602050306030303" pitchFamily="18" charset="0"/>
              </a:rPr>
              <a:t>Sphenoidal sinus (</a:t>
            </a:r>
            <a:r>
              <a:rPr lang="sr-Latn-CS" altLang="en-US" b="1" dirty="0">
                <a:latin typeface="Constantia" panose="02030602050306030303" pitchFamily="18" charset="0"/>
              </a:rPr>
              <a:t>Sinus </a:t>
            </a:r>
            <a:r>
              <a:rPr lang="sr-Latn-CS" altLang="en-US" b="1" dirty="0" err="1">
                <a:latin typeface="Constantia" panose="02030602050306030303" pitchFamily="18" charset="0"/>
              </a:rPr>
              <a:t>sphenoidalis</a:t>
            </a:r>
            <a:r>
              <a:rPr lang="en-GB" altLang="en-US" b="1" dirty="0">
                <a:latin typeface="Constantia" panose="02030602050306030303" pitchFamily="18" charset="0"/>
              </a:rPr>
              <a:t>)</a:t>
            </a:r>
            <a:endParaRPr lang="sr-Latn-CS" altLang="en-US" b="1" dirty="0">
              <a:latin typeface="Constantia" panose="02030602050306030303" pitchFamily="18" charset="0"/>
            </a:endParaRPr>
          </a:p>
        </p:txBody>
      </p:sp>
      <p:sp>
        <p:nvSpPr>
          <p:cNvPr id="38917" name="TextBox 4"/>
          <p:cNvSpPr txBox="1">
            <a:spLocks noChangeArrowheads="1"/>
          </p:cNvSpPr>
          <p:nvPr/>
        </p:nvSpPr>
        <p:spPr bwMode="auto">
          <a:xfrm>
            <a:off x="-7145" y="726280"/>
            <a:ext cx="881538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dirty="0">
                <a:latin typeface="Constantia" panose="02030602050306030303" pitchFamily="18" charset="0"/>
              </a:rPr>
              <a:t>* </a:t>
            </a:r>
            <a:r>
              <a:rPr lang="en-GB" altLang="en-US" dirty="0">
                <a:latin typeface="Constantia" panose="02030602050306030303" pitchFamily="18" charset="0"/>
              </a:rPr>
              <a:t>Air-filled extensions of respiratory part of nasal cavity into the frontal, ethmoid,</a:t>
            </a:r>
            <a:br>
              <a:rPr lang="en-GB" altLang="en-US" dirty="0">
                <a:latin typeface="Constantia" panose="02030602050306030303" pitchFamily="18" charset="0"/>
              </a:rPr>
            </a:br>
            <a:r>
              <a:rPr lang="en-GB" altLang="en-US" dirty="0">
                <a:latin typeface="Constantia" panose="02030602050306030303" pitchFamily="18" charset="0"/>
              </a:rPr>
              <a:t>   sphenoid bone and maxilla.</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These hollows of the bones drain into nasal cavity</a:t>
            </a:r>
            <a:r>
              <a:rPr lang="sr-Cyrl-CS" altLang="en-US" dirty="0">
                <a:latin typeface="Constantia" panose="02030602050306030303" pitchFamily="18" charset="0"/>
              </a:rPr>
              <a:t>.</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The respiratory mucosa from respiratory part of nasal cavity </a:t>
            </a:r>
            <a:r>
              <a:rPr lang="en-GB" altLang="en-US" sz="1800" dirty="0">
                <a:latin typeface="Book Antiqua" panose="02040602050305030304" pitchFamily="18" charset="0"/>
              </a:rPr>
              <a:t>enters the paranasal</a:t>
            </a:r>
            <a:br>
              <a:rPr lang="en-GB" altLang="en-US" sz="1800" dirty="0">
                <a:latin typeface="Book Antiqua" panose="02040602050305030304" pitchFamily="18" charset="0"/>
              </a:rPr>
            </a:br>
            <a:r>
              <a:rPr lang="en-GB" altLang="en-US" sz="1800" dirty="0">
                <a:latin typeface="Book Antiqua" panose="02040602050305030304" pitchFamily="18" charset="0"/>
              </a:rPr>
              <a:t>   sinuses and lines</a:t>
            </a:r>
            <a:r>
              <a:rPr lang="en-GB" altLang="en-US" dirty="0">
                <a:latin typeface="Book Antiqua" panose="02040602050305030304" pitchFamily="18" charset="0"/>
              </a:rPr>
              <a:t> </a:t>
            </a:r>
            <a:r>
              <a:rPr lang="en-GB" altLang="en-US" sz="1800" dirty="0">
                <a:latin typeface="Book Antiqua" panose="02040602050305030304" pitchFamily="18" charset="0"/>
              </a:rPr>
              <a:t>their walls. This is also the way of transmitting of infections </a:t>
            </a:r>
            <a:r>
              <a:rPr lang="en-GB" altLang="en-US" sz="1800" dirty="0" err="1">
                <a:latin typeface="Book Antiqua" panose="02040602050305030304" pitchFamily="18" charset="0"/>
              </a:rPr>
              <a:t>drom</a:t>
            </a:r>
            <a:br>
              <a:rPr lang="en-GB" altLang="en-US" dirty="0">
                <a:latin typeface="Book Antiqua" panose="02040602050305030304" pitchFamily="18" charset="0"/>
              </a:rPr>
            </a:br>
            <a:r>
              <a:rPr lang="en-GB" altLang="en-US" dirty="0">
                <a:latin typeface="Book Antiqua" panose="02040602050305030304" pitchFamily="18" charset="0"/>
              </a:rPr>
              <a:t>   </a:t>
            </a:r>
            <a:r>
              <a:rPr lang="en-GB" altLang="en-US" sz="1800" dirty="0">
                <a:latin typeface="Book Antiqua" panose="02040602050305030304" pitchFamily="18" charset="0"/>
              </a:rPr>
              <a:t>nasal cavity to paranasal sinuses (sinusitis).</a:t>
            </a:r>
            <a:br>
              <a:rPr lang="sr-Latn-CS" altLang="en-US" sz="1800" dirty="0"/>
            </a:br>
            <a:r>
              <a:rPr lang="sr-Cyrl-CS" altLang="en-US" dirty="0">
                <a:latin typeface="Constantia" panose="02030602050306030303" pitchFamily="18" charset="0"/>
              </a:rPr>
              <a:t>.</a:t>
            </a:r>
          </a:p>
        </p:txBody>
      </p:sp>
      <p:pic>
        <p:nvPicPr>
          <p:cNvPr id="3" name="Picture 2">
            <a:extLst>
              <a:ext uri="{FF2B5EF4-FFF2-40B4-BE49-F238E27FC236}">
                <a16:creationId xmlns:a16="http://schemas.microsoft.com/office/drawing/2014/main" id="{131D908E-B865-3762-E2A9-EA61F27CE138}"/>
              </a:ext>
            </a:extLst>
          </p:cNvPr>
          <p:cNvPicPr>
            <a:picLocks noChangeAspect="1"/>
          </p:cNvPicPr>
          <p:nvPr/>
        </p:nvPicPr>
        <p:blipFill>
          <a:blip r:embed="rId3"/>
          <a:stretch>
            <a:fillRect/>
          </a:stretch>
        </p:blipFill>
        <p:spPr>
          <a:xfrm>
            <a:off x="5068369" y="4585040"/>
            <a:ext cx="3905661" cy="2193463"/>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TextBox 2"/>
          <p:cNvSpPr txBox="1">
            <a:spLocks noChangeArrowheads="1"/>
          </p:cNvSpPr>
          <p:nvPr/>
        </p:nvSpPr>
        <p:spPr bwMode="auto">
          <a:xfrm>
            <a:off x="4572000" y="428625"/>
            <a:ext cx="4572002" cy="6417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 </a:t>
            </a:r>
            <a:r>
              <a:rPr lang="en-GB" altLang="en-US" dirty="0">
                <a:latin typeface="Constantia" panose="02030602050306030303" pitchFamily="18" charset="0"/>
              </a:rPr>
              <a:t>paired</a:t>
            </a:r>
            <a:r>
              <a:rPr lang="sr-Latn-CS" altLang="en-US" dirty="0">
                <a:latin typeface="Constantia" panose="02030602050306030303" pitchFamily="18" charset="0"/>
              </a:rPr>
              <a:t> – </a:t>
            </a:r>
            <a:r>
              <a:rPr lang="en-GB" altLang="en-US" dirty="0">
                <a:latin typeface="Constantia" panose="02030602050306030303" pitchFamily="18" charset="0"/>
              </a:rPr>
              <a:t>right and left</a:t>
            </a:r>
            <a:r>
              <a:rPr lang="sr-Latn-CS" altLang="en-US" dirty="0">
                <a:latin typeface="Constantia" panose="02030602050306030303" pitchFamily="18" charset="0"/>
              </a:rPr>
              <a:t>; </a:t>
            </a:r>
            <a:r>
              <a:rPr lang="en-GB" altLang="en-US" dirty="0">
                <a:latin typeface="Constantia" panose="02030602050306030303" pitchFamily="18" charset="0"/>
              </a:rPr>
              <a:t>divided by bony</a:t>
            </a:r>
            <a:br>
              <a:rPr lang="en-GB" altLang="en-US" dirty="0">
                <a:latin typeface="Constantia" panose="02030602050306030303" pitchFamily="18" charset="0"/>
              </a:rPr>
            </a:br>
            <a:r>
              <a:rPr lang="en-GB" altLang="en-US" dirty="0">
                <a:latin typeface="Constantia" panose="02030602050306030303" pitchFamily="18" charset="0"/>
              </a:rPr>
              <a:t>  septum; </a:t>
            </a:r>
            <a:r>
              <a:rPr lang="en-GB" dirty="0">
                <a:latin typeface="+mn-lt"/>
              </a:rPr>
              <a:t>usually detectable in children by </a:t>
            </a:r>
            <a:br>
              <a:rPr lang="en-GB" dirty="0">
                <a:latin typeface="+mn-lt"/>
              </a:rPr>
            </a:br>
            <a:r>
              <a:rPr lang="en-GB" dirty="0">
                <a:latin typeface="+mn-lt"/>
              </a:rPr>
              <a:t>  7 years of age</a:t>
            </a:r>
            <a:br>
              <a:rPr lang="sr-Latn-CS" altLang="en-US" dirty="0">
                <a:latin typeface="Constantia" panose="02030602050306030303" pitchFamily="18" charset="0"/>
              </a:rPr>
            </a:br>
            <a:br>
              <a:rPr lang="sr-Latn-CS" altLang="en-US" sz="800" dirty="0">
                <a:latin typeface="Constantia" panose="02030602050306030303" pitchFamily="18" charset="0"/>
              </a:rPr>
            </a:br>
            <a:r>
              <a:rPr lang="sr-Latn-CS" altLang="en-US" dirty="0">
                <a:latin typeface="Constantia" panose="02030602050306030303" pitchFamily="18" charset="0"/>
              </a:rPr>
              <a:t>- </a:t>
            </a:r>
            <a:r>
              <a:rPr lang="en-GB" altLang="en-US" dirty="0">
                <a:solidFill>
                  <a:srgbClr val="0D0D0D"/>
                </a:solidFill>
                <a:highlight>
                  <a:srgbClr val="FFFFFF"/>
                </a:highlight>
                <a:latin typeface="+mn-lt"/>
              </a:rPr>
              <a:t>m</a:t>
            </a:r>
            <a:r>
              <a:rPr lang="en-GB" b="0" i="0" dirty="0">
                <a:solidFill>
                  <a:srgbClr val="0D0D0D"/>
                </a:solidFill>
                <a:effectLst/>
                <a:highlight>
                  <a:srgbClr val="FFFFFF"/>
                </a:highlight>
                <a:latin typeface="+mn-lt"/>
              </a:rPr>
              <a:t>ost commonly found at the junction</a:t>
            </a:r>
            <a:br>
              <a:rPr lang="en-GB" b="0" i="0" dirty="0">
                <a:solidFill>
                  <a:srgbClr val="0D0D0D"/>
                </a:solidFill>
                <a:effectLst/>
                <a:highlight>
                  <a:srgbClr val="FFFFFF"/>
                </a:highlight>
                <a:latin typeface="+mn-lt"/>
              </a:rPr>
            </a:br>
            <a:r>
              <a:rPr lang="en-GB" b="0" i="0" dirty="0">
                <a:solidFill>
                  <a:srgbClr val="0D0D0D"/>
                </a:solidFill>
                <a:effectLst/>
                <a:highlight>
                  <a:srgbClr val="FFFFFF"/>
                </a:highlight>
                <a:latin typeface="+mn-lt"/>
              </a:rPr>
              <a:t>  of the vertical and horizontal parts of</a:t>
            </a:r>
            <a:br>
              <a:rPr lang="en-GB" b="0" i="0" dirty="0">
                <a:solidFill>
                  <a:srgbClr val="0D0D0D"/>
                </a:solidFill>
                <a:effectLst/>
                <a:highlight>
                  <a:srgbClr val="FFFFFF"/>
                </a:highlight>
                <a:latin typeface="+mn-lt"/>
              </a:rPr>
            </a:br>
            <a:r>
              <a:rPr lang="en-GB" b="0" i="0" dirty="0">
                <a:solidFill>
                  <a:srgbClr val="0D0D0D"/>
                </a:solidFill>
                <a:effectLst/>
                <a:highlight>
                  <a:srgbClr val="FFFFFF"/>
                </a:highlight>
                <a:latin typeface="+mn-lt"/>
              </a:rPr>
              <a:t>  the frontal bone; </a:t>
            </a:r>
            <a:r>
              <a:rPr lang="en-GB" dirty="0">
                <a:latin typeface="+mn-lt"/>
              </a:rPr>
              <a:t>between the outer and</a:t>
            </a:r>
            <a:br>
              <a:rPr lang="en-GB" dirty="0">
                <a:latin typeface="+mn-lt"/>
              </a:rPr>
            </a:br>
            <a:r>
              <a:rPr lang="en-GB" dirty="0">
                <a:latin typeface="+mn-lt"/>
              </a:rPr>
              <a:t>  inner tables of the frontal bone</a:t>
            </a:r>
            <a:br>
              <a:rPr lang="en-GB" dirty="0">
                <a:latin typeface="+mn-lt"/>
              </a:rPr>
            </a:br>
            <a:r>
              <a:rPr lang="en-GB" dirty="0">
                <a:latin typeface="+mn-lt"/>
              </a:rPr>
              <a:t>  posterior to the superciliary arches and</a:t>
            </a:r>
            <a:br>
              <a:rPr lang="en-GB" dirty="0">
                <a:latin typeface="+mn-lt"/>
              </a:rPr>
            </a:br>
            <a:r>
              <a:rPr lang="en-GB" dirty="0">
                <a:latin typeface="+mn-lt"/>
              </a:rPr>
              <a:t>  the root of the nose</a:t>
            </a:r>
            <a:br>
              <a:rPr lang="sr-Latn-CS" altLang="en-US" dirty="0">
                <a:latin typeface="+mn-lt"/>
              </a:rPr>
            </a:br>
            <a:br>
              <a:rPr lang="sr-Latn-CS" altLang="en-US" sz="800"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the walls</a:t>
            </a:r>
            <a:r>
              <a:rPr lang="sr-Latn-CS" altLang="en-US" dirty="0">
                <a:latin typeface="Constantia" panose="02030602050306030303" pitchFamily="18" charset="0"/>
              </a:rPr>
              <a:t>:</a:t>
            </a:r>
            <a:br>
              <a:rPr lang="sr-Latn-CS" altLang="en-US" dirty="0">
                <a:latin typeface="Constantia" panose="02030602050306030303" pitchFamily="18" charset="0"/>
              </a:rPr>
            </a:br>
            <a:r>
              <a:rPr lang="sr-Latn-CS" altLang="en-US" dirty="0">
                <a:latin typeface="Constantia" panose="02030602050306030303" pitchFamily="18" charset="0"/>
              </a:rPr>
              <a:t>    - </a:t>
            </a:r>
            <a:r>
              <a:rPr lang="en-GB" altLang="en-US" dirty="0">
                <a:latin typeface="Constantia" panose="02030602050306030303" pitchFamily="18" charset="0"/>
              </a:rPr>
              <a:t>anterior wall </a:t>
            </a:r>
            <a:r>
              <a:rPr lang="en-GB" altLang="en-US" sz="1700" dirty="0">
                <a:latin typeface="Constantia" panose="02030602050306030303" pitchFamily="18" charset="0"/>
              </a:rPr>
              <a:t>(outer table of frontal bone)</a:t>
            </a:r>
            <a:br>
              <a:rPr lang="sr-Latn-CS" altLang="en-US" dirty="0">
                <a:latin typeface="Constantia" panose="02030602050306030303" pitchFamily="18" charset="0"/>
              </a:rPr>
            </a:br>
            <a:r>
              <a:rPr lang="sr-Latn-CS" altLang="en-US" dirty="0">
                <a:latin typeface="Constantia" panose="02030602050306030303" pitchFamily="18" charset="0"/>
              </a:rPr>
              <a:t>    - </a:t>
            </a:r>
            <a:r>
              <a:rPr lang="en-GB" altLang="en-US" dirty="0">
                <a:latin typeface="Constantia" panose="02030602050306030303" pitchFamily="18" charset="0"/>
              </a:rPr>
              <a:t>posterior wall </a:t>
            </a:r>
            <a:r>
              <a:rPr lang="en-GB" altLang="en-US" sz="1700" dirty="0">
                <a:latin typeface="Constantia" panose="02030602050306030303" pitchFamily="18" charset="0"/>
              </a:rPr>
              <a:t>(inner table of frontal bone)</a:t>
            </a:r>
            <a:br>
              <a:rPr lang="sr-Latn-CS" altLang="en-US" dirty="0">
                <a:latin typeface="Constantia" panose="02030602050306030303" pitchFamily="18" charset="0"/>
              </a:rPr>
            </a:br>
            <a:r>
              <a:rPr lang="sr-Latn-CS" altLang="en-US" dirty="0">
                <a:latin typeface="Constantia" panose="02030602050306030303" pitchFamily="18" charset="0"/>
              </a:rPr>
              <a:t>    - </a:t>
            </a:r>
            <a:r>
              <a:rPr lang="en-GB" altLang="en-US" dirty="0">
                <a:latin typeface="Constantia" panose="02030602050306030303" pitchFamily="18" charset="0"/>
              </a:rPr>
              <a:t>inferior wall </a:t>
            </a:r>
            <a:r>
              <a:rPr lang="sr-Latn-CS" altLang="en-US" dirty="0">
                <a:latin typeface="Constantia" panose="02030602050306030303" pitchFamily="18" charset="0"/>
              </a:rPr>
              <a:t>(</a:t>
            </a:r>
            <a:r>
              <a:rPr lang="en-GB" altLang="en-US" dirty="0">
                <a:latin typeface="Constantia" panose="02030602050306030303" pitchFamily="18" charset="0"/>
              </a:rPr>
              <a:t>floor</a:t>
            </a:r>
            <a:r>
              <a:rPr lang="sr-Latn-CS" altLang="en-US" dirty="0">
                <a:latin typeface="Constantia" panose="02030602050306030303" pitchFamily="18" charset="0"/>
              </a:rPr>
              <a:t>)</a:t>
            </a:r>
            <a:r>
              <a:rPr lang="en-GB" altLang="en-US" dirty="0">
                <a:latin typeface="Constantia" panose="02030602050306030303" pitchFamily="18" charset="0"/>
              </a:rPr>
              <a:t> </a:t>
            </a:r>
            <a:r>
              <a:rPr lang="en-GB" altLang="en-US" sz="1700" dirty="0">
                <a:latin typeface="Constantia" panose="02030602050306030303" pitchFamily="18" charset="0"/>
              </a:rPr>
              <a:t>(nasal and orbital part</a:t>
            </a:r>
            <a:br>
              <a:rPr lang="en-GB" altLang="en-US" sz="1700" dirty="0">
                <a:latin typeface="Constantia" panose="02030602050306030303" pitchFamily="18" charset="0"/>
              </a:rPr>
            </a:br>
            <a:r>
              <a:rPr lang="en-GB" altLang="en-US" sz="1700" dirty="0">
                <a:latin typeface="Constantia" panose="02030602050306030303" pitchFamily="18" charset="0"/>
              </a:rPr>
              <a:t>                                             of frontal bone)</a:t>
            </a:r>
            <a:br>
              <a:rPr lang="sr-Latn-CS" altLang="en-US" dirty="0">
                <a:latin typeface="Constantia" panose="02030602050306030303" pitchFamily="18" charset="0"/>
              </a:rPr>
            </a:br>
            <a:r>
              <a:rPr lang="sr-Latn-CS" altLang="en-US" dirty="0">
                <a:latin typeface="Constantia" panose="02030602050306030303" pitchFamily="18" charset="0"/>
              </a:rPr>
              <a:t>    - </a:t>
            </a:r>
            <a:r>
              <a:rPr lang="en-GB" altLang="en-US" dirty="0">
                <a:latin typeface="Constantia" panose="02030602050306030303" pitchFamily="18" charset="0"/>
              </a:rPr>
              <a:t>medial wall </a:t>
            </a:r>
            <a:r>
              <a:rPr lang="sr-Latn-CS" altLang="en-US" dirty="0">
                <a:latin typeface="Constantia" panose="02030602050306030303" pitchFamily="18" charset="0"/>
              </a:rPr>
              <a:t>(</a:t>
            </a:r>
            <a:r>
              <a:rPr lang="en-GB" altLang="en-US" dirty="0">
                <a:latin typeface="Constantia" panose="02030602050306030303" pitchFamily="18" charset="0"/>
              </a:rPr>
              <a:t>septum</a:t>
            </a:r>
            <a:r>
              <a:rPr lang="sr-Latn-CS" altLang="en-US" dirty="0">
                <a:latin typeface="Constantia" panose="02030602050306030303" pitchFamily="18" charset="0"/>
              </a:rPr>
              <a:t>)</a:t>
            </a:r>
            <a:br>
              <a:rPr lang="sr-Latn-CS" altLang="en-US" dirty="0">
                <a:latin typeface="Constantia" panose="02030602050306030303" pitchFamily="18" charset="0"/>
              </a:rPr>
            </a:b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on the medial part of the floor</a:t>
            </a:r>
            <a:r>
              <a:rPr lang="sr-Latn-CS" altLang="en-US" dirty="0">
                <a:latin typeface="Constantia" panose="02030602050306030303" pitchFamily="18" charset="0"/>
              </a:rPr>
              <a:t>, </a:t>
            </a:r>
            <a:r>
              <a:rPr lang="en-GB" altLang="en-US" dirty="0">
                <a:latin typeface="Constantia" panose="02030602050306030303" pitchFamily="18" charset="0"/>
              </a:rPr>
              <a:t>adjacent</a:t>
            </a:r>
            <a:br>
              <a:rPr lang="en-GB" altLang="en-US" dirty="0">
                <a:latin typeface="Constantia" panose="02030602050306030303" pitchFamily="18" charset="0"/>
              </a:rPr>
            </a:br>
            <a:r>
              <a:rPr lang="en-GB" altLang="en-US" dirty="0">
                <a:latin typeface="Constantia" panose="02030602050306030303" pitchFamily="18" charset="0"/>
              </a:rPr>
              <a:t>   to septum, there is the orifice </a:t>
            </a:r>
            <a:r>
              <a:rPr lang="sr-Latn-CS" altLang="en-US" dirty="0">
                <a:latin typeface="Constantia" panose="02030602050306030303" pitchFamily="18" charset="0"/>
              </a:rPr>
              <a:t>(</a:t>
            </a:r>
            <a:r>
              <a:rPr lang="sr-Latn-CS" altLang="en-US" dirty="0" err="1">
                <a:latin typeface="Constantia" panose="02030602050306030303" pitchFamily="18" charset="0"/>
              </a:rPr>
              <a:t>apertura</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a:latin typeface="Constantia" panose="02030602050306030303" pitchFamily="18" charset="0"/>
              </a:rPr>
              <a:t>sinus </a:t>
            </a:r>
            <a:r>
              <a:rPr lang="sr-Latn-CS" altLang="en-US" dirty="0" err="1">
                <a:latin typeface="Constantia" panose="02030602050306030303" pitchFamily="18" charset="0"/>
              </a:rPr>
              <a:t>frontalis</a:t>
            </a:r>
            <a:r>
              <a:rPr lang="sr-Latn-CS" altLang="en-US" dirty="0">
                <a:latin typeface="Constantia" panose="02030602050306030303" pitchFamily="18" charset="0"/>
              </a:rPr>
              <a:t>)</a:t>
            </a:r>
            <a:r>
              <a:rPr lang="en-GB" altLang="en-US" dirty="0">
                <a:latin typeface="Constantia" panose="02030602050306030303" pitchFamily="18" charset="0"/>
              </a:rPr>
              <a:t> that is entrance into the</a:t>
            </a:r>
            <a:br>
              <a:rPr lang="en-GB" altLang="en-US" dirty="0">
                <a:latin typeface="Constantia" panose="02030602050306030303" pitchFamily="18" charset="0"/>
              </a:rPr>
            </a:br>
            <a:r>
              <a:rPr lang="en-GB" altLang="en-US" dirty="0">
                <a:latin typeface="Constantia" panose="02030602050306030303" pitchFamily="18" charset="0"/>
              </a:rPr>
              <a:t>   canal for drainage of frontal sinus</a:t>
            </a:r>
            <a:endParaRPr lang="sr-Latn-CS" altLang="en-US" dirty="0">
              <a:latin typeface="Constantia" panose="02030602050306030303" pitchFamily="18" charset="0"/>
            </a:endParaRPr>
          </a:p>
          <a:p>
            <a:pPr eaLnBrk="1" hangingPunct="1"/>
            <a:r>
              <a:rPr lang="sr-Latn-CS" altLang="en-US" dirty="0">
                <a:latin typeface="Constantia" panose="02030602050306030303" pitchFamily="18" charset="0"/>
              </a:rPr>
              <a:t>- </a:t>
            </a:r>
            <a:r>
              <a:rPr lang="en-GB" altLang="en-US" dirty="0">
                <a:latin typeface="Constantia" panose="02030602050306030303" pitchFamily="18" charset="0"/>
              </a:rPr>
              <a:t>this drainage canal is 4-6 mm long and </a:t>
            </a:r>
            <a:br>
              <a:rPr lang="en-GB" altLang="en-US" dirty="0">
                <a:latin typeface="Constantia" panose="02030602050306030303" pitchFamily="18" charset="0"/>
              </a:rPr>
            </a:br>
            <a:r>
              <a:rPr lang="en-GB" altLang="en-US" dirty="0">
                <a:latin typeface="Constantia" panose="02030602050306030303" pitchFamily="18" charset="0"/>
              </a:rPr>
              <a:t>  opens into</a:t>
            </a:r>
            <a:r>
              <a:rPr lang="sr-Latn-CS" altLang="en-US" dirty="0">
                <a:latin typeface="Constantia" panose="02030602050306030303" pitchFamily="18" charset="0"/>
              </a:rPr>
              <a:t> </a:t>
            </a:r>
            <a:r>
              <a:rPr lang="sr-Latn-CS" altLang="en-US" dirty="0" err="1">
                <a:latin typeface="Constantia" panose="02030602050306030303" pitchFamily="18" charset="0"/>
              </a:rPr>
              <a:t>meatus</a:t>
            </a:r>
            <a:r>
              <a:rPr lang="sr-Latn-CS" altLang="en-US" dirty="0">
                <a:latin typeface="Constantia" panose="02030602050306030303" pitchFamily="18" charset="0"/>
              </a:rPr>
              <a:t> </a:t>
            </a:r>
            <a:r>
              <a:rPr lang="sr-Latn-CS" altLang="en-US" dirty="0" err="1">
                <a:latin typeface="Constantia" panose="02030602050306030303" pitchFamily="18" charset="0"/>
              </a:rPr>
              <a:t>nasi</a:t>
            </a:r>
            <a:r>
              <a:rPr lang="sr-Latn-CS" altLang="en-US" dirty="0">
                <a:latin typeface="Constantia" panose="02030602050306030303" pitchFamily="18" charset="0"/>
              </a:rPr>
              <a:t> </a:t>
            </a:r>
            <a:r>
              <a:rPr lang="sr-Latn-CS" altLang="en-US" dirty="0" err="1">
                <a:latin typeface="Constantia" panose="02030602050306030303" pitchFamily="18" charset="0"/>
              </a:rPr>
              <a:t>medius</a:t>
            </a:r>
            <a:endParaRPr lang="sr-Latn-CS" altLang="en-US" dirty="0">
              <a:latin typeface="Constantia" panose="02030602050306030303" pitchFamily="18" charset="0"/>
            </a:endParaRPr>
          </a:p>
        </p:txBody>
      </p:sp>
      <p:sp>
        <p:nvSpPr>
          <p:cNvPr id="39939" name="Title 1"/>
          <p:cNvSpPr txBox="1">
            <a:spLocks noChangeArrowheads="1"/>
          </p:cNvSpPr>
          <p:nvPr/>
        </p:nvSpPr>
        <p:spPr bwMode="auto">
          <a:xfrm>
            <a:off x="0" y="12234"/>
            <a:ext cx="6588224"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en-GB" altLang="en-US" sz="4100" dirty="0">
                <a:solidFill>
                  <a:schemeClr val="tx2"/>
                </a:solidFill>
                <a:latin typeface="Calibri" panose="020F0502020204030204" pitchFamily="34" charset="0"/>
              </a:rPr>
              <a:t>Frontal sinus (</a:t>
            </a:r>
            <a:r>
              <a:rPr lang="sr-Latn-CS" altLang="en-US" sz="4100" dirty="0">
                <a:solidFill>
                  <a:schemeClr val="tx2"/>
                </a:solidFill>
                <a:latin typeface="Calibri" panose="020F0502020204030204" pitchFamily="34" charset="0"/>
              </a:rPr>
              <a:t>Sinus </a:t>
            </a:r>
            <a:r>
              <a:rPr lang="sr-Latn-CS" altLang="en-US" sz="4100" dirty="0" err="1">
                <a:solidFill>
                  <a:schemeClr val="tx2"/>
                </a:solidFill>
                <a:latin typeface="Calibri" panose="020F0502020204030204" pitchFamily="34" charset="0"/>
              </a:rPr>
              <a:t>frontalis</a:t>
            </a:r>
            <a:r>
              <a:rPr lang="en-GB" altLang="en-US" sz="4100" dirty="0">
                <a:solidFill>
                  <a:schemeClr val="tx2"/>
                </a:solidFill>
                <a:latin typeface="Calibri" panose="020F0502020204030204" pitchFamily="34" charset="0"/>
              </a:rPr>
              <a:t>)</a:t>
            </a:r>
            <a:endParaRPr lang="sr-Latn-CS" altLang="en-US" sz="4100" dirty="0">
              <a:solidFill>
                <a:schemeClr val="tx2"/>
              </a:solidFill>
              <a:latin typeface="Calibri" panose="020F0502020204030204" pitchFamily="34" charset="0"/>
            </a:endParaRPr>
          </a:p>
        </p:txBody>
      </p:sp>
      <p:pic>
        <p:nvPicPr>
          <p:cNvPr id="39940" name="Picture 4" descr="new-9.jpg"/>
          <p:cNvPicPr>
            <a:picLocks noChangeAspect="1" noChangeArrowheads="1"/>
          </p:cNvPicPr>
          <p:nvPr/>
        </p:nvPicPr>
        <p:blipFill>
          <a:blip r:embed="rId2">
            <a:extLst>
              <a:ext uri="{28A0092B-C50C-407E-A947-70E740481C1C}">
                <a14:useLocalDpi xmlns:a14="http://schemas.microsoft.com/office/drawing/2010/main" val="0"/>
              </a:ext>
            </a:extLst>
          </a:blip>
          <a:srcRect t="10915"/>
          <a:stretch>
            <a:fillRect/>
          </a:stretch>
        </p:blipFill>
        <p:spPr bwMode="auto">
          <a:xfrm>
            <a:off x="218489" y="496095"/>
            <a:ext cx="4097725" cy="314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6">
            <a:extLst>
              <a:ext uri="{FF2B5EF4-FFF2-40B4-BE49-F238E27FC236}">
                <a16:creationId xmlns:a16="http://schemas.microsoft.com/office/drawing/2014/main" id="{C301BBA2-206B-A3DE-4571-BB2BD8457B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367" t="28125" r="26170" b="33437"/>
          <a:stretch>
            <a:fillRect/>
          </a:stretch>
        </p:blipFill>
        <p:spPr bwMode="auto">
          <a:xfrm>
            <a:off x="96053" y="3723023"/>
            <a:ext cx="4348917" cy="2201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67A52520-83CF-D2EA-56DD-2F1B9B147618}"/>
              </a:ext>
            </a:extLst>
          </p:cNvPr>
          <p:cNvSpPr txBox="1">
            <a:spLocks noChangeArrowheads="1"/>
          </p:cNvSpPr>
          <p:nvPr/>
        </p:nvSpPr>
        <p:spPr bwMode="auto">
          <a:xfrm>
            <a:off x="-2" y="5934630"/>
            <a:ext cx="45720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 </a:t>
            </a:r>
            <a:r>
              <a:rPr lang="en-GB" altLang="en-US" dirty="0">
                <a:latin typeface="Constantia" panose="02030602050306030303" pitchFamily="18" charset="0"/>
              </a:rPr>
              <a:t>Innervated by supraorbital nerve </a:t>
            </a:r>
            <a:br>
              <a:rPr lang="en-GB" altLang="en-US" dirty="0">
                <a:latin typeface="Constantia" panose="02030602050306030303" pitchFamily="18" charset="0"/>
              </a:rPr>
            </a:br>
            <a:r>
              <a:rPr lang="en-GB" altLang="en-US" dirty="0">
                <a:latin typeface="Constantia" panose="02030602050306030303" pitchFamily="18" charset="0"/>
              </a:rPr>
              <a:t>  (branch of frontal nerve which is </a:t>
            </a:r>
            <a:br>
              <a:rPr lang="en-GB" altLang="en-US" dirty="0">
                <a:latin typeface="Constantia" panose="02030602050306030303" pitchFamily="18" charset="0"/>
              </a:rPr>
            </a:br>
            <a:r>
              <a:rPr lang="en-GB" altLang="en-US" dirty="0">
                <a:latin typeface="Constantia" panose="02030602050306030303" pitchFamily="18" charset="0"/>
              </a:rPr>
              <a:t>   branch of ophthalmic nerve)</a:t>
            </a:r>
            <a:endParaRPr lang="sr-Latn-CS" altLang="en-US" dirty="0">
              <a:latin typeface="Constantia" panose="02030602050306030303"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TextBox 2"/>
          <p:cNvSpPr txBox="1">
            <a:spLocks noChangeArrowheads="1"/>
          </p:cNvSpPr>
          <p:nvPr/>
        </p:nvSpPr>
        <p:spPr bwMode="auto">
          <a:xfrm>
            <a:off x="4400161" y="428625"/>
            <a:ext cx="4743839" cy="658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r>
              <a:rPr lang="sr-Latn-CS" altLang="en-US" sz="800"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formed by anterior, middle and posterior</a:t>
            </a:r>
            <a:br>
              <a:rPr lang="en-GB" altLang="en-US" dirty="0">
                <a:latin typeface="Constantia" panose="02030602050306030303" pitchFamily="18" charset="0"/>
              </a:rPr>
            </a:br>
            <a:r>
              <a:rPr lang="en-GB" altLang="en-US" dirty="0">
                <a:latin typeface="Constantia" panose="02030602050306030303" pitchFamily="18" charset="0"/>
              </a:rPr>
              <a:t>  ethmoidal cells </a:t>
            </a:r>
            <a:r>
              <a:rPr lang="sr-Cyrl-CS" altLang="en-US" dirty="0">
                <a:latin typeface="Constantia" panose="02030602050306030303" pitchFamily="18" charset="0"/>
              </a:rPr>
              <a:t>(</a:t>
            </a:r>
            <a:r>
              <a:rPr lang="sr-Latn-CS" altLang="en-US" dirty="0" err="1">
                <a:latin typeface="Constantia" panose="02030602050306030303" pitchFamily="18" charset="0"/>
              </a:rPr>
              <a:t>cellulae</a:t>
            </a:r>
            <a:r>
              <a:rPr lang="sr-Latn-CS" altLang="en-US" dirty="0">
                <a:latin typeface="Constantia" panose="02030602050306030303" pitchFamily="18" charset="0"/>
              </a:rPr>
              <a:t> </a:t>
            </a:r>
            <a:r>
              <a:rPr lang="sr-Latn-CS" altLang="en-US" dirty="0" err="1">
                <a:latin typeface="Constantia" panose="02030602050306030303" pitchFamily="18" charset="0"/>
              </a:rPr>
              <a:t>ethmoidalis</a:t>
            </a:r>
            <a:r>
              <a:rPr lang="sr-Cyrl-CS" altLang="en-US" dirty="0">
                <a:latin typeface="Constantia" panose="02030602050306030303" pitchFamily="18" charset="0"/>
              </a:rPr>
              <a:t>)</a:t>
            </a:r>
            <a:r>
              <a:rPr lang="en-GB" altLang="en-US" dirty="0">
                <a:latin typeface="Constantia" panose="02030602050306030303" pitchFamily="18" charset="0"/>
              </a:rPr>
              <a:t>,</a:t>
            </a:r>
            <a:br>
              <a:rPr lang="en-GB" altLang="en-US" dirty="0">
                <a:latin typeface="Constantia" panose="02030602050306030303" pitchFamily="18" charset="0"/>
              </a:rPr>
            </a:br>
            <a:r>
              <a:rPr lang="en-GB" altLang="en-US" dirty="0">
                <a:latin typeface="Constantia" panose="02030602050306030303" pitchFamily="18" charset="0"/>
              </a:rPr>
              <a:t>  located in </a:t>
            </a:r>
            <a:r>
              <a:rPr lang="en-GB" altLang="en-US" dirty="0" err="1">
                <a:latin typeface="Constantia" panose="02030602050306030303" pitchFamily="18" charset="0"/>
              </a:rPr>
              <a:t>labirynth</a:t>
            </a:r>
            <a:r>
              <a:rPr lang="en-GB" altLang="en-US" dirty="0">
                <a:latin typeface="Constantia" panose="02030602050306030303" pitchFamily="18" charset="0"/>
              </a:rPr>
              <a:t> of ethmoid bone:</a:t>
            </a:r>
            <a:br>
              <a:rPr lang="sr-Cyrl-CS" altLang="en-US" dirty="0">
                <a:latin typeface="Constantia" panose="02030602050306030303" pitchFamily="18" charset="0"/>
              </a:rPr>
            </a:br>
            <a:r>
              <a:rPr lang="sr-Cyrl-CS" altLang="en-US" dirty="0">
                <a:latin typeface="Constantia" panose="02030602050306030303" pitchFamily="18" charset="0"/>
              </a:rPr>
              <a:t>    - </a:t>
            </a:r>
            <a:r>
              <a:rPr lang="en-GB" altLang="en-US" dirty="0">
                <a:latin typeface="Constantia" panose="02030602050306030303" pitchFamily="18" charset="0"/>
              </a:rPr>
              <a:t>below the frontal sinus</a:t>
            </a:r>
            <a:br>
              <a:rPr lang="sr-Cyrl-CS" altLang="en-US" dirty="0">
                <a:latin typeface="Constantia" panose="02030602050306030303" pitchFamily="18" charset="0"/>
              </a:rPr>
            </a:br>
            <a:r>
              <a:rPr lang="sr-Cyrl-CS" altLang="en-US" dirty="0">
                <a:latin typeface="Constantia" panose="02030602050306030303" pitchFamily="18" charset="0"/>
              </a:rPr>
              <a:t>    - </a:t>
            </a:r>
            <a:r>
              <a:rPr lang="en-GB" altLang="en-US" dirty="0">
                <a:latin typeface="Constantia" panose="02030602050306030303" pitchFamily="18" charset="0"/>
              </a:rPr>
              <a:t>above the maxillary sinus</a:t>
            </a:r>
            <a:br>
              <a:rPr lang="sr-Cyrl-CS" altLang="en-US" dirty="0">
                <a:latin typeface="Constantia" panose="02030602050306030303" pitchFamily="18" charset="0"/>
              </a:rPr>
            </a:br>
            <a:r>
              <a:rPr lang="sr-Cyrl-CS" altLang="en-US" dirty="0">
                <a:latin typeface="Constantia" panose="02030602050306030303" pitchFamily="18" charset="0"/>
              </a:rPr>
              <a:t>    - </a:t>
            </a:r>
            <a:r>
              <a:rPr lang="en-GB" altLang="en-US" dirty="0">
                <a:latin typeface="Constantia" panose="02030602050306030303" pitchFamily="18" charset="0"/>
              </a:rPr>
              <a:t>in front of sphenoid sinus</a:t>
            </a:r>
            <a:endParaRPr lang="sr-Cyrl-CS" altLang="en-US" dirty="0">
              <a:latin typeface="Constantia" panose="02030602050306030303" pitchFamily="18" charset="0"/>
            </a:endParaRPr>
          </a:p>
          <a:p>
            <a:pPr eaLnBrk="1" hangingPunct="1"/>
            <a:endParaRPr lang="sr-Cyrl-CS" altLang="en-US" dirty="0">
              <a:latin typeface="Constantia" panose="02030602050306030303" pitchFamily="18" charset="0"/>
            </a:endParaRPr>
          </a:p>
          <a:p>
            <a:pPr eaLnBrk="1" hangingPunct="1"/>
            <a:r>
              <a:rPr lang="sr-Cyrl-CS" altLang="en-US" sz="1700" dirty="0">
                <a:latin typeface="Constantia" panose="02030602050306030303" pitchFamily="18" charset="0"/>
              </a:rPr>
              <a:t>- </a:t>
            </a:r>
            <a:r>
              <a:rPr lang="en-GB" altLang="en-US" sz="1700" dirty="0">
                <a:latin typeface="Constantia" panose="02030602050306030303" pitchFamily="18" charset="0"/>
              </a:rPr>
              <a:t>Some of ethmoidal cells</a:t>
            </a:r>
            <a:r>
              <a:rPr lang="sr-Cyrl-CS" altLang="en-US" sz="1700" dirty="0">
                <a:latin typeface="Constantia" panose="02030602050306030303" pitchFamily="18" charset="0"/>
              </a:rPr>
              <a:t> </a:t>
            </a:r>
            <a:r>
              <a:rPr lang="en-GB" altLang="en-US" sz="1700" dirty="0">
                <a:latin typeface="Constantia" panose="02030602050306030303" pitchFamily="18" charset="0"/>
              </a:rPr>
              <a:t>extend into frontal</a:t>
            </a:r>
            <a:br>
              <a:rPr lang="en-GB" altLang="en-US" sz="1700" dirty="0">
                <a:latin typeface="Constantia" panose="02030602050306030303" pitchFamily="18" charset="0"/>
              </a:rPr>
            </a:br>
            <a:r>
              <a:rPr lang="en-GB" altLang="en-US" sz="1700" dirty="0">
                <a:latin typeface="Constantia" panose="02030602050306030303" pitchFamily="18" charset="0"/>
              </a:rPr>
              <a:t>   and sphenoid bone</a:t>
            </a:r>
            <a:br>
              <a:rPr lang="sr-Cyrl-CS" altLang="en-US" sz="1700" dirty="0">
                <a:latin typeface="Constantia" panose="02030602050306030303" pitchFamily="18" charset="0"/>
              </a:rPr>
            </a:br>
            <a:r>
              <a:rPr lang="sr-Cyrl-CS" altLang="en-US" sz="1700" dirty="0">
                <a:latin typeface="Constantia" panose="02030602050306030303" pitchFamily="18" charset="0"/>
              </a:rPr>
              <a:t>- </a:t>
            </a:r>
            <a:r>
              <a:rPr lang="en-GB" altLang="en-US" sz="1700" dirty="0">
                <a:latin typeface="Constantia" panose="02030602050306030303" pitchFamily="18" charset="0"/>
              </a:rPr>
              <a:t>these bony cells are lined by nasal mucosa</a:t>
            </a:r>
            <a:br>
              <a:rPr lang="sr-Cyrl-CS" altLang="en-US" sz="1700" dirty="0">
                <a:latin typeface="Constantia" panose="02030602050306030303" pitchFamily="18" charset="0"/>
              </a:rPr>
            </a:br>
            <a:r>
              <a:rPr lang="en-GB" altLang="en-US" sz="1700" dirty="0">
                <a:latin typeface="Constantia" panose="02030602050306030303" pitchFamily="18" charset="0"/>
              </a:rPr>
              <a:t>- </a:t>
            </a:r>
            <a:r>
              <a:rPr lang="en-GB" sz="1700" dirty="0">
                <a:latin typeface="Book Antiqua" panose="02040602050305030304" pitchFamily="18" charset="0"/>
              </a:rPr>
              <a:t>usually are not visible in plain radiographs</a:t>
            </a:r>
            <a:br>
              <a:rPr lang="en-GB" sz="1700" dirty="0">
                <a:latin typeface="Book Antiqua" panose="02040602050305030304" pitchFamily="18" charset="0"/>
              </a:rPr>
            </a:br>
            <a:r>
              <a:rPr lang="en-GB" sz="1700" dirty="0">
                <a:latin typeface="Book Antiqua" panose="02040602050305030304" pitchFamily="18" charset="0"/>
              </a:rPr>
              <a:t>  before 2 years of age; however, they are</a:t>
            </a:r>
            <a:br>
              <a:rPr lang="en-GB" sz="1700" dirty="0">
                <a:latin typeface="Book Antiqua" panose="02040602050305030304" pitchFamily="18" charset="0"/>
              </a:rPr>
            </a:br>
            <a:r>
              <a:rPr lang="en-GB" sz="1700" dirty="0">
                <a:latin typeface="Book Antiqua" panose="02040602050305030304" pitchFamily="18" charset="0"/>
              </a:rPr>
              <a:t>  recognizable in CT scans.</a:t>
            </a:r>
            <a:br>
              <a:rPr lang="sr-Cyrl-CS" altLang="en-US" sz="1700" dirty="0">
                <a:latin typeface="Book Antiqua" panose="02040602050305030304"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Divided into</a:t>
            </a:r>
            <a:r>
              <a:rPr lang="sr-Cyrl-CS" altLang="en-US" dirty="0">
                <a:latin typeface="Constantia" panose="02030602050306030303" pitchFamily="18" charset="0"/>
              </a:rPr>
              <a:t>:</a:t>
            </a:r>
            <a:br>
              <a:rPr lang="sr-Cyrl-CS" altLang="en-US" dirty="0">
                <a:latin typeface="Constantia" panose="02030602050306030303" pitchFamily="18" charset="0"/>
              </a:rPr>
            </a:br>
            <a:r>
              <a:rPr lang="sr-Cyrl-CS" altLang="en-US" dirty="0">
                <a:latin typeface="Constantia" panose="02030602050306030303" pitchFamily="18" charset="0"/>
              </a:rPr>
              <a:t>    - </a:t>
            </a:r>
            <a:r>
              <a:rPr lang="en-GB" altLang="en-US" b="1" dirty="0">
                <a:latin typeface="Constantia" panose="02030602050306030303" pitchFamily="18" charset="0"/>
              </a:rPr>
              <a:t>anterior</a:t>
            </a:r>
            <a:r>
              <a:rPr lang="sr-Cyrl-CS" altLang="en-US" b="1" dirty="0">
                <a:latin typeface="Constantia" panose="02030602050306030303" pitchFamily="18" charset="0"/>
              </a:rPr>
              <a:t> </a:t>
            </a:r>
            <a:r>
              <a:rPr lang="sr-Cyrl-CS" altLang="en-US" dirty="0">
                <a:latin typeface="Constantia" panose="02030602050306030303" pitchFamily="18" charset="0"/>
              </a:rPr>
              <a:t>(</a:t>
            </a:r>
            <a:r>
              <a:rPr lang="sr-Cyrl-CS" altLang="en-US" dirty="0">
                <a:latin typeface="Calibri" panose="020F0502020204030204" pitchFamily="34" charset="0"/>
              </a:rPr>
              <a:t>5-8</a:t>
            </a:r>
            <a:r>
              <a:rPr lang="sr-Cyrl-CS" altLang="en-US" dirty="0">
                <a:latin typeface="Constantia" panose="02030602050306030303" pitchFamily="18" charset="0"/>
              </a:rPr>
              <a:t>) – </a:t>
            </a:r>
            <a:r>
              <a:rPr lang="en-GB" altLang="en-US" dirty="0">
                <a:latin typeface="Constantia" panose="02030602050306030303" pitchFamily="18" charset="0"/>
              </a:rPr>
              <a:t>one big cell is named</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err="1">
                <a:latin typeface="Constantia" panose="02030602050306030303" pitchFamily="18" charset="0"/>
              </a:rPr>
              <a:t>agger</a:t>
            </a:r>
            <a:r>
              <a:rPr lang="sr-Latn-CS" altLang="en-US" dirty="0">
                <a:latin typeface="Constantia" panose="02030602050306030303" pitchFamily="18" charset="0"/>
              </a:rPr>
              <a:t> </a:t>
            </a:r>
            <a:r>
              <a:rPr lang="sr-Latn-CS" altLang="en-US" dirty="0" err="1">
                <a:latin typeface="Constantia" panose="02030602050306030303" pitchFamily="18" charset="0"/>
              </a:rPr>
              <a:t>nasi</a:t>
            </a:r>
            <a:r>
              <a:rPr lang="sr-Latn-CS" altLang="en-US" dirty="0">
                <a:latin typeface="Constantia" panose="02030602050306030303" pitchFamily="18" charset="0"/>
              </a:rPr>
              <a:t> </a:t>
            </a:r>
            <a:r>
              <a:rPr lang="en-GB" altLang="en-US" dirty="0">
                <a:latin typeface="Constantia" panose="02030602050306030303" pitchFamily="18" charset="0"/>
              </a:rPr>
              <a:t>as elevation of lateral wall of</a:t>
            </a:r>
            <a:br>
              <a:rPr lang="en-GB" altLang="en-US" dirty="0">
                <a:latin typeface="Constantia" panose="02030602050306030303" pitchFamily="18" charset="0"/>
              </a:rPr>
            </a:br>
            <a:r>
              <a:rPr lang="en-GB" altLang="en-US" dirty="0">
                <a:latin typeface="Constantia" panose="02030602050306030303" pitchFamily="18" charset="0"/>
              </a:rPr>
              <a:t>      nasal cavity; drain in meatus nasi </a:t>
            </a:r>
            <a:r>
              <a:rPr lang="en-GB" altLang="en-US" dirty="0" err="1">
                <a:latin typeface="Constantia" panose="02030602050306030303" pitchFamily="18" charset="0"/>
              </a:rPr>
              <a:t>medius</a:t>
            </a:r>
            <a:br>
              <a:rPr lang="en-GB" altLang="en-US" dirty="0">
                <a:latin typeface="Constantia" panose="02030602050306030303" pitchFamily="18" charset="0"/>
              </a:rPr>
            </a:br>
            <a:r>
              <a:rPr lang="en-GB" altLang="en-US" dirty="0">
                <a:latin typeface="Constantia" panose="02030602050306030303" pitchFamily="18" charset="0"/>
              </a:rPr>
              <a:t>    - </a:t>
            </a:r>
            <a:r>
              <a:rPr lang="en-GB" altLang="en-US" b="1" dirty="0">
                <a:latin typeface="Constantia" panose="02030602050306030303" pitchFamily="18" charset="0"/>
              </a:rPr>
              <a:t>middle</a:t>
            </a:r>
            <a:r>
              <a:rPr lang="en-GB" altLang="en-US" dirty="0">
                <a:latin typeface="Constantia" panose="02030602050306030303" pitchFamily="18" charset="0"/>
              </a:rPr>
              <a:t> (3-8) - one big cell is named </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ethmoid bulla </a:t>
            </a:r>
            <a:r>
              <a:rPr lang="sr-Cyrl-CS" altLang="en-US" dirty="0">
                <a:latin typeface="Constantia" panose="02030602050306030303" pitchFamily="18" charset="0"/>
              </a:rPr>
              <a:t>(</a:t>
            </a:r>
            <a:r>
              <a:rPr lang="sr-Latn-CS" altLang="en-US" dirty="0" err="1">
                <a:latin typeface="Constantia" panose="02030602050306030303" pitchFamily="18" charset="0"/>
              </a:rPr>
              <a:t>bulla</a:t>
            </a:r>
            <a:r>
              <a:rPr lang="sr-Latn-CS" altLang="en-US" dirty="0">
                <a:latin typeface="Constantia" panose="02030602050306030303" pitchFamily="18" charset="0"/>
              </a:rPr>
              <a:t> </a:t>
            </a:r>
            <a:r>
              <a:rPr lang="sr-Latn-CS" altLang="en-US" dirty="0" err="1">
                <a:latin typeface="Constantia" panose="02030602050306030303" pitchFamily="18" charset="0"/>
              </a:rPr>
              <a:t>ethmoidalis</a:t>
            </a:r>
            <a:r>
              <a:rPr lang="sr-Cyrl-CS" altLang="en-US" dirty="0">
                <a:latin typeface="Constantia" panose="02030602050306030303" pitchFamily="18" charset="0"/>
              </a:rPr>
              <a:t>)</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drain in meatus nasi </a:t>
            </a:r>
            <a:r>
              <a:rPr lang="en-GB" altLang="en-US" dirty="0" err="1">
                <a:latin typeface="Constantia" panose="02030602050306030303" pitchFamily="18" charset="0"/>
              </a:rPr>
              <a:t>medius</a:t>
            </a:r>
            <a:endParaRPr lang="sr-Cyrl-CS" altLang="en-US" dirty="0">
              <a:latin typeface="Constantia" panose="02030602050306030303" pitchFamily="18" charset="0"/>
            </a:endParaRPr>
          </a:p>
          <a:p>
            <a:pPr eaLnBrk="1" hangingPunct="1"/>
            <a:r>
              <a:rPr lang="sr-Cyrl-CS" altLang="en-US" dirty="0">
                <a:latin typeface="Constantia" panose="02030602050306030303" pitchFamily="18" charset="0"/>
              </a:rPr>
              <a:t>    - </a:t>
            </a:r>
            <a:r>
              <a:rPr lang="en-GB" altLang="en-US" b="1" dirty="0">
                <a:latin typeface="Constantia" panose="02030602050306030303" pitchFamily="18" charset="0"/>
              </a:rPr>
              <a:t>posterior</a:t>
            </a:r>
            <a:r>
              <a:rPr lang="sr-Cyrl-CS" altLang="en-US" dirty="0">
                <a:latin typeface="Constantia" panose="02030602050306030303" pitchFamily="18" charset="0"/>
              </a:rPr>
              <a:t> (</a:t>
            </a:r>
            <a:r>
              <a:rPr lang="sr-Cyrl-CS" altLang="en-US" dirty="0">
                <a:latin typeface="Calibri" panose="020F0502020204030204" pitchFamily="34" charset="0"/>
              </a:rPr>
              <a:t>2 – 4</a:t>
            </a:r>
            <a:r>
              <a:rPr lang="sr-Cyrl-CS" altLang="en-US" dirty="0">
                <a:latin typeface="Constantia" panose="02030602050306030303" pitchFamily="18" charset="0"/>
              </a:rPr>
              <a:t>) – </a:t>
            </a:r>
            <a:r>
              <a:rPr lang="en-GB" altLang="en-US" dirty="0">
                <a:latin typeface="Constantia" panose="02030602050306030303" pitchFamily="18" charset="0"/>
              </a:rPr>
              <a:t>in posterior part of</a:t>
            </a:r>
            <a:br>
              <a:rPr lang="en-GB" altLang="en-US" dirty="0">
                <a:latin typeface="Constantia" panose="02030602050306030303" pitchFamily="18" charset="0"/>
              </a:rPr>
            </a:br>
            <a:r>
              <a:rPr lang="en-GB" altLang="en-US" dirty="0">
                <a:latin typeface="Constantia" panose="02030602050306030303" pitchFamily="18" charset="0"/>
              </a:rPr>
              <a:t>      labyrinth of ethmoid bone; drain in</a:t>
            </a:r>
            <a:br>
              <a:rPr lang="sr-Cyrl-CS" altLang="en-US" dirty="0">
                <a:latin typeface="Constantia" panose="02030602050306030303" pitchFamily="18" charset="0"/>
              </a:rPr>
            </a:br>
            <a:r>
              <a:rPr lang="en-GB" altLang="en-US" dirty="0">
                <a:latin typeface="Constantia" panose="02030602050306030303" pitchFamily="18" charset="0"/>
              </a:rPr>
              <a:t>      </a:t>
            </a:r>
            <a:r>
              <a:rPr lang="sr-Latn-CS" altLang="en-US" dirty="0" err="1">
                <a:latin typeface="Constantia" panose="02030602050306030303" pitchFamily="18" charset="0"/>
              </a:rPr>
              <a:t>meatus</a:t>
            </a:r>
            <a:r>
              <a:rPr lang="sr-Latn-CS" altLang="en-US" dirty="0">
                <a:latin typeface="Constantia" panose="02030602050306030303" pitchFamily="18" charset="0"/>
              </a:rPr>
              <a:t> </a:t>
            </a:r>
            <a:r>
              <a:rPr lang="sr-Latn-CS" altLang="en-US" dirty="0" err="1">
                <a:latin typeface="Constantia" panose="02030602050306030303" pitchFamily="18" charset="0"/>
              </a:rPr>
              <a:t>nasi</a:t>
            </a:r>
            <a:r>
              <a:rPr lang="sr-Latn-CS" altLang="en-US" dirty="0">
                <a:latin typeface="Constantia" panose="02030602050306030303" pitchFamily="18" charset="0"/>
              </a:rPr>
              <a:t> </a:t>
            </a:r>
            <a:r>
              <a:rPr lang="sr-Latn-CS" altLang="en-US" dirty="0" err="1">
                <a:latin typeface="Constantia" panose="02030602050306030303" pitchFamily="18" charset="0"/>
              </a:rPr>
              <a:t>superior</a:t>
            </a:r>
            <a:endParaRPr lang="sr-Cyrl-CS" altLang="en-US" dirty="0">
              <a:latin typeface="Constantia" panose="02030602050306030303" pitchFamily="18" charset="0"/>
            </a:endParaRPr>
          </a:p>
        </p:txBody>
      </p:sp>
      <p:sp>
        <p:nvSpPr>
          <p:cNvPr id="40963" name="Title 1"/>
          <p:cNvSpPr txBox="1">
            <a:spLocks noChangeArrowheads="1"/>
          </p:cNvSpPr>
          <p:nvPr/>
        </p:nvSpPr>
        <p:spPr bwMode="auto">
          <a:xfrm>
            <a:off x="3552" y="102394"/>
            <a:ext cx="8229600" cy="50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en-GB" altLang="en-US" sz="4100" dirty="0">
                <a:solidFill>
                  <a:schemeClr val="tx2"/>
                </a:solidFill>
                <a:latin typeface="Calibri" panose="020F0502020204030204" pitchFamily="34" charset="0"/>
              </a:rPr>
              <a:t>Ethmoidal sinus (</a:t>
            </a:r>
            <a:r>
              <a:rPr lang="sr-Latn-CS" altLang="en-US" sz="4100" dirty="0">
                <a:solidFill>
                  <a:schemeClr val="tx2"/>
                </a:solidFill>
                <a:latin typeface="Calibri" panose="020F0502020204030204" pitchFamily="34" charset="0"/>
              </a:rPr>
              <a:t>Sinus </a:t>
            </a:r>
            <a:r>
              <a:rPr lang="sr-Latn-CS" altLang="en-US" sz="4100" dirty="0" err="1">
                <a:solidFill>
                  <a:schemeClr val="tx2"/>
                </a:solidFill>
                <a:latin typeface="Calibri" panose="020F0502020204030204" pitchFamily="34" charset="0"/>
              </a:rPr>
              <a:t>ethmoidalis</a:t>
            </a:r>
            <a:r>
              <a:rPr lang="en-GB" altLang="en-US" sz="4100" dirty="0">
                <a:solidFill>
                  <a:schemeClr val="tx2"/>
                </a:solidFill>
                <a:latin typeface="Calibri" panose="020F0502020204030204" pitchFamily="34" charset="0"/>
              </a:rPr>
              <a:t>)</a:t>
            </a:r>
            <a:endParaRPr lang="sr-Latn-CS" altLang="en-US" sz="4100" dirty="0">
              <a:solidFill>
                <a:schemeClr val="tx2"/>
              </a:solidFill>
              <a:latin typeface="Calibri" panose="020F0502020204030204" pitchFamily="34" charset="0"/>
            </a:endParaRPr>
          </a:p>
        </p:txBody>
      </p:sp>
      <p:pic>
        <p:nvPicPr>
          <p:cNvPr id="40964" name="Picture 5" descr="new-9.jpg"/>
          <p:cNvPicPr>
            <a:picLocks noChangeAspect="1" noChangeArrowheads="1"/>
          </p:cNvPicPr>
          <p:nvPr/>
        </p:nvPicPr>
        <p:blipFill>
          <a:blip r:embed="rId2">
            <a:extLst>
              <a:ext uri="{28A0092B-C50C-407E-A947-70E740481C1C}">
                <a14:useLocalDpi xmlns:a14="http://schemas.microsoft.com/office/drawing/2010/main" val="0"/>
              </a:ext>
            </a:extLst>
          </a:blip>
          <a:srcRect t="10915" b="30179"/>
          <a:stretch>
            <a:fillRect/>
          </a:stretch>
        </p:blipFill>
        <p:spPr bwMode="auto">
          <a:xfrm>
            <a:off x="3552" y="610841"/>
            <a:ext cx="4405805" cy="2232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Picture 7" descr="new-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6" y="2843660"/>
            <a:ext cx="4400161" cy="3130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0709A27-2C32-F3D5-2FD0-C2C1CBA08217}"/>
              </a:ext>
            </a:extLst>
          </p:cNvPr>
          <p:cNvSpPr txBox="1">
            <a:spLocks noChangeArrowheads="1"/>
          </p:cNvSpPr>
          <p:nvPr/>
        </p:nvSpPr>
        <p:spPr bwMode="auto">
          <a:xfrm>
            <a:off x="-2" y="5934630"/>
            <a:ext cx="45720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 </a:t>
            </a:r>
            <a:r>
              <a:rPr lang="en-GB" altLang="en-US" dirty="0">
                <a:latin typeface="Constantia" panose="02030602050306030303" pitchFamily="18" charset="0"/>
              </a:rPr>
              <a:t>Innervated by anterior and posterior</a:t>
            </a:r>
            <a:br>
              <a:rPr lang="en-GB" altLang="en-US" dirty="0">
                <a:latin typeface="Constantia" panose="02030602050306030303" pitchFamily="18" charset="0"/>
              </a:rPr>
            </a:br>
            <a:r>
              <a:rPr lang="en-GB" altLang="en-US" dirty="0">
                <a:latin typeface="Constantia" panose="02030602050306030303" pitchFamily="18" charset="0"/>
              </a:rPr>
              <a:t>   ethmoid nerve (branches of </a:t>
            </a:r>
            <a:r>
              <a:rPr lang="en-GB" altLang="en-US" dirty="0" err="1">
                <a:latin typeface="Constantia" panose="02030602050306030303" pitchFamily="18" charset="0"/>
              </a:rPr>
              <a:t>nasocilliary</a:t>
            </a:r>
            <a:br>
              <a:rPr lang="en-GB" altLang="en-US" dirty="0">
                <a:latin typeface="Constantia" panose="02030602050306030303" pitchFamily="18" charset="0"/>
              </a:rPr>
            </a:br>
            <a:r>
              <a:rPr lang="en-GB" altLang="en-US" dirty="0">
                <a:latin typeface="Constantia" panose="02030602050306030303" pitchFamily="18" charset="0"/>
              </a:rPr>
              <a:t>   nerve - branch of ophthalmic nerve)</a:t>
            </a:r>
            <a:endParaRPr lang="sr-Latn-CS" altLang="en-US" dirty="0">
              <a:latin typeface="Constantia" panose="02030602050306030303"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6" descr="new-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 y="3269160"/>
            <a:ext cx="3915968" cy="278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itle 1"/>
          <p:cNvSpPr txBox="1">
            <a:spLocks noChangeArrowheads="1"/>
          </p:cNvSpPr>
          <p:nvPr/>
        </p:nvSpPr>
        <p:spPr bwMode="auto">
          <a:xfrm>
            <a:off x="395536" y="-9524"/>
            <a:ext cx="82296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en-GB" altLang="en-US" sz="4100" dirty="0">
                <a:solidFill>
                  <a:schemeClr val="tx2"/>
                </a:solidFill>
                <a:latin typeface="Calibri" panose="020F0502020204030204" pitchFamily="34" charset="0"/>
              </a:rPr>
              <a:t>Sphenoidal sinus (</a:t>
            </a:r>
            <a:r>
              <a:rPr lang="sr-Latn-CS" altLang="en-US" sz="4100" dirty="0">
                <a:solidFill>
                  <a:schemeClr val="tx2"/>
                </a:solidFill>
                <a:latin typeface="Calibri" panose="020F0502020204030204" pitchFamily="34" charset="0"/>
              </a:rPr>
              <a:t>Sinus </a:t>
            </a:r>
            <a:r>
              <a:rPr lang="sr-Latn-CS" altLang="en-US" sz="4100" dirty="0" err="1">
                <a:solidFill>
                  <a:schemeClr val="tx2"/>
                </a:solidFill>
                <a:latin typeface="Calibri" panose="020F0502020204030204" pitchFamily="34" charset="0"/>
              </a:rPr>
              <a:t>sphenoidalis</a:t>
            </a:r>
            <a:r>
              <a:rPr lang="en-GB" altLang="en-US" sz="4100" dirty="0">
                <a:solidFill>
                  <a:schemeClr val="tx2"/>
                </a:solidFill>
                <a:latin typeface="Calibri" panose="020F0502020204030204" pitchFamily="34" charset="0"/>
              </a:rPr>
              <a:t>)</a:t>
            </a:r>
            <a:endParaRPr lang="sr-Latn-CS" altLang="en-US" sz="4100" dirty="0">
              <a:solidFill>
                <a:schemeClr val="tx2"/>
              </a:solidFill>
              <a:latin typeface="Calibri" panose="020F0502020204030204" pitchFamily="34" charset="0"/>
            </a:endParaRPr>
          </a:p>
        </p:txBody>
      </p:sp>
      <p:sp>
        <p:nvSpPr>
          <p:cNvPr id="41988" name="TextBox 5"/>
          <p:cNvSpPr txBox="1">
            <a:spLocks noChangeArrowheads="1"/>
          </p:cNvSpPr>
          <p:nvPr/>
        </p:nvSpPr>
        <p:spPr bwMode="auto">
          <a:xfrm>
            <a:off x="3851920" y="476672"/>
            <a:ext cx="5292080" cy="6632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 </a:t>
            </a:r>
            <a:r>
              <a:rPr lang="en-GB" altLang="en-US" sz="1700" dirty="0">
                <a:latin typeface="+mn-lt"/>
              </a:rPr>
              <a:t>paired</a:t>
            </a:r>
            <a:r>
              <a:rPr lang="sr-Latn-CS" altLang="en-US" sz="1700" dirty="0">
                <a:latin typeface="+mn-lt"/>
              </a:rPr>
              <a:t> – </a:t>
            </a:r>
            <a:r>
              <a:rPr lang="en-GB" altLang="en-US" sz="1700" dirty="0">
                <a:latin typeface="+mn-lt"/>
              </a:rPr>
              <a:t>right and left</a:t>
            </a:r>
            <a:r>
              <a:rPr lang="sr-Latn-CS" altLang="en-US" sz="1700" dirty="0">
                <a:latin typeface="+mn-lt"/>
              </a:rPr>
              <a:t>; </a:t>
            </a:r>
            <a:r>
              <a:rPr lang="en-GB" altLang="en-US" sz="1700" dirty="0">
                <a:latin typeface="+mn-lt"/>
              </a:rPr>
              <a:t>divided unevenly by</a:t>
            </a:r>
            <a:br>
              <a:rPr lang="en-GB" altLang="en-US" sz="1700" dirty="0">
                <a:latin typeface="+mn-lt"/>
              </a:rPr>
            </a:br>
            <a:r>
              <a:rPr lang="en-GB" altLang="en-US" sz="1700" dirty="0">
                <a:latin typeface="+mn-lt"/>
              </a:rPr>
              <a:t>  bony septum </a:t>
            </a:r>
            <a:r>
              <a:rPr lang="sr-Latn-CS" altLang="en-US" sz="1700" dirty="0" err="1">
                <a:latin typeface="+mn-lt"/>
              </a:rPr>
              <a:t>septum</a:t>
            </a:r>
            <a:r>
              <a:rPr lang="sr-Latn-CS" altLang="en-US" sz="1700" dirty="0">
                <a:latin typeface="+mn-lt"/>
              </a:rPr>
              <a:t> </a:t>
            </a:r>
            <a:r>
              <a:rPr lang="sr-Latn-CS" altLang="en-US" sz="1700" dirty="0" err="1">
                <a:latin typeface="+mn-lt"/>
              </a:rPr>
              <a:t>sinuum</a:t>
            </a:r>
            <a:r>
              <a:rPr lang="sr-Latn-CS" altLang="en-US" sz="1700" dirty="0">
                <a:latin typeface="+mn-lt"/>
              </a:rPr>
              <a:t> </a:t>
            </a:r>
            <a:r>
              <a:rPr lang="sr-Latn-CS" altLang="en-US" sz="1700" dirty="0" err="1">
                <a:latin typeface="+mn-lt"/>
              </a:rPr>
              <a:t>sphenoidalium</a:t>
            </a:r>
            <a:r>
              <a:rPr lang="sr-Latn-CS" altLang="en-US" sz="1700" dirty="0">
                <a:latin typeface="+mn-lt"/>
              </a:rPr>
              <a:t>)</a:t>
            </a:r>
            <a:br>
              <a:rPr lang="sr-Latn-CS" altLang="en-US" sz="1700" dirty="0">
                <a:latin typeface="+mn-lt"/>
              </a:rPr>
            </a:br>
            <a:br>
              <a:rPr lang="sr-Latn-CS" altLang="en-US" sz="800" dirty="0">
                <a:latin typeface="+mn-lt"/>
              </a:rPr>
            </a:br>
            <a:r>
              <a:rPr lang="sr-Latn-CS" altLang="en-US" sz="1700" dirty="0">
                <a:latin typeface="+mn-lt"/>
              </a:rPr>
              <a:t>- </a:t>
            </a:r>
            <a:r>
              <a:rPr lang="en-GB" altLang="en-US" sz="1700" dirty="0">
                <a:latin typeface="+mn-lt"/>
              </a:rPr>
              <a:t>located in the body of sphenoid bone;</a:t>
            </a:r>
            <a:br>
              <a:rPr lang="en-GB" altLang="en-US" sz="1700" dirty="0">
                <a:latin typeface="+mn-lt"/>
              </a:rPr>
            </a:br>
            <a:r>
              <a:rPr lang="en-GB" altLang="en-US" sz="1700" dirty="0">
                <a:latin typeface="+mn-lt"/>
              </a:rPr>
              <a:t>  may extends into the wings of sphenoid bones</a:t>
            </a:r>
          </a:p>
          <a:p>
            <a:pPr eaLnBrk="1" hangingPunct="1"/>
            <a:r>
              <a:rPr lang="en-GB" altLang="en-US" sz="1700" dirty="0">
                <a:latin typeface="+mn-lt"/>
              </a:rPr>
              <a:t>- </a:t>
            </a:r>
            <a:r>
              <a:rPr lang="en-GB" sz="1700" dirty="0">
                <a:latin typeface="+mn-lt"/>
              </a:rPr>
              <a:t>only thin plates of bone separate the sinuses from</a:t>
            </a:r>
            <a:br>
              <a:rPr lang="en-GB" sz="1700" dirty="0">
                <a:latin typeface="+mn-lt"/>
              </a:rPr>
            </a:br>
            <a:r>
              <a:rPr lang="en-GB" sz="1700" dirty="0">
                <a:latin typeface="+mn-lt"/>
              </a:rPr>
              <a:t>  several important structures: the optic nerves and</a:t>
            </a:r>
            <a:br>
              <a:rPr lang="en-GB" sz="1700" dirty="0">
                <a:latin typeface="+mn-lt"/>
              </a:rPr>
            </a:br>
            <a:r>
              <a:rPr lang="en-GB" sz="1700" dirty="0">
                <a:latin typeface="+mn-lt"/>
              </a:rPr>
              <a:t>  optic chiasm, the pituitary gland, the internal carotid</a:t>
            </a:r>
            <a:br>
              <a:rPr lang="en-GB" sz="1700" dirty="0">
                <a:latin typeface="+mn-lt"/>
              </a:rPr>
            </a:br>
            <a:r>
              <a:rPr lang="en-GB" sz="1700" dirty="0">
                <a:latin typeface="+mn-lt"/>
              </a:rPr>
              <a:t>  arteries, and the cavernous sinuses.</a:t>
            </a:r>
            <a:br>
              <a:rPr lang="sr-Latn-CS" altLang="en-US" sz="1700" dirty="0">
                <a:latin typeface="+mn-lt"/>
              </a:rPr>
            </a:br>
            <a:br>
              <a:rPr lang="sr-Latn-CS" altLang="en-US" sz="800" dirty="0">
                <a:latin typeface="+mn-lt"/>
              </a:rPr>
            </a:br>
            <a:r>
              <a:rPr lang="sr-Latn-CS" altLang="en-US" sz="1700" dirty="0">
                <a:latin typeface="+mn-lt"/>
              </a:rPr>
              <a:t>   - </a:t>
            </a:r>
            <a:r>
              <a:rPr lang="en-GB" altLang="en-US" sz="1700" dirty="0">
                <a:latin typeface="+mn-lt"/>
              </a:rPr>
              <a:t>the walls</a:t>
            </a:r>
            <a:r>
              <a:rPr lang="sr-Latn-CS" altLang="en-US" sz="1700" dirty="0">
                <a:latin typeface="+mn-lt"/>
              </a:rPr>
              <a:t>:</a:t>
            </a:r>
            <a:r>
              <a:rPr lang="en-GB" altLang="en-US" sz="1700" dirty="0">
                <a:latin typeface="+mn-lt"/>
              </a:rPr>
              <a:t>- surfaces of the body of sphenoid</a:t>
            </a:r>
            <a:br>
              <a:rPr lang="en-GB" altLang="en-US" sz="1700" dirty="0">
                <a:latin typeface="+mn-lt"/>
              </a:rPr>
            </a:br>
            <a:r>
              <a:rPr lang="en-GB" altLang="en-US" sz="1700" dirty="0">
                <a:latin typeface="+mn-lt"/>
              </a:rPr>
              <a:t>     bone, except the medial wall</a:t>
            </a:r>
            <a:br>
              <a:rPr lang="sr-Latn-CS" altLang="en-US" sz="1700" dirty="0">
                <a:latin typeface="+mn-lt"/>
              </a:rPr>
            </a:br>
            <a:r>
              <a:rPr lang="sr-Latn-CS" altLang="en-US" sz="1700" dirty="0">
                <a:latin typeface="+mn-lt"/>
              </a:rPr>
              <a:t>      - </a:t>
            </a:r>
            <a:r>
              <a:rPr lang="en-GB" altLang="en-US" sz="1700" dirty="0">
                <a:latin typeface="+mn-lt"/>
              </a:rPr>
              <a:t>anterior wall – form the roof of nasal cavity and </a:t>
            </a:r>
            <a:br>
              <a:rPr lang="en-GB" altLang="en-US" sz="1700" dirty="0">
                <a:latin typeface="+mn-lt"/>
              </a:rPr>
            </a:br>
            <a:r>
              <a:rPr lang="en-GB" altLang="en-US" sz="1700" dirty="0">
                <a:latin typeface="+mn-lt"/>
              </a:rPr>
              <a:t>                                  </a:t>
            </a:r>
            <a:r>
              <a:rPr lang="en-GB" altLang="en-US" sz="1700" dirty="0" err="1">
                <a:latin typeface="+mn-lt"/>
              </a:rPr>
              <a:t>sphenoethmoid</a:t>
            </a:r>
            <a:r>
              <a:rPr lang="en-GB" altLang="en-US" sz="1700" dirty="0">
                <a:latin typeface="+mn-lt"/>
              </a:rPr>
              <a:t> recess</a:t>
            </a:r>
            <a:br>
              <a:rPr lang="sr-Latn-CS" altLang="en-US" sz="1700" dirty="0">
                <a:latin typeface="+mn-lt"/>
              </a:rPr>
            </a:br>
            <a:r>
              <a:rPr lang="sr-Latn-CS" altLang="en-US" sz="1700" dirty="0">
                <a:latin typeface="+mn-lt"/>
              </a:rPr>
              <a:t>      - </a:t>
            </a:r>
            <a:r>
              <a:rPr lang="en-GB" altLang="en-US" sz="1700" dirty="0">
                <a:latin typeface="+mn-lt"/>
              </a:rPr>
              <a:t>posterior wall – joined with occipital bone</a:t>
            </a:r>
            <a:br>
              <a:rPr lang="sr-Latn-CS" altLang="en-US" sz="1700" dirty="0">
                <a:latin typeface="+mn-lt"/>
              </a:rPr>
            </a:br>
            <a:r>
              <a:rPr lang="sr-Latn-CS" altLang="en-US" sz="1700" dirty="0">
                <a:latin typeface="+mn-lt"/>
              </a:rPr>
              <a:t>      - </a:t>
            </a:r>
            <a:r>
              <a:rPr lang="en-GB" altLang="en-US" sz="1700" dirty="0">
                <a:latin typeface="+mn-lt"/>
              </a:rPr>
              <a:t>superior wall– with </a:t>
            </a:r>
            <a:r>
              <a:rPr lang="en-GB" sz="1700" dirty="0">
                <a:latin typeface="+mn-lt"/>
              </a:rPr>
              <a:t>optic chiasm, the</a:t>
            </a:r>
            <a:br>
              <a:rPr lang="en-GB" sz="1700" dirty="0">
                <a:latin typeface="+mn-lt"/>
              </a:rPr>
            </a:br>
            <a:r>
              <a:rPr lang="en-GB" sz="1700" dirty="0">
                <a:latin typeface="+mn-lt"/>
              </a:rPr>
              <a:t>                                 pituitary gland</a:t>
            </a:r>
            <a:br>
              <a:rPr lang="sr-Latn-CS" altLang="en-US" sz="1700" dirty="0">
                <a:latin typeface="+mn-lt"/>
              </a:rPr>
            </a:br>
            <a:r>
              <a:rPr lang="sr-Latn-CS" altLang="en-US" sz="1700" dirty="0">
                <a:latin typeface="+mn-lt"/>
              </a:rPr>
              <a:t>      - </a:t>
            </a:r>
            <a:r>
              <a:rPr lang="en-GB" altLang="en-US" sz="1700" dirty="0">
                <a:latin typeface="+mn-lt"/>
              </a:rPr>
              <a:t>inferior wall – the roof of nasal cavity and </a:t>
            </a:r>
            <a:br>
              <a:rPr lang="en-GB" altLang="en-US" sz="1700" dirty="0">
                <a:latin typeface="+mn-lt"/>
              </a:rPr>
            </a:br>
            <a:r>
              <a:rPr lang="en-GB" altLang="en-US" sz="1700" dirty="0">
                <a:latin typeface="+mn-lt"/>
              </a:rPr>
              <a:t>                                 nasal part of pharynx</a:t>
            </a:r>
            <a:br>
              <a:rPr lang="sr-Latn-CS" altLang="en-US" sz="1700" dirty="0">
                <a:latin typeface="+mn-lt"/>
              </a:rPr>
            </a:br>
            <a:r>
              <a:rPr lang="sr-Latn-CS" altLang="en-US" sz="1700" dirty="0">
                <a:latin typeface="+mn-lt"/>
              </a:rPr>
              <a:t>      - </a:t>
            </a:r>
            <a:r>
              <a:rPr lang="en-GB" altLang="en-US" sz="1700" dirty="0">
                <a:latin typeface="+mn-lt"/>
              </a:rPr>
              <a:t>lateral wall – with cavernous sinus</a:t>
            </a:r>
            <a:br>
              <a:rPr lang="sr-Latn-CS" altLang="en-US" sz="1700" dirty="0">
                <a:latin typeface="+mn-lt"/>
              </a:rPr>
            </a:br>
            <a:r>
              <a:rPr lang="sr-Latn-CS" altLang="en-US" sz="1700" dirty="0">
                <a:latin typeface="+mn-lt"/>
              </a:rPr>
              <a:t>      - </a:t>
            </a:r>
            <a:r>
              <a:rPr lang="en-GB" altLang="en-US" sz="1700" dirty="0">
                <a:latin typeface="+mn-lt"/>
              </a:rPr>
              <a:t>medial wall – bony septum</a:t>
            </a:r>
            <a:br>
              <a:rPr lang="sr-Latn-CS" altLang="en-US" sz="1700" dirty="0">
                <a:latin typeface="+mn-lt"/>
              </a:rPr>
            </a:br>
            <a:br>
              <a:rPr lang="sr-Latn-CS" altLang="en-US" sz="1700" dirty="0">
                <a:latin typeface="+mn-lt"/>
              </a:rPr>
            </a:br>
            <a:r>
              <a:rPr lang="sr-Latn-CS" altLang="en-US" sz="1700" dirty="0">
                <a:latin typeface="+mn-lt"/>
              </a:rPr>
              <a:t>- </a:t>
            </a:r>
            <a:r>
              <a:rPr lang="en-GB" altLang="en-US" sz="1700" dirty="0">
                <a:latin typeface="+mn-lt"/>
              </a:rPr>
              <a:t>on anterior wall there is opening of sphenoid sinus</a:t>
            </a:r>
            <a:br>
              <a:rPr lang="en-GB" altLang="en-US" sz="1700" dirty="0">
                <a:latin typeface="+mn-lt"/>
              </a:rPr>
            </a:br>
            <a:r>
              <a:rPr lang="en-GB" altLang="en-US" sz="1700" dirty="0">
                <a:latin typeface="+mn-lt"/>
              </a:rPr>
              <a:t>  </a:t>
            </a:r>
            <a:r>
              <a:rPr lang="sr-Latn-CS" altLang="en-US" sz="1700" dirty="0">
                <a:latin typeface="+mn-lt"/>
              </a:rPr>
              <a:t>(</a:t>
            </a:r>
            <a:r>
              <a:rPr lang="sr-Latn-CS" altLang="en-US" sz="1700" dirty="0" err="1">
                <a:latin typeface="+mn-lt"/>
              </a:rPr>
              <a:t>apertura</a:t>
            </a:r>
            <a:r>
              <a:rPr lang="sr-Latn-CS" altLang="en-US" sz="1700" dirty="0">
                <a:latin typeface="+mn-lt"/>
              </a:rPr>
              <a:t> sinus</a:t>
            </a:r>
            <a:r>
              <a:rPr lang="en-GB" altLang="en-US" sz="1700" dirty="0">
                <a:latin typeface="+mn-lt"/>
              </a:rPr>
              <a:t> </a:t>
            </a:r>
            <a:r>
              <a:rPr lang="sr-Latn-CS" altLang="en-US" sz="1700" dirty="0" err="1">
                <a:latin typeface="+mn-lt"/>
              </a:rPr>
              <a:t>sphenoidalis</a:t>
            </a:r>
            <a:r>
              <a:rPr lang="sr-Latn-CS" altLang="en-US" sz="1700" dirty="0">
                <a:latin typeface="+mn-lt"/>
              </a:rPr>
              <a:t>)</a:t>
            </a:r>
            <a:r>
              <a:rPr lang="en-GB" altLang="en-US" sz="1700" dirty="0">
                <a:latin typeface="+mn-lt"/>
              </a:rPr>
              <a:t>. It drains into </a:t>
            </a:r>
            <a:br>
              <a:rPr lang="en-GB" altLang="en-US" sz="1700" dirty="0">
                <a:latin typeface="+mn-lt"/>
              </a:rPr>
            </a:br>
            <a:r>
              <a:rPr lang="en-GB" altLang="en-US" sz="1700" dirty="0">
                <a:latin typeface="+mn-lt"/>
              </a:rPr>
              <a:t>   </a:t>
            </a:r>
            <a:r>
              <a:rPr lang="en-GB" altLang="en-US" sz="1700" dirty="0" err="1">
                <a:latin typeface="+mn-lt"/>
              </a:rPr>
              <a:t>sphenoethmoid</a:t>
            </a:r>
            <a:r>
              <a:rPr lang="en-GB" altLang="en-US" sz="1700" dirty="0">
                <a:latin typeface="+mn-lt"/>
              </a:rPr>
              <a:t> recess of the roof of nasal cavity</a:t>
            </a:r>
            <a:br>
              <a:rPr lang="sr-Latn-CS" altLang="en-US" sz="1700" dirty="0">
                <a:latin typeface="+mn-lt"/>
              </a:rPr>
            </a:br>
            <a:endParaRPr lang="sr-Latn-CS" altLang="en-US" sz="1700" dirty="0">
              <a:latin typeface="+mn-lt"/>
            </a:endParaRPr>
          </a:p>
        </p:txBody>
      </p:sp>
      <p:pic>
        <p:nvPicPr>
          <p:cNvPr id="41989" name="Picture 163"/>
          <p:cNvPicPr>
            <a:picLocks noChangeAspect="1" noChangeArrowheads="1"/>
          </p:cNvPicPr>
          <p:nvPr/>
        </p:nvPicPr>
        <p:blipFill>
          <a:blip r:embed="rId3">
            <a:extLst>
              <a:ext uri="{28A0092B-C50C-407E-A947-70E740481C1C}">
                <a14:useLocalDpi xmlns:a14="http://schemas.microsoft.com/office/drawing/2010/main" val="0"/>
              </a:ext>
            </a:extLst>
          </a:blip>
          <a:srcRect l="24835" t="15874" r="8112" b="11002"/>
          <a:stretch>
            <a:fillRect/>
          </a:stretch>
        </p:blipFill>
        <p:spPr bwMode="auto">
          <a:xfrm>
            <a:off x="117904" y="662035"/>
            <a:ext cx="3797248" cy="2588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0" name="Oval 7"/>
          <p:cNvSpPr>
            <a:spLocks noChangeArrowheads="1"/>
          </p:cNvSpPr>
          <p:nvPr/>
        </p:nvSpPr>
        <p:spPr bwMode="auto">
          <a:xfrm>
            <a:off x="1971066" y="1628800"/>
            <a:ext cx="785813" cy="500062"/>
          </a:xfrm>
          <a:prstGeom prst="ellipse">
            <a:avLst/>
          </a:prstGeom>
          <a:noFill/>
          <a:ln w="25400" cmpd="sng">
            <a:solidFill>
              <a:srgbClr val="08509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solidFill>
                <a:srgbClr val="FFFFFF"/>
              </a:solidFill>
              <a:latin typeface="Constantia" panose="02030602050306030303" pitchFamily="18" charset="0"/>
            </a:endParaRPr>
          </a:p>
        </p:txBody>
      </p:sp>
      <p:sp>
        <p:nvSpPr>
          <p:cNvPr id="2" name="TextBox 1">
            <a:extLst>
              <a:ext uri="{FF2B5EF4-FFF2-40B4-BE49-F238E27FC236}">
                <a16:creationId xmlns:a16="http://schemas.microsoft.com/office/drawing/2014/main" id="{151DA557-FDF9-4E0C-8873-DEF87C2D6D89}"/>
              </a:ext>
            </a:extLst>
          </p:cNvPr>
          <p:cNvSpPr txBox="1">
            <a:spLocks noChangeArrowheads="1"/>
          </p:cNvSpPr>
          <p:nvPr/>
        </p:nvSpPr>
        <p:spPr bwMode="auto">
          <a:xfrm>
            <a:off x="-2" y="5934630"/>
            <a:ext cx="45720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 </a:t>
            </a:r>
            <a:r>
              <a:rPr lang="en-GB" altLang="en-US" dirty="0">
                <a:latin typeface="Constantia" panose="02030602050306030303" pitchFamily="18" charset="0"/>
              </a:rPr>
              <a:t>Innervated by posterior ethmoid </a:t>
            </a:r>
            <a:br>
              <a:rPr lang="en-GB" altLang="en-US" dirty="0">
                <a:latin typeface="Constantia" panose="02030602050306030303" pitchFamily="18" charset="0"/>
              </a:rPr>
            </a:br>
            <a:r>
              <a:rPr lang="en-GB" altLang="en-US" dirty="0">
                <a:latin typeface="Constantia" panose="02030602050306030303" pitchFamily="18" charset="0"/>
              </a:rPr>
              <a:t>   nerve (branches of </a:t>
            </a:r>
            <a:r>
              <a:rPr lang="en-GB" altLang="en-US" dirty="0" err="1">
                <a:latin typeface="Constantia" panose="02030602050306030303" pitchFamily="18" charset="0"/>
              </a:rPr>
              <a:t>nasocilliary</a:t>
            </a:r>
            <a:br>
              <a:rPr lang="en-GB" altLang="en-US" dirty="0">
                <a:latin typeface="Constantia" panose="02030602050306030303" pitchFamily="18" charset="0"/>
              </a:rPr>
            </a:br>
            <a:r>
              <a:rPr lang="en-GB" altLang="en-US" dirty="0">
                <a:latin typeface="Constantia" panose="02030602050306030303" pitchFamily="18" charset="0"/>
              </a:rPr>
              <a:t>   nerve - branch of ophthalmic nerve)</a:t>
            </a:r>
            <a:endParaRPr lang="sr-Latn-CS" altLang="en-US" dirty="0">
              <a:latin typeface="Constantia" panose="02030602050306030303"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TextBox 2"/>
          <p:cNvSpPr txBox="1">
            <a:spLocks noChangeArrowheads="1"/>
          </p:cNvSpPr>
          <p:nvPr/>
        </p:nvSpPr>
        <p:spPr bwMode="auto">
          <a:xfrm>
            <a:off x="3491880" y="620688"/>
            <a:ext cx="5655672"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700" dirty="0">
                <a:latin typeface="Constantia" panose="02030602050306030303" pitchFamily="18" charset="0"/>
              </a:rPr>
              <a:t>- </a:t>
            </a:r>
            <a:r>
              <a:rPr lang="en-GB" altLang="en-US" sz="1700" dirty="0">
                <a:latin typeface="Constantia" panose="02030602050306030303" pitchFamily="18" charset="0"/>
              </a:rPr>
              <a:t>the walls</a:t>
            </a:r>
            <a:r>
              <a:rPr lang="sr-Latn-CS" altLang="en-US" sz="1700" dirty="0">
                <a:latin typeface="Constantia" panose="02030602050306030303" pitchFamily="18" charset="0"/>
              </a:rPr>
              <a:t>:</a:t>
            </a:r>
            <a:br>
              <a:rPr lang="sr-Latn-CS" altLang="en-US" sz="1700" dirty="0">
                <a:latin typeface="Constantia" panose="02030602050306030303" pitchFamily="18" charset="0"/>
              </a:rPr>
            </a:br>
            <a:r>
              <a:rPr lang="sr-Latn-CS" altLang="en-US" sz="1700" dirty="0">
                <a:latin typeface="Constantia" panose="02030602050306030303" pitchFamily="18" charset="0"/>
              </a:rPr>
              <a:t>    - </a:t>
            </a:r>
            <a:r>
              <a:rPr lang="en-GB" altLang="en-US" sz="1700" dirty="0">
                <a:latin typeface="Constantia" panose="02030602050306030303" pitchFamily="18" charset="0"/>
              </a:rPr>
              <a:t>anterior wall – anterior surface of maxilla</a:t>
            </a:r>
            <a:br>
              <a:rPr lang="sr-Latn-CS" altLang="en-US" sz="1700" dirty="0">
                <a:latin typeface="Constantia" panose="02030602050306030303" pitchFamily="18" charset="0"/>
              </a:rPr>
            </a:br>
            <a:r>
              <a:rPr lang="sr-Latn-CS" altLang="en-US" sz="1700" dirty="0">
                <a:latin typeface="Constantia" panose="02030602050306030303" pitchFamily="18" charset="0"/>
              </a:rPr>
              <a:t>    - </a:t>
            </a:r>
            <a:r>
              <a:rPr lang="en-GB" altLang="en-US" sz="1700" dirty="0">
                <a:latin typeface="Constantia" panose="02030602050306030303" pitchFamily="18" charset="0"/>
              </a:rPr>
              <a:t>posterior wall – infratemporal surface of maxilla</a:t>
            </a:r>
            <a:br>
              <a:rPr lang="sr-Latn-CS" altLang="en-US" sz="1700" dirty="0">
                <a:latin typeface="Constantia" panose="02030602050306030303" pitchFamily="18" charset="0"/>
              </a:rPr>
            </a:br>
            <a:r>
              <a:rPr lang="sr-Latn-CS" altLang="en-US" sz="1700" dirty="0">
                <a:latin typeface="Constantia" panose="02030602050306030303" pitchFamily="18" charset="0"/>
              </a:rPr>
              <a:t>    - </a:t>
            </a:r>
            <a:r>
              <a:rPr lang="en-GB" altLang="en-US" sz="1700" dirty="0">
                <a:latin typeface="Constantia" panose="02030602050306030303" pitchFamily="18" charset="0"/>
              </a:rPr>
              <a:t>superior wall – orbital surface of maxilla</a:t>
            </a:r>
            <a:br>
              <a:rPr lang="sr-Latn-CS" altLang="en-US" sz="1700" dirty="0">
                <a:latin typeface="Constantia" panose="02030602050306030303" pitchFamily="18" charset="0"/>
              </a:rPr>
            </a:br>
            <a:r>
              <a:rPr lang="sr-Latn-CS" altLang="en-US" sz="1700" dirty="0">
                <a:latin typeface="Constantia" panose="02030602050306030303" pitchFamily="18" charset="0"/>
              </a:rPr>
              <a:t>    - </a:t>
            </a:r>
            <a:r>
              <a:rPr lang="en-GB" altLang="en-US" sz="1700" dirty="0">
                <a:latin typeface="Constantia" panose="02030602050306030303" pitchFamily="18" charset="0"/>
              </a:rPr>
              <a:t>medial wall </a:t>
            </a:r>
            <a:r>
              <a:rPr lang="sr-Latn-CS" altLang="en-US" sz="1700" dirty="0">
                <a:latin typeface="Constantia" panose="02030602050306030303" pitchFamily="18" charset="0"/>
              </a:rPr>
              <a:t>(</a:t>
            </a:r>
            <a:r>
              <a:rPr lang="en-GB" altLang="en-US" sz="1700" dirty="0">
                <a:latin typeface="Constantia" panose="02030602050306030303" pitchFamily="18" charset="0"/>
              </a:rPr>
              <a:t>base</a:t>
            </a:r>
            <a:r>
              <a:rPr lang="sr-Latn-CS" altLang="en-US" sz="1700" dirty="0">
                <a:latin typeface="Constantia" panose="02030602050306030303" pitchFamily="18" charset="0"/>
              </a:rPr>
              <a:t>)</a:t>
            </a:r>
            <a:r>
              <a:rPr lang="en-GB" altLang="en-US" sz="1700" dirty="0">
                <a:latin typeface="Constantia" panose="02030602050306030303" pitchFamily="18" charset="0"/>
              </a:rPr>
              <a:t> – nasal surface (base) of maxilla</a:t>
            </a:r>
            <a:endParaRPr lang="sr-Latn-CS" altLang="en-US" sz="1700" dirty="0">
              <a:latin typeface="Constantia" panose="02030602050306030303" pitchFamily="18" charset="0"/>
            </a:endParaRPr>
          </a:p>
        </p:txBody>
      </p:sp>
      <p:sp>
        <p:nvSpPr>
          <p:cNvPr id="43011" name="Title 1"/>
          <p:cNvSpPr txBox="1">
            <a:spLocks noChangeArrowheads="1"/>
          </p:cNvSpPr>
          <p:nvPr/>
        </p:nvSpPr>
        <p:spPr bwMode="auto">
          <a:xfrm>
            <a:off x="229161" y="47943"/>
            <a:ext cx="82296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en-GB" altLang="en-US" sz="4100" dirty="0">
                <a:solidFill>
                  <a:schemeClr val="tx2"/>
                </a:solidFill>
                <a:latin typeface="Calibri" panose="020F0502020204030204" pitchFamily="34" charset="0"/>
              </a:rPr>
              <a:t>Maxillary sinus (</a:t>
            </a:r>
            <a:r>
              <a:rPr lang="sr-Latn-CS" altLang="en-US" sz="4100" dirty="0">
                <a:solidFill>
                  <a:schemeClr val="tx2"/>
                </a:solidFill>
                <a:latin typeface="Calibri" panose="020F0502020204030204" pitchFamily="34" charset="0"/>
              </a:rPr>
              <a:t>Sinus </a:t>
            </a:r>
            <a:r>
              <a:rPr lang="sr-Latn-CS" altLang="en-US" sz="4100" dirty="0" err="1">
                <a:solidFill>
                  <a:schemeClr val="tx2"/>
                </a:solidFill>
                <a:latin typeface="Calibri" panose="020F0502020204030204" pitchFamily="34" charset="0"/>
              </a:rPr>
              <a:t>maxillaris</a:t>
            </a:r>
            <a:r>
              <a:rPr lang="en-GB" altLang="en-US" sz="4100" dirty="0">
                <a:solidFill>
                  <a:schemeClr val="tx2"/>
                </a:solidFill>
                <a:latin typeface="Calibri" panose="020F0502020204030204" pitchFamily="34" charset="0"/>
              </a:rPr>
              <a:t>)</a:t>
            </a:r>
            <a:endParaRPr lang="sr-Latn-CS" altLang="en-US" sz="4100" dirty="0">
              <a:solidFill>
                <a:schemeClr val="tx2"/>
              </a:solidFill>
              <a:latin typeface="Calibri" panose="020F0502020204030204" pitchFamily="34" charset="0"/>
            </a:endParaRPr>
          </a:p>
        </p:txBody>
      </p:sp>
      <p:sp>
        <p:nvSpPr>
          <p:cNvPr id="43013" name="TextBox 5"/>
          <p:cNvSpPr txBox="1">
            <a:spLocks noChangeArrowheads="1"/>
          </p:cNvSpPr>
          <p:nvPr/>
        </p:nvSpPr>
        <p:spPr bwMode="auto">
          <a:xfrm>
            <a:off x="344198" y="694537"/>
            <a:ext cx="364331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sr-Cyrl-CS" altLang="en-US" sz="1700" dirty="0">
                <a:latin typeface="Constantia" panose="02030602050306030303" pitchFamily="18" charset="0"/>
              </a:rPr>
              <a:t> </a:t>
            </a:r>
            <a:r>
              <a:rPr lang="en-GB" altLang="en-US" sz="1700" dirty="0">
                <a:latin typeface="Constantia" panose="02030602050306030303" pitchFamily="18" charset="0"/>
              </a:rPr>
              <a:t>the largest of paranasal sinuses</a:t>
            </a:r>
            <a:endParaRPr lang="sr-Cyrl-CS" altLang="en-US" sz="1700" dirty="0">
              <a:latin typeface="Constantia" panose="02030602050306030303" pitchFamily="18" charset="0"/>
            </a:endParaRPr>
          </a:p>
          <a:p>
            <a:pPr eaLnBrk="1" hangingPunct="1">
              <a:buFont typeface="Arial" panose="020B0604020202020204" pitchFamily="34" charset="0"/>
              <a:buChar char="-"/>
            </a:pPr>
            <a:r>
              <a:rPr lang="sr-Latn-CS" altLang="en-US" sz="1700" dirty="0">
                <a:latin typeface="Constantia" panose="02030602050306030303" pitchFamily="18" charset="0"/>
              </a:rPr>
              <a:t> </a:t>
            </a:r>
            <a:r>
              <a:rPr lang="en-GB" altLang="en-US" sz="1700" dirty="0">
                <a:latin typeface="Constantia" panose="02030602050306030303" pitchFamily="18" charset="0"/>
              </a:rPr>
              <a:t>paired</a:t>
            </a:r>
            <a:r>
              <a:rPr lang="sr-Latn-CS" altLang="en-US" sz="1700" dirty="0">
                <a:latin typeface="Constantia" panose="02030602050306030303" pitchFamily="18" charset="0"/>
              </a:rPr>
              <a:t> – </a:t>
            </a:r>
            <a:r>
              <a:rPr lang="en-GB" altLang="en-US" sz="1700" dirty="0">
                <a:latin typeface="Constantia" panose="02030602050306030303" pitchFamily="18" charset="0"/>
              </a:rPr>
              <a:t>right and left</a:t>
            </a:r>
          </a:p>
          <a:p>
            <a:pPr eaLnBrk="1" hangingPunct="1"/>
            <a:r>
              <a:rPr lang="sr-Latn-CS" altLang="en-US" sz="1700" dirty="0">
                <a:latin typeface="Constantia" panose="02030602050306030303" pitchFamily="18" charset="0"/>
              </a:rPr>
              <a:t>- </a:t>
            </a:r>
            <a:r>
              <a:rPr lang="en-GB" altLang="en-US" sz="1700" dirty="0">
                <a:latin typeface="Constantia" panose="02030602050306030303" pitchFamily="18" charset="0"/>
              </a:rPr>
              <a:t>located in the body of</a:t>
            </a:r>
            <a:r>
              <a:rPr lang="sr-Latn-CS" altLang="en-US" sz="1700" dirty="0">
                <a:latin typeface="Constantia" panose="02030602050306030303" pitchFamily="18" charset="0"/>
              </a:rPr>
              <a:t> </a:t>
            </a:r>
            <a:r>
              <a:rPr lang="sr-Latn-CS" altLang="en-US" sz="1700" dirty="0" err="1">
                <a:latin typeface="Constantia" panose="02030602050306030303" pitchFamily="18" charset="0"/>
              </a:rPr>
              <a:t>maxilla</a:t>
            </a:r>
            <a:endParaRPr lang="sr-Latn-CS" altLang="en-US" sz="1700" dirty="0">
              <a:latin typeface="Constantia" panose="02030602050306030303" pitchFamily="18" charset="0"/>
            </a:endParaRPr>
          </a:p>
        </p:txBody>
      </p:sp>
      <p:pic>
        <p:nvPicPr>
          <p:cNvPr id="3" name="Picture 2">
            <a:extLst>
              <a:ext uri="{FF2B5EF4-FFF2-40B4-BE49-F238E27FC236}">
                <a16:creationId xmlns:a16="http://schemas.microsoft.com/office/drawing/2014/main" id="{92EBC5B0-2825-BB4D-68DA-41CDD7EB7755}"/>
              </a:ext>
            </a:extLst>
          </p:cNvPr>
          <p:cNvPicPr>
            <a:picLocks noChangeAspect="1"/>
          </p:cNvPicPr>
          <p:nvPr/>
        </p:nvPicPr>
        <p:blipFill>
          <a:blip r:embed="rId2"/>
          <a:stretch>
            <a:fillRect/>
          </a:stretch>
        </p:blipFill>
        <p:spPr>
          <a:xfrm>
            <a:off x="324424" y="2021071"/>
            <a:ext cx="7992590" cy="609685"/>
          </a:xfrm>
          <a:prstGeom prst="rect">
            <a:avLst/>
          </a:prstGeom>
        </p:spPr>
      </p:pic>
      <p:pic>
        <p:nvPicPr>
          <p:cNvPr id="5" name="Picture 4">
            <a:extLst>
              <a:ext uri="{FF2B5EF4-FFF2-40B4-BE49-F238E27FC236}">
                <a16:creationId xmlns:a16="http://schemas.microsoft.com/office/drawing/2014/main" id="{FEFE10CD-CA8C-67D6-2380-AB623455D3E8}"/>
              </a:ext>
            </a:extLst>
          </p:cNvPr>
          <p:cNvPicPr>
            <a:picLocks noChangeAspect="1"/>
          </p:cNvPicPr>
          <p:nvPr/>
        </p:nvPicPr>
        <p:blipFill>
          <a:blip r:embed="rId3"/>
          <a:stretch>
            <a:fillRect/>
          </a:stretch>
        </p:blipFill>
        <p:spPr>
          <a:xfrm>
            <a:off x="229161" y="2630756"/>
            <a:ext cx="8183117" cy="1962424"/>
          </a:xfrm>
          <a:prstGeom prst="rect">
            <a:avLst/>
          </a:prstGeom>
        </p:spPr>
      </p:pic>
      <p:pic>
        <p:nvPicPr>
          <p:cNvPr id="43012" name="Picture 4"/>
          <p:cNvPicPr>
            <a:picLocks noChangeAspect="1" noChangeArrowheads="1"/>
          </p:cNvPicPr>
          <p:nvPr/>
        </p:nvPicPr>
        <p:blipFill>
          <a:blip r:embed="rId4">
            <a:extLst>
              <a:ext uri="{28A0092B-C50C-407E-A947-70E740481C1C}">
                <a14:useLocalDpi xmlns:a14="http://schemas.microsoft.com/office/drawing/2010/main" val="0"/>
              </a:ext>
            </a:extLst>
          </a:blip>
          <a:srcRect l="9627" t="6511" r="37685" b="37993"/>
          <a:stretch>
            <a:fillRect/>
          </a:stretch>
        </p:blipFill>
        <p:spPr bwMode="auto">
          <a:xfrm>
            <a:off x="5724128" y="4221088"/>
            <a:ext cx="3312368" cy="2617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TextBox 2"/>
          <p:cNvSpPr txBox="1">
            <a:spLocks noChangeArrowheads="1"/>
          </p:cNvSpPr>
          <p:nvPr/>
        </p:nvSpPr>
        <p:spPr bwMode="auto">
          <a:xfrm>
            <a:off x="4068386" y="778381"/>
            <a:ext cx="507561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 </a:t>
            </a:r>
            <a:r>
              <a:rPr lang="en-GB" altLang="en-US" dirty="0">
                <a:latin typeface="Constantia" panose="02030602050306030303" pitchFamily="18" charset="0"/>
              </a:rPr>
              <a:t>on medial wall there is the great opening </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b="1" dirty="0" err="1">
                <a:latin typeface="Constantia" panose="02030602050306030303" pitchFamily="18" charset="0"/>
              </a:rPr>
              <a:t>hiatus</a:t>
            </a:r>
            <a:r>
              <a:rPr lang="sr-Latn-CS" altLang="en-US" b="1" dirty="0">
                <a:latin typeface="Constantia" panose="02030602050306030303" pitchFamily="18" charset="0"/>
              </a:rPr>
              <a:t> </a:t>
            </a:r>
            <a:r>
              <a:rPr lang="sr-Latn-CS" altLang="en-US" b="1" dirty="0" err="1">
                <a:latin typeface="Constantia" panose="02030602050306030303" pitchFamily="18" charset="0"/>
              </a:rPr>
              <a:t>maxillaris</a:t>
            </a:r>
            <a:r>
              <a:rPr lang="sr-Latn-CS" altLang="en-US" dirty="0">
                <a:latin typeface="Constantia" panose="02030602050306030303" pitchFamily="18" charset="0"/>
              </a:rPr>
              <a:t>.</a:t>
            </a:r>
            <a:br>
              <a:rPr lang="en-GB" altLang="en-US" dirty="0">
                <a:latin typeface="Constantia" panose="02030602050306030303" pitchFamily="18" charset="0"/>
              </a:rPr>
            </a:br>
            <a:endParaRPr lang="sr-Latn-CS" altLang="en-US" dirty="0">
              <a:latin typeface="Constantia" panose="02030602050306030303" pitchFamily="18" charset="0"/>
            </a:endParaRPr>
          </a:p>
          <a:p>
            <a:pPr eaLnBrk="1" hangingPunct="1">
              <a:buFont typeface="Arial" panose="020B0604020202020204" pitchFamily="34" charset="0"/>
              <a:buChar char="-"/>
            </a:pPr>
            <a:r>
              <a:rPr lang="en-GB" altLang="en-US" dirty="0">
                <a:latin typeface="Constantia" panose="02030602050306030303" pitchFamily="18" charset="0"/>
              </a:rPr>
              <a:t> this opening is shrunk by adjacent bones</a:t>
            </a:r>
            <a:br>
              <a:rPr lang="en-GB" altLang="en-US" dirty="0">
                <a:latin typeface="Constantia" panose="02030602050306030303" pitchFamily="18" charset="0"/>
              </a:rPr>
            </a:br>
            <a:r>
              <a:rPr lang="en-GB" altLang="en-US" dirty="0">
                <a:latin typeface="Constantia" panose="02030602050306030303" pitchFamily="18" charset="0"/>
              </a:rPr>
              <a:t>  (lacrimal bone, labyrinth of ethmoid bone,</a:t>
            </a:r>
            <a:br>
              <a:rPr lang="en-GB" altLang="en-US" dirty="0">
                <a:latin typeface="Constantia" panose="02030602050306030303" pitchFamily="18" charset="0"/>
              </a:rPr>
            </a:br>
            <a:r>
              <a:rPr lang="en-GB" altLang="en-US" dirty="0">
                <a:latin typeface="Constantia" panose="02030602050306030303" pitchFamily="18" charset="0"/>
              </a:rPr>
              <a:t>   palatine bone and inferior nasal concha) to 2 or</a:t>
            </a:r>
            <a:br>
              <a:rPr lang="en-GB" altLang="en-US" dirty="0">
                <a:latin typeface="Constantia" panose="02030602050306030303" pitchFamily="18" charset="0"/>
              </a:rPr>
            </a:br>
            <a:r>
              <a:rPr lang="en-GB" altLang="en-US" dirty="0">
                <a:latin typeface="Constantia" panose="02030602050306030303" pitchFamily="18" charset="0"/>
              </a:rPr>
              <a:t>   3 small openings:</a:t>
            </a:r>
            <a:br>
              <a:rPr lang="en-GB" altLang="en-US" dirty="0">
                <a:latin typeface="Constantia" panose="02030602050306030303" pitchFamily="18" charset="0"/>
              </a:rPr>
            </a:br>
            <a:r>
              <a:rPr lang="en-GB" altLang="en-US" dirty="0">
                <a:latin typeface="Constantia" panose="02030602050306030303" pitchFamily="18" charset="0"/>
              </a:rPr>
              <a:t>   only one is transitory and other 2 are closed by</a:t>
            </a:r>
            <a:br>
              <a:rPr lang="en-GB" altLang="en-US" dirty="0">
                <a:latin typeface="Constantia" panose="02030602050306030303" pitchFamily="18" charset="0"/>
              </a:rPr>
            </a:br>
            <a:r>
              <a:rPr lang="en-GB" altLang="en-US" dirty="0">
                <a:latin typeface="Constantia" panose="02030602050306030303" pitchFamily="18" charset="0"/>
              </a:rPr>
              <a:t>   mucosa</a:t>
            </a:r>
            <a:br>
              <a:rPr lang="en-GB" altLang="en-US" dirty="0">
                <a:latin typeface="Constantia" panose="02030602050306030303" pitchFamily="18" charset="0"/>
              </a:rPr>
            </a:b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upper part of medial wall is at the level of</a:t>
            </a:r>
            <a:br>
              <a:rPr lang="en-GB" altLang="en-US" dirty="0">
                <a:latin typeface="Constantia" panose="02030602050306030303" pitchFamily="18" charset="0"/>
              </a:rPr>
            </a:br>
            <a:r>
              <a:rPr lang="en-GB" altLang="en-US" dirty="0">
                <a:latin typeface="Constantia" panose="02030602050306030303" pitchFamily="18" charset="0"/>
              </a:rPr>
              <a:t>  meatus nasi </a:t>
            </a:r>
            <a:r>
              <a:rPr lang="en-GB" altLang="en-US" dirty="0" err="1">
                <a:latin typeface="Constantia" panose="02030602050306030303" pitchFamily="18" charset="0"/>
              </a:rPr>
              <a:t>medius</a:t>
            </a:r>
            <a:r>
              <a:rPr lang="en-GB" altLang="en-US" dirty="0">
                <a:latin typeface="Constantia" panose="02030602050306030303" pitchFamily="18" charset="0"/>
              </a:rPr>
              <a:t> and lower part of medial</a:t>
            </a:r>
            <a:br>
              <a:rPr lang="en-GB" altLang="en-US" dirty="0">
                <a:latin typeface="Constantia" panose="02030602050306030303" pitchFamily="18" charset="0"/>
              </a:rPr>
            </a:br>
            <a:r>
              <a:rPr lang="en-GB" altLang="en-US" dirty="0">
                <a:latin typeface="Constantia" panose="02030602050306030303" pitchFamily="18" charset="0"/>
              </a:rPr>
              <a:t>  wall is at the level of meatus nasi inferior</a:t>
            </a:r>
            <a:br>
              <a:rPr lang="sr-Latn-CS" altLang="en-US" dirty="0">
                <a:latin typeface="Constantia" panose="02030602050306030303" pitchFamily="18" charset="0"/>
              </a:rPr>
            </a:br>
            <a:r>
              <a:rPr lang="sr-Latn-CS" altLang="en-US" dirty="0">
                <a:latin typeface="Constantia" panose="02030602050306030303" pitchFamily="18" charset="0"/>
              </a:rPr>
              <a:t>  </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it is in close relation to molars of upper jaw</a:t>
            </a:r>
            <a:br>
              <a:rPr lang="en-GB" altLang="en-US" dirty="0">
                <a:latin typeface="Constantia" panose="02030602050306030303" pitchFamily="18" charset="0"/>
              </a:rPr>
            </a:br>
            <a:endParaRPr lang="en-GB" altLang="en-US" dirty="0">
              <a:latin typeface="Constantia" panose="02030602050306030303" pitchFamily="18" charset="0"/>
            </a:endParaRPr>
          </a:p>
          <a:p>
            <a:pPr eaLnBrk="1" hangingPunct="1">
              <a:buFont typeface="Arial" panose="020B0604020202020204" pitchFamily="34" charset="0"/>
              <a:buChar char="-"/>
            </a:pPr>
            <a:r>
              <a:rPr lang="en-GB" altLang="en-US" dirty="0">
                <a:latin typeface="Constantia" panose="02030602050306030303" pitchFamily="18" charset="0"/>
              </a:rPr>
              <a:t> drains in the middle nasal meatus (meatus nasi</a:t>
            </a:r>
            <a:br>
              <a:rPr lang="en-GB" altLang="en-US" dirty="0">
                <a:latin typeface="Constantia" panose="02030602050306030303" pitchFamily="18" charset="0"/>
              </a:rPr>
            </a:br>
            <a:r>
              <a:rPr lang="en-GB" altLang="en-US" dirty="0">
                <a:latin typeface="Constantia" panose="02030602050306030303" pitchFamily="18" charset="0"/>
              </a:rPr>
              <a:t>  </a:t>
            </a:r>
            <a:r>
              <a:rPr lang="en-GB" altLang="en-US" dirty="0" err="1">
                <a:latin typeface="Constantia" panose="02030602050306030303" pitchFamily="18" charset="0"/>
              </a:rPr>
              <a:t>medius</a:t>
            </a:r>
            <a:r>
              <a:rPr lang="en-GB" altLang="en-US" dirty="0">
                <a:latin typeface="Constantia" panose="02030602050306030303" pitchFamily="18" charset="0"/>
              </a:rPr>
              <a:t>)</a:t>
            </a:r>
            <a:endParaRPr lang="sr-Latn-CS" altLang="en-US" dirty="0">
              <a:latin typeface="Constantia" panose="02030602050306030303" pitchFamily="18" charset="0"/>
            </a:endParaRPr>
          </a:p>
        </p:txBody>
      </p:sp>
      <p:sp>
        <p:nvSpPr>
          <p:cNvPr id="43011" name="Title 1"/>
          <p:cNvSpPr txBox="1">
            <a:spLocks noChangeArrowheads="1"/>
          </p:cNvSpPr>
          <p:nvPr/>
        </p:nvSpPr>
        <p:spPr bwMode="auto">
          <a:xfrm>
            <a:off x="229161" y="47943"/>
            <a:ext cx="82296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en-GB" altLang="en-US" sz="4100" dirty="0">
                <a:solidFill>
                  <a:schemeClr val="tx2"/>
                </a:solidFill>
                <a:latin typeface="Calibri" panose="020F0502020204030204" pitchFamily="34" charset="0"/>
              </a:rPr>
              <a:t>Maxillary sinus (</a:t>
            </a:r>
            <a:r>
              <a:rPr lang="sr-Latn-CS" altLang="en-US" sz="4100" dirty="0">
                <a:solidFill>
                  <a:schemeClr val="tx2"/>
                </a:solidFill>
                <a:latin typeface="Calibri" panose="020F0502020204030204" pitchFamily="34" charset="0"/>
              </a:rPr>
              <a:t>Sinus </a:t>
            </a:r>
            <a:r>
              <a:rPr lang="sr-Latn-CS" altLang="en-US" sz="4100" dirty="0" err="1">
                <a:solidFill>
                  <a:schemeClr val="tx2"/>
                </a:solidFill>
                <a:latin typeface="Calibri" panose="020F0502020204030204" pitchFamily="34" charset="0"/>
              </a:rPr>
              <a:t>maxillaris</a:t>
            </a:r>
            <a:r>
              <a:rPr lang="en-GB" altLang="en-US" sz="4100" dirty="0">
                <a:solidFill>
                  <a:schemeClr val="tx2"/>
                </a:solidFill>
                <a:latin typeface="Calibri" panose="020F0502020204030204" pitchFamily="34" charset="0"/>
              </a:rPr>
              <a:t>)</a:t>
            </a:r>
            <a:endParaRPr lang="sr-Latn-CS" altLang="en-US" sz="4100" dirty="0">
              <a:solidFill>
                <a:schemeClr val="tx2"/>
              </a:solidFill>
              <a:latin typeface="Calibri" panose="020F0502020204030204" pitchFamily="34" charset="0"/>
            </a:endParaRPr>
          </a:p>
        </p:txBody>
      </p:sp>
      <p:pic>
        <p:nvPicPr>
          <p:cNvPr id="43012" name="Picture 4"/>
          <p:cNvPicPr>
            <a:picLocks noChangeAspect="1" noChangeArrowheads="1"/>
          </p:cNvPicPr>
          <p:nvPr/>
        </p:nvPicPr>
        <p:blipFill>
          <a:blip r:embed="rId2">
            <a:extLst>
              <a:ext uri="{28A0092B-C50C-407E-A947-70E740481C1C}">
                <a14:useLocalDpi xmlns:a14="http://schemas.microsoft.com/office/drawing/2010/main" val="0"/>
              </a:ext>
            </a:extLst>
          </a:blip>
          <a:srcRect l="9627" t="6511" r="37685" b="37993"/>
          <a:stretch>
            <a:fillRect/>
          </a:stretch>
        </p:blipFill>
        <p:spPr bwMode="auto">
          <a:xfrm>
            <a:off x="200249" y="700405"/>
            <a:ext cx="3635896" cy="287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8">
            <a:extLst>
              <a:ext uri="{FF2B5EF4-FFF2-40B4-BE49-F238E27FC236}">
                <a16:creationId xmlns:a16="http://schemas.microsoft.com/office/drawing/2014/main" id="{618FB475-E6AA-3334-0B9B-40C5039C6F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526" t="-197" r="37537" b="37549"/>
          <a:stretch>
            <a:fillRect/>
          </a:stretch>
        </p:blipFill>
        <p:spPr bwMode="auto">
          <a:xfrm>
            <a:off x="338712" y="3717032"/>
            <a:ext cx="3358970" cy="287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1D4F7ED-E677-C3DB-7F65-64F1E1DB5099}"/>
              </a:ext>
            </a:extLst>
          </p:cNvPr>
          <p:cNvSpPr txBox="1"/>
          <p:nvPr/>
        </p:nvSpPr>
        <p:spPr>
          <a:xfrm>
            <a:off x="4068386" y="5934670"/>
            <a:ext cx="5075614" cy="923330"/>
          </a:xfrm>
          <a:prstGeom prst="rect">
            <a:avLst/>
          </a:prstGeom>
          <a:noFill/>
        </p:spPr>
        <p:txBody>
          <a:bodyPr wrap="square">
            <a:spAutoFit/>
          </a:bodyPr>
          <a:lstStyle/>
          <a:p>
            <a:pPr eaLnBrk="1" hangingPunct="1"/>
            <a:r>
              <a:rPr lang="sr-Latn-CS" altLang="en-US" dirty="0">
                <a:latin typeface="Constantia" panose="02030602050306030303" pitchFamily="18" charset="0"/>
              </a:rPr>
              <a:t>- </a:t>
            </a:r>
            <a:r>
              <a:rPr lang="en-GB" altLang="en-US" dirty="0">
                <a:latin typeface="Constantia" panose="02030602050306030303" pitchFamily="18" charset="0"/>
              </a:rPr>
              <a:t>Innervated by anterior, middle and posterior</a:t>
            </a:r>
            <a:br>
              <a:rPr lang="en-GB" altLang="en-US" dirty="0">
                <a:latin typeface="Constantia" panose="02030602050306030303" pitchFamily="18" charset="0"/>
              </a:rPr>
            </a:br>
            <a:r>
              <a:rPr lang="en-GB" altLang="en-US" dirty="0">
                <a:latin typeface="Constantia" panose="02030602050306030303" pitchFamily="18" charset="0"/>
              </a:rPr>
              <a:t>   superior alveolar nerve (branches of infraorbital</a:t>
            </a:r>
            <a:br>
              <a:rPr lang="en-GB" altLang="en-US" dirty="0">
                <a:latin typeface="Constantia" panose="02030602050306030303" pitchFamily="18" charset="0"/>
              </a:rPr>
            </a:br>
            <a:r>
              <a:rPr lang="en-GB" altLang="en-US" dirty="0">
                <a:latin typeface="Constantia" panose="02030602050306030303" pitchFamily="18" charset="0"/>
              </a:rPr>
              <a:t>   and maxillary nerve)</a:t>
            </a:r>
            <a:endParaRPr lang="sr-Latn-CS" altLang="en-US" dirty="0">
              <a:latin typeface="Constantia" panose="02030602050306030303" pitchFamily="18" charset="0"/>
            </a:endParaRPr>
          </a:p>
        </p:txBody>
      </p:sp>
    </p:spTree>
    <p:extLst>
      <p:ext uri="{BB962C8B-B14F-4D97-AF65-F5344CB8AC3E}">
        <p14:creationId xmlns:p14="http://schemas.microsoft.com/office/powerpoint/2010/main" val="1946445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AAADE6-357E-6A0F-E1A5-4D76A9F774D1}"/>
              </a:ext>
            </a:extLst>
          </p:cNvPr>
          <p:cNvPicPr>
            <a:picLocks noChangeAspect="1"/>
          </p:cNvPicPr>
          <p:nvPr/>
        </p:nvPicPr>
        <p:blipFill rotWithShape="1">
          <a:blip r:embed="rId2"/>
          <a:srcRect b="50000"/>
          <a:stretch/>
        </p:blipFill>
        <p:spPr>
          <a:xfrm>
            <a:off x="26040" y="0"/>
            <a:ext cx="6373802" cy="3429000"/>
          </a:xfrm>
          <a:prstGeom prst="rect">
            <a:avLst/>
          </a:prstGeom>
        </p:spPr>
      </p:pic>
      <p:pic>
        <p:nvPicPr>
          <p:cNvPr id="3074" name="Picture 2" descr="Illustration paranasal sinuses - MedicalGraphics">
            <a:extLst>
              <a:ext uri="{FF2B5EF4-FFF2-40B4-BE49-F238E27FC236}">
                <a16:creationId xmlns:a16="http://schemas.microsoft.com/office/drawing/2014/main" id="{69F53A66-9A4D-25B4-56EE-FBEDB87B0AC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3728" y="3717033"/>
            <a:ext cx="5040560" cy="29245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25780835-8F94-7B93-F378-237E5CF6163F}"/>
              </a:ext>
            </a:extLst>
          </p:cNvPr>
          <p:cNvPicPr>
            <a:picLocks noChangeAspect="1"/>
          </p:cNvPicPr>
          <p:nvPr/>
        </p:nvPicPr>
        <p:blipFill rotWithShape="1">
          <a:blip r:embed="rId2"/>
          <a:srcRect l="10185" t="54078" r="73999" b="10222"/>
          <a:stretch/>
        </p:blipFill>
        <p:spPr>
          <a:xfrm>
            <a:off x="6876256" y="692696"/>
            <a:ext cx="1008112" cy="2448272"/>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Title 1"/>
          <p:cNvPicPr>
            <a:picLocks noGrp="1" noChangeArrowheads="1"/>
          </p:cNvPicPr>
          <p:nvPr>
            <p:ph type="ctrTitle" idx="4294967295"/>
          </p:nvPr>
        </p:nvPicPr>
        <p:blipFill>
          <a:blip r:embed="rId2">
            <a:extLst>
              <a:ext uri="{28A0092B-C50C-407E-A947-70E740481C1C}">
                <a14:useLocalDpi xmlns:a14="http://schemas.microsoft.com/office/drawing/2010/main" val="0"/>
              </a:ext>
            </a:extLst>
          </a:blip>
          <a:srcRect/>
          <a:stretch>
            <a:fillRect/>
          </a:stretch>
        </p:blipFill>
        <p:spPr>
          <a:xfrm>
            <a:off x="1657350" y="755650"/>
            <a:ext cx="6108700" cy="1401763"/>
          </a:xfrm>
          <a:ln/>
        </p:spPr>
      </p:pic>
      <p:pic>
        <p:nvPicPr>
          <p:cNvPr id="47107" name="Picture 2"/>
          <p:cNvPicPr>
            <a:picLocks noChangeAspect="1" noChangeArrowheads="1"/>
          </p:cNvPicPr>
          <p:nvPr/>
        </p:nvPicPr>
        <p:blipFill>
          <a:blip r:embed="rId3">
            <a:extLst>
              <a:ext uri="{28A0092B-C50C-407E-A947-70E740481C1C}">
                <a14:useLocalDpi xmlns:a14="http://schemas.microsoft.com/office/drawing/2010/main" val="0"/>
              </a:ext>
            </a:extLst>
          </a:blip>
          <a:srcRect l="8801" t="10120" r="32603" b="5312"/>
          <a:stretch>
            <a:fillRect/>
          </a:stretch>
        </p:blipFill>
        <p:spPr bwMode="auto">
          <a:xfrm>
            <a:off x="1857375" y="2668588"/>
            <a:ext cx="4643438" cy="418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txBox="1">
            <a:spLocks noChangeArrowheads="1"/>
          </p:cNvSpPr>
          <p:nvPr/>
        </p:nvSpPr>
        <p:spPr bwMode="auto">
          <a:xfrm>
            <a:off x="285750" y="214313"/>
            <a:ext cx="82296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sr-Latn-CS" altLang="en-US" sz="4100">
                <a:solidFill>
                  <a:schemeClr val="tx2"/>
                </a:solidFill>
                <a:latin typeface="Constantia" panose="02030602050306030303" pitchFamily="18" charset="0"/>
              </a:rPr>
              <a:t>Larynx</a:t>
            </a:r>
          </a:p>
        </p:txBody>
      </p:sp>
      <p:pic>
        <p:nvPicPr>
          <p:cNvPr id="48131"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28348" t="16875" r="27522" b="16562"/>
          <a:stretch/>
        </p:blipFill>
        <p:spPr bwMode="auto">
          <a:xfrm>
            <a:off x="4463479" y="2445606"/>
            <a:ext cx="4680520" cy="4412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053702FF-FE42-7462-33FE-137BE267FC80}"/>
              </a:ext>
            </a:extLst>
          </p:cNvPr>
          <p:cNvSpPr txBox="1"/>
          <p:nvPr/>
        </p:nvSpPr>
        <p:spPr>
          <a:xfrm>
            <a:off x="0" y="866775"/>
            <a:ext cx="9143999" cy="2708434"/>
          </a:xfrm>
          <a:prstGeom prst="rect">
            <a:avLst/>
          </a:prstGeom>
          <a:noFill/>
        </p:spPr>
        <p:txBody>
          <a:bodyPr wrap="square">
            <a:spAutoFit/>
          </a:bodyPr>
          <a:lstStyle/>
          <a:p>
            <a:r>
              <a:rPr lang="en-GB" dirty="0">
                <a:latin typeface="+mn-lt"/>
              </a:rPr>
              <a:t>* The larynx is the complex organ of voice production (the “voice box”) composed of</a:t>
            </a:r>
            <a:br>
              <a:rPr lang="en-GB" dirty="0">
                <a:latin typeface="+mn-lt"/>
              </a:rPr>
            </a:br>
            <a:r>
              <a:rPr lang="en-GB" dirty="0">
                <a:latin typeface="+mn-lt"/>
              </a:rPr>
              <a:t>   cartilages connected by membranes and ligaments and containing the vocal folds</a:t>
            </a:r>
            <a:br>
              <a:rPr lang="en-GB" dirty="0">
                <a:latin typeface="+mn-lt"/>
              </a:rPr>
            </a:br>
            <a:r>
              <a:rPr lang="en-GB" dirty="0">
                <a:latin typeface="+mn-lt"/>
              </a:rPr>
              <a:t>   (“cords”). </a:t>
            </a:r>
            <a:br>
              <a:rPr lang="en-GB" dirty="0">
                <a:latin typeface="+mn-lt"/>
              </a:rPr>
            </a:br>
            <a:br>
              <a:rPr lang="en-GB" sz="800" dirty="0">
                <a:latin typeface="+mn-lt"/>
              </a:rPr>
            </a:br>
            <a:r>
              <a:rPr lang="en-GB" dirty="0">
                <a:latin typeface="+mn-lt"/>
              </a:rPr>
              <a:t>* Although most commonly known for its role as the phonating mechanism for voice</a:t>
            </a:r>
            <a:br>
              <a:rPr lang="en-GB" dirty="0">
                <a:latin typeface="+mn-lt"/>
              </a:rPr>
            </a:br>
            <a:r>
              <a:rPr lang="en-GB" dirty="0">
                <a:latin typeface="+mn-lt"/>
              </a:rPr>
              <a:t>   production, its most vital function is to guard the air passages, especially during</a:t>
            </a:r>
            <a:br>
              <a:rPr lang="en-GB" dirty="0">
                <a:latin typeface="+mn-lt"/>
              </a:rPr>
            </a:br>
            <a:r>
              <a:rPr lang="en-GB" dirty="0">
                <a:latin typeface="+mn-lt"/>
              </a:rPr>
              <a:t>   swallowing when it serves as the </a:t>
            </a:r>
            <a:br>
              <a:rPr lang="en-GB" dirty="0">
                <a:latin typeface="+mn-lt"/>
              </a:rPr>
            </a:br>
            <a:r>
              <a:rPr lang="en-GB" dirty="0">
                <a:latin typeface="+mn-lt"/>
              </a:rPr>
              <a:t>   “sphincter” or “valve” of the lower </a:t>
            </a:r>
            <a:br>
              <a:rPr lang="en-GB" dirty="0">
                <a:latin typeface="+mn-lt"/>
              </a:rPr>
            </a:br>
            <a:r>
              <a:rPr lang="en-GB" dirty="0">
                <a:latin typeface="+mn-lt"/>
              </a:rPr>
              <a:t>   respiratory tract, thus maintaining a </a:t>
            </a:r>
            <a:br>
              <a:rPr lang="en-GB" dirty="0">
                <a:latin typeface="+mn-lt"/>
              </a:rPr>
            </a:br>
            <a:r>
              <a:rPr lang="en-GB" dirty="0">
                <a:latin typeface="+mn-lt"/>
              </a:rPr>
              <a:t>   patent airway.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A71733-5DC1-924A-4F03-4D8EE30DD374}"/>
              </a:ext>
            </a:extLst>
          </p:cNvPr>
          <p:cNvPicPr>
            <a:picLocks noChangeAspect="1"/>
          </p:cNvPicPr>
          <p:nvPr/>
        </p:nvPicPr>
        <p:blipFill>
          <a:blip r:embed="rId2"/>
          <a:stretch>
            <a:fillRect/>
          </a:stretch>
        </p:blipFill>
        <p:spPr>
          <a:xfrm>
            <a:off x="2114141" y="4333523"/>
            <a:ext cx="3915321" cy="2524477"/>
          </a:xfrm>
          <a:prstGeom prst="rect">
            <a:avLst/>
          </a:prstGeom>
        </p:spPr>
      </p:pic>
      <p:sp>
        <p:nvSpPr>
          <p:cNvPr id="49154" name="Title 1"/>
          <p:cNvSpPr txBox="1">
            <a:spLocks noChangeArrowheads="1"/>
          </p:cNvSpPr>
          <p:nvPr/>
        </p:nvSpPr>
        <p:spPr bwMode="auto">
          <a:xfrm>
            <a:off x="285750" y="214313"/>
            <a:ext cx="82296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sr-Latn-CS" altLang="en-US" sz="4100">
                <a:solidFill>
                  <a:schemeClr val="tx2"/>
                </a:solidFill>
                <a:latin typeface="Constantia" panose="02030602050306030303" pitchFamily="18" charset="0"/>
              </a:rPr>
              <a:t>Larynx</a:t>
            </a:r>
          </a:p>
        </p:txBody>
      </p:sp>
      <p:pic>
        <p:nvPicPr>
          <p:cNvPr id="49155" name="Picture 4"/>
          <p:cNvPicPr>
            <a:picLocks noChangeAspect="1" noChangeArrowheads="1"/>
          </p:cNvPicPr>
          <p:nvPr/>
        </p:nvPicPr>
        <p:blipFill>
          <a:blip r:embed="rId3">
            <a:extLst>
              <a:ext uri="{28A0092B-C50C-407E-A947-70E740481C1C}">
                <a14:useLocalDpi xmlns:a14="http://schemas.microsoft.com/office/drawing/2010/main" val="0"/>
              </a:ext>
            </a:extLst>
          </a:blip>
          <a:srcRect l="33398" t="21562" r="25000" b="12811"/>
          <a:stretch>
            <a:fillRect/>
          </a:stretch>
        </p:blipFill>
        <p:spPr bwMode="auto">
          <a:xfrm>
            <a:off x="6029462" y="2876313"/>
            <a:ext cx="3114538" cy="3070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3081E0A0-B9BC-86B0-3731-15FF8E3DB7A4}"/>
              </a:ext>
            </a:extLst>
          </p:cNvPr>
          <p:cNvSpPr txBox="1"/>
          <p:nvPr/>
        </p:nvSpPr>
        <p:spPr>
          <a:xfrm>
            <a:off x="71500" y="994381"/>
            <a:ext cx="9001000" cy="1754326"/>
          </a:xfrm>
          <a:prstGeom prst="rect">
            <a:avLst/>
          </a:prstGeom>
          <a:noFill/>
        </p:spPr>
        <p:txBody>
          <a:bodyPr wrap="square">
            <a:spAutoFit/>
          </a:bodyPr>
          <a:lstStyle/>
          <a:p>
            <a:pPr algn="just"/>
            <a:r>
              <a:rPr lang="en-GB" b="0" i="0" dirty="0">
                <a:solidFill>
                  <a:srgbClr val="32323C"/>
                </a:solidFill>
                <a:effectLst/>
                <a:latin typeface="+mn-lt"/>
              </a:rPr>
              <a:t>* The larynx is located in the </a:t>
            </a:r>
            <a:r>
              <a:rPr lang="en-GB" b="1" i="0" dirty="0">
                <a:solidFill>
                  <a:srgbClr val="32323C"/>
                </a:solidFill>
                <a:effectLst/>
                <a:latin typeface="+mn-lt"/>
              </a:rPr>
              <a:t>anterior compartment</a:t>
            </a:r>
            <a:r>
              <a:rPr lang="en-GB" b="0" i="0" dirty="0">
                <a:solidFill>
                  <a:srgbClr val="32323C"/>
                </a:solidFill>
                <a:effectLst/>
                <a:latin typeface="+mn-lt"/>
              </a:rPr>
              <a:t> of the neck, suspended from</a:t>
            </a:r>
            <a:br>
              <a:rPr lang="en-GB" b="0" i="0" dirty="0">
                <a:solidFill>
                  <a:srgbClr val="32323C"/>
                </a:solidFill>
                <a:effectLst/>
                <a:latin typeface="+mn-lt"/>
              </a:rPr>
            </a:br>
            <a:r>
              <a:rPr lang="en-GB" b="0" i="0" dirty="0">
                <a:solidFill>
                  <a:srgbClr val="32323C"/>
                </a:solidFill>
                <a:effectLst/>
                <a:latin typeface="+mn-lt"/>
              </a:rPr>
              <a:t>    the </a:t>
            </a:r>
            <a:r>
              <a:rPr lang="en-GB" b="0" i="0" u="none" strike="noStrike" dirty="0">
                <a:effectLst/>
                <a:latin typeface="+mn-lt"/>
              </a:rPr>
              <a:t>hyoid bone</a:t>
            </a:r>
            <a:r>
              <a:rPr lang="en-GB" b="0" i="0" dirty="0">
                <a:solidFill>
                  <a:srgbClr val="32323C"/>
                </a:solidFill>
                <a:effectLst/>
                <a:latin typeface="+mn-lt"/>
              </a:rPr>
              <a:t> and at the level between C3 and C6. It is continuous inferiorly with</a:t>
            </a:r>
            <a:br>
              <a:rPr lang="en-GB" b="0" i="0" dirty="0">
                <a:solidFill>
                  <a:srgbClr val="32323C"/>
                </a:solidFill>
                <a:effectLst/>
                <a:latin typeface="+mn-lt"/>
              </a:rPr>
            </a:br>
            <a:r>
              <a:rPr lang="en-GB" b="0" i="0" dirty="0">
                <a:solidFill>
                  <a:srgbClr val="32323C"/>
                </a:solidFill>
                <a:effectLst/>
                <a:latin typeface="+mn-lt"/>
              </a:rPr>
              <a:t>    the </a:t>
            </a:r>
            <a:r>
              <a:rPr lang="en-GB" b="1" i="0" dirty="0">
                <a:solidFill>
                  <a:srgbClr val="32323C"/>
                </a:solidFill>
                <a:effectLst/>
                <a:latin typeface="+mn-lt"/>
              </a:rPr>
              <a:t>trachea</a:t>
            </a:r>
            <a:r>
              <a:rPr lang="en-GB" dirty="0">
                <a:solidFill>
                  <a:srgbClr val="32323C"/>
                </a:solidFill>
                <a:latin typeface="+mn-lt"/>
              </a:rPr>
              <a:t> </a:t>
            </a:r>
            <a:r>
              <a:rPr lang="en-GB" b="0" i="0" dirty="0">
                <a:solidFill>
                  <a:srgbClr val="32323C"/>
                </a:solidFill>
                <a:effectLst/>
                <a:latin typeface="+mn-lt"/>
              </a:rPr>
              <a:t>and opens superiorly into the laryngeal part of the pharynx.</a:t>
            </a:r>
          </a:p>
          <a:p>
            <a:pPr algn="just"/>
            <a:r>
              <a:rPr lang="en-GB" b="0" i="0" dirty="0">
                <a:solidFill>
                  <a:srgbClr val="32323C"/>
                </a:solidFill>
                <a:effectLst/>
                <a:latin typeface="+mn-lt"/>
              </a:rPr>
              <a:t>* It is covered anteriorly by the </a:t>
            </a:r>
            <a:r>
              <a:rPr lang="en-GB" b="0" i="0" u="none" strike="noStrike" dirty="0">
                <a:effectLst/>
                <a:latin typeface="+mn-lt"/>
              </a:rPr>
              <a:t>infrahyoid muscles</a:t>
            </a:r>
            <a:r>
              <a:rPr lang="en-GB" b="0" i="0" dirty="0">
                <a:solidFill>
                  <a:srgbClr val="32323C"/>
                </a:solidFill>
                <a:effectLst/>
                <a:latin typeface="+mn-lt"/>
              </a:rPr>
              <a:t>, and laterally by the lobes of</a:t>
            </a:r>
            <a:br>
              <a:rPr lang="en-GB" b="0" i="0" dirty="0">
                <a:solidFill>
                  <a:srgbClr val="32323C"/>
                </a:solidFill>
                <a:effectLst/>
                <a:latin typeface="+mn-lt"/>
              </a:rPr>
            </a:br>
            <a:r>
              <a:rPr lang="en-GB" b="0" i="0" dirty="0">
                <a:solidFill>
                  <a:srgbClr val="32323C"/>
                </a:solidFill>
                <a:effectLst/>
                <a:latin typeface="+mn-lt"/>
              </a:rPr>
              <a:t>   the </a:t>
            </a:r>
            <a:r>
              <a:rPr lang="en-GB" b="1" i="0" u="none" strike="noStrike" dirty="0">
                <a:effectLst/>
                <a:latin typeface="+mn-lt"/>
              </a:rPr>
              <a:t>thyroid gland</a:t>
            </a:r>
            <a:r>
              <a:rPr lang="en-GB" b="0" i="0" dirty="0">
                <a:solidFill>
                  <a:srgbClr val="32323C"/>
                </a:solidFill>
                <a:effectLst/>
                <a:latin typeface="+mn-lt"/>
              </a:rPr>
              <a:t>. The larynx is also closely related to the major blood vessels of</a:t>
            </a:r>
            <a:br>
              <a:rPr lang="en-GB" b="0" i="0" dirty="0">
                <a:solidFill>
                  <a:srgbClr val="32323C"/>
                </a:solidFill>
                <a:effectLst/>
                <a:latin typeface="+mn-lt"/>
              </a:rPr>
            </a:br>
            <a:r>
              <a:rPr lang="en-GB" b="0" i="0" dirty="0">
                <a:solidFill>
                  <a:srgbClr val="32323C"/>
                </a:solidFill>
                <a:effectLst/>
                <a:latin typeface="+mn-lt"/>
              </a:rPr>
              <a:t>    neck, which ascend laterally to it. Posterior to the larynx is the </a:t>
            </a:r>
            <a:r>
              <a:rPr lang="en-GB" b="1" i="0" dirty="0">
                <a:solidFill>
                  <a:srgbClr val="32323C"/>
                </a:solidFill>
                <a:effectLst/>
                <a:latin typeface="+mn-lt"/>
              </a:rPr>
              <a:t>laryngopharynx</a:t>
            </a:r>
            <a:r>
              <a:rPr lang="en-GB" b="0" i="0" dirty="0">
                <a:solidFill>
                  <a:srgbClr val="32323C"/>
                </a:solidFill>
                <a:effectLst/>
                <a:latin typeface="+mn-lt"/>
              </a:rPr>
              <a:t>. </a:t>
            </a:r>
          </a:p>
        </p:txBody>
      </p:sp>
      <p:pic>
        <p:nvPicPr>
          <p:cNvPr id="4098" name="Picture 2" descr="Anatomy - Endocrinesurgery.net.au">
            <a:extLst>
              <a:ext uri="{FF2B5EF4-FFF2-40B4-BE49-F238E27FC236}">
                <a16:creationId xmlns:a16="http://schemas.microsoft.com/office/drawing/2014/main" id="{917DF6D3-21C7-9040-4EA0-FBE4F47D736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84" r="9931"/>
          <a:stretch/>
        </p:blipFill>
        <p:spPr bwMode="auto">
          <a:xfrm>
            <a:off x="71500" y="2748707"/>
            <a:ext cx="3275856" cy="27005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p:cNvPicPr>
            <a:picLocks noChangeAspect="1" noChangeArrowheads="1"/>
          </p:cNvPicPr>
          <p:nvPr/>
        </p:nvPicPr>
        <p:blipFill>
          <a:blip r:embed="rId2">
            <a:extLst>
              <a:ext uri="{28A0092B-C50C-407E-A947-70E740481C1C}">
                <a14:useLocalDpi xmlns:a14="http://schemas.microsoft.com/office/drawing/2010/main" val="0"/>
              </a:ext>
            </a:extLst>
          </a:blip>
          <a:srcRect l="21680" t="14063" r="15039" b="16562"/>
          <a:stretch>
            <a:fillRect/>
          </a:stretch>
        </p:blipFill>
        <p:spPr bwMode="auto">
          <a:xfrm>
            <a:off x="328612" y="908720"/>
            <a:ext cx="8486775" cy="581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Trachea"/>
          <p:cNvPicPr>
            <a:picLocks noChangeAspect="1" noChangeArrowheads="1"/>
          </p:cNvPicPr>
          <p:nvPr/>
        </p:nvPicPr>
        <p:blipFill rotWithShape="1">
          <a:blip r:embed="rId2">
            <a:extLst>
              <a:ext uri="{28A0092B-C50C-407E-A947-70E740481C1C}">
                <a14:useLocalDpi xmlns:a14="http://schemas.microsoft.com/office/drawing/2010/main" val="0"/>
              </a:ext>
            </a:extLst>
          </a:blip>
          <a:srcRect l="21160" r="32672"/>
          <a:stretch/>
        </p:blipFill>
        <p:spPr bwMode="auto">
          <a:xfrm>
            <a:off x="5364088" y="1714499"/>
            <a:ext cx="3456384" cy="51435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rachea - airway in the nec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88640"/>
            <a:ext cx="4601199" cy="333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7823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00F071-0B9F-E51F-B128-4840748736B6}"/>
              </a:ext>
            </a:extLst>
          </p:cNvPr>
          <p:cNvPicPr>
            <a:picLocks noChangeAspect="1"/>
          </p:cNvPicPr>
          <p:nvPr/>
        </p:nvPicPr>
        <p:blipFill rotWithShape="1">
          <a:blip r:embed="rId2"/>
          <a:srcRect t="5462"/>
          <a:stretch/>
        </p:blipFill>
        <p:spPr>
          <a:xfrm>
            <a:off x="257655" y="1844824"/>
            <a:ext cx="8628689" cy="3362660"/>
          </a:xfrm>
          <a:prstGeom prst="rect">
            <a:avLst/>
          </a:prstGeom>
        </p:spPr>
      </p:pic>
    </p:spTree>
    <p:extLst>
      <p:ext uri="{BB962C8B-B14F-4D97-AF65-F5344CB8AC3E}">
        <p14:creationId xmlns:p14="http://schemas.microsoft.com/office/powerpoint/2010/main" val="26085194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Title 1"/>
          <p:cNvSpPr txBox="1">
            <a:spLocks noChangeArrowheads="1"/>
          </p:cNvSpPr>
          <p:nvPr/>
        </p:nvSpPr>
        <p:spPr bwMode="auto">
          <a:xfrm>
            <a:off x="285750" y="571500"/>
            <a:ext cx="822960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sr-Latn-CS" altLang="en-US" sz="4100" dirty="0" err="1">
                <a:solidFill>
                  <a:schemeClr val="tx2"/>
                </a:solidFill>
                <a:latin typeface="Constantia" panose="02030602050306030303" pitchFamily="18" charset="0"/>
              </a:rPr>
              <a:t>Larynx</a:t>
            </a:r>
            <a:r>
              <a:rPr lang="sr-Latn-CS" altLang="en-US" sz="4100" dirty="0">
                <a:solidFill>
                  <a:schemeClr val="tx2"/>
                </a:solidFill>
                <a:latin typeface="Constantia" panose="02030602050306030303" pitchFamily="18" charset="0"/>
              </a:rPr>
              <a:t> - </a:t>
            </a:r>
            <a:r>
              <a:rPr lang="en-GB" altLang="en-US" sz="4100" dirty="0">
                <a:solidFill>
                  <a:schemeClr val="tx2"/>
                </a:solidFill>
                <a:latin typeface="Constantia" panose="02030602050306030303" pitchFamily="18" charset="0"/>
              </a:rPr>
              <a:t>structure</a:t>
            </a:r>
            <a:endParaRPr lang="sr-Latn-CS" altLang="en-US" sz="4100" dirty="0">
              <a:solidFill>
                <a:schemeClr val="tx2"/>
              </a:solidFill>
              <a:latin typeface="Constantia" panose="02030602050306030303" pitchFamily="18" charset="0"/>
            </a:endParaRPr>
          </a:p>
        </p:txBody>
      </p:sp>
      <p:pic>
        <p:nvPicPr>
          <p:cNvPr id="50179" name="Picture 139"/>
          <p:cNvPicPr>
            <a:picLocks noChangeAspect="1" noChangeArrowheads="1"/>
          </p:cNvPicPr>
          <p:nvPr/>
        </p:nvPicPr>
        <p:blipFill>
          <a:blip r:embed="rId2">
            <a:extLst>
              <a:ext uri="{28A0092B-C50C-407E-A947-70E740481C1C}">
                <a14:useLocalDpi xmlns:a14="http://schemas.microsoft.com/office/drawing/2010/main" val="0"/>
              </a:ext>
            </a:extLst>
          </a:blip>
          <a:srcRect l="23592" t="29761" r="26740" b="14684"/>
          <a:stretch>
            <a:fillRect/>
          </a:stretch>
        </p:blipFill>
        <p:spPr bwMode="auto">
          <a:xfrm>
            <a:off x="-31081" y="1916832"/>
            <a:ext cx="4259151" cy="2976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TextBox 4"/>
          <p:cNvSpPr txBox="1">
            <a:spLocks noChangeArrowheads="1"/>
          </p:cNvSpPr>
          <p:nvPr/>
        </p:nvSpPr>
        <p:spPr bwMode="auto">
          <a:xfrm>
            <a:off x="4278566" y="1700808"/>
            <a:ext cx="498053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Wingdings" panose="05000000000000000000" pitchFamily="2" charset="2"/>
              <a:buNone/>
            </a:pPr>
            <a:r>
              <a:rPr lang="sr-Latn-CS" altLang="en-US" b="1" dirty="0">
                <a:solidFill>
                  <a:schemeClr val="tx2"/>
                </a:solidFill>
                <a:latin typeface="+mn-lt"/>
              </a:rPr>
              <a:t>1.</a:t>
            </a:r>
            <a:r>
              <a:rPr lang="en-GB" altLang="en-US" b="1" dirty="0">
                <a:solidFill>
                  <a:schemeClr val="tx2"/>
                </a:solidFill>
                <a:latin typeface="+mn-lt"/>
              </a:rPr>
              <a:t> Cartilages of larynx (</a:t>
            </a:r>
            <a:r>
              <a:rPr lang="sr-Latn-CS" altLang="en-US" b="1" dirty="0" err="1">
                <a:solidFill>
                  <a:schemeClr val="tx2"/>
                </a:solidFill>
                <a:latin typeface="+mn-lt"/>
              </a:rPr>
              <a:t>cartilagines</a:t>
            </a:r>
            <a:r>
              <a:rPr lang="sr-Latn-CS" altLang="en-US" b="1" dirty="0">
                <a:solidFill>
                  <a:schemeClr val="tx2"/>
                </a:solidFill>
                <a:latin typeface="+mn-lt"/>
              </a:rPr>
              <a:t> </a:t>
            </a:r>
            <a:r>
              <a:rPr lang="sr-Latn-CS" altLang="en-US" b="1" dirty="0" err="1">
                <a:solidFill>
                  <a:schemeClr val="tx2"/>
                </a:solidFill>
                <a:latin typeface="+mn-lt"/>
              </a:rPr>
              <a:t>larynges</a:t>
            </a:r>
            <a:r>
              <a:rPr lang="en-GB" altLang="en-US" b="1" dirty="0">
                <a:solidFill>
                  <a:schemeClr val="tx2"/>
                </a:solidFill>
                <a:latin typeface="+mn-lt"/>
              </a:rPr>
              <a:t>)</a:t>
            </a:r>
            <a:br>
              <a:rPr lang="sr-Latn-CS" altLang="en-US" b="1" dirty="0">
                <a:solidFill>
                  <a:schemeClr val="tx2"/>
                </a:solidFill>
                <a:latin typeface="+mn-lt"/>
              </a:rPr>
            </a:br>
            <a:endParaRPr lang="sr-Latn-CS" altLang="en-US" b="1" dirty="0">
              <a:solidFill>
                <a:schemeClr val="tx2"/>
              </a:solidFill>
              <a:latin typeface="+mn-lt"/>
            </a:endParaRPr>
          </a:p>
          <a:p>
            <a:pPr eaLnBrk="1" hangingPunct="1">
              <a:buFont typeface="Wingdings" panose="05000000000000000000" pitchFamily="2" charset="2"/>
              <a:buNone/>
            </a:pPr>
            <a:r>
              <a:rPr lang="sr-Latn-CS" altLang="en-US" b="1" dirty="0">
                <a:solidFill>
                  <a:schemeClr val="tx2"/>
                </a:solidFill>
                <a:latin typeface="+mn-lt"/>
              </a:rPr>
              <a:t>2. </a:t>
            </a:r>
            <a:r>
              <a:rPr lang="en-GB" altLang="en-US" b="1" dirty="0">
                <a:solidFill>
                  <a:schemeClr val="tx2"/>
                </a:solidFill>
                <a:latin typeface="+mn-lt"/>
              </a:rPr>
              <a:t>Joints and fibrous connections of </a:t>
            </a:r>
            <a:br>
              <a:rPr lang="en-GB" altLang="en-US" b="1" dirty="0">
                <a:solidFill>
                  <a:schemeClr val="tx2"/>
                </a:solidFill>
                <a:latin typeface="+mn-lt"/>
              </a:rPr>
            </a:br>
            <a:r>
              <a:rPr lang="en-GB" altLang="en-US" b="1" dirty="0">
                <a:solidFill>
                  <a:schemeClr val="tx2"/>
                </a:solidFill>
                <a:latin typeface="+mn-lt"/>
              </a:rPr>
              <a:t>    cartilages of larynx </a:t>
            </a:r>
            <a:br>
              <a:rPr lang="sr-Latn-CS" altLang="en-US" b="1" dirty="0">
                <a:solidFill>
                  <a:schemeClr val="tx2"/>
                </a:solidFill>
                <a:latin typeface="+mn-lt"/>
              </a:rPr>
            </a:br>
            <a:endParaRPr lang="sr-Latn-CS" altLang="en-US" b="1" dirty="0">
              <a:solidFill>
                <a:schemeClr val="tx2"/>
              </a:solidFill>
              <a:latin typeface="+mn-lt"/>
            </a:endParaRPr>
          </a:p>
          <a:p>
            <a:pPr eaLnBrk="1" hangingPunct="1">
              <a:buFont typeface="Wingdings" panose="05000000000000000000" pitchFamily="2" charset="2"/>
              <a:buNone/>
            </a:pPr>
            <a:r>
              <a:rPr lang="sr-Latn-CS" altLang="en-US" b="1" dirty="0">
                <a:solidFill>
                  <a:schemeClr val="tx2"/>
                </a:solidFill>
                <a:latin typeface="+mn-lt"/>
              </a:rPr>
              <a:t>3. </a:t>
            </a:r>
            <a:r>
              <a:rPr lang="en-GB" altLang="en-US" b="1" dirty="0">
                <a:solidFill>
                  <a:schemeClr val="tx2"/>
                </a:solidFill>
                <a:latin typeface="+mn-lt"/>
              </a:rPr>
              <a:t>Muscles of larynx (</a:t>
            </a:r>
            <a:r>
              <a:rPr lang="sr-Latn-CS" altLang="en-US" b="1" dirty="0" err="1">
                <a:solidFill>
                  <a:schemeClr val="tx2"/>
                </a:solidFill>
                <a:latin typeface="+mn-lt"/>
              </a:rPr>
              <a:t>musculi</a:t>
            </a:r>
            <a:r>
              <a:rPr lang="sr-Latn-CS" altLang="en-US" b="1" dirty="0">
                <a:solidFill>
                  <a:schemeClr val="tx2"/>
                </a:solidFill>
                <a:latin typeface="+mn-lt"/>
              </a:rPr>
              <a:t> </a:t>
            </a:r>
            <a:r>
              <a:rPr lang="sr-Latn-CS" altLang="en-US" b="1" dirty="0" err="1">
                <a:solidFill>
                  <a:schemeClr val="tx2"/>
                </a:solidFill>
                <a:latin typeface="+mn-lt"/>
              </a:rPr>
              <a:t>larynges</a:t>
            </a:r>
            <a:r>
              <a:rPr lang="en-GB" altLang="en-US" b="1" dirty="0">
                <a:solidFill>
                  <a:schemeClr val="tx2"/>
                </a:solidFill>
                <a:latin typeface="+mn-lt"/>
              </a:rPr>
              <a:t>)</a:t>
            </a:r>
            <a:br>
              <a:rPr lang="sr-Latn-CS" altLang="en-US" b="1" dirty="0">
                <a:solidFill>
                  <a:schemeClr val="tx2"/>
                </a:solidFill>
                <a:latin typeface="+mn-lt"/>
              </a:rPr>
            </a:br>
            <a:endParaRPr lang="sr-Latn-CS" altLang="en-US" b="1" dirty="0">
              <a:solidFill>
                <a:schemeClr val="tx2"/>
              </a:solidFill>
              <a:latin typeface="+mn-lt"/>
            </a:endParaRPr>
          </a:p>
          <a:p>
            <a:pPr eaLnBrk="1" hangingPunct="1">
              <a:buFont typeface="Wingdings" panose="05000000000000000000" pitchFamily="2" charset="2"/>
              <a:buNone/>
            </a:pPr>
            <a:r>
              <a:rPr lang="sr-Latn-CS" altLang="en-US" b="1" dirty="0">
                <a:solidFill>
                  <a:schemeClr val="tx2"/>
                </a:solidFill>
                <a:latin typeface="+mn-lt"/>
              </a:rPr>
              <a:t>4. </a:t>
            </a:r>
            <a:r>
              <a:rPr lang="en-GB" altLang="en-US" b="1" dirty="0">
                <a:solidFill>
                  <a:schemeClr val="tx2"/>
                </a:solidFill>
                <a:latin typeface="+mn-lt"/>
              </a:rPr>
              <a:t>Fibrous submucous layer</a:t>
            </a:r>
            <a:br>
              <a:rPr lang="en-GB" altLang="en-US" b="1" dirty="0">
                <a:solidFill>
                  <a:schemeClr val="tx2"/>
                </a:solidFill>
                <a:latin typeface="+mn-lt"/>
              </a:rPr>
            </a:br>
            <a:r>
              <a:rPr lang="en-GB" altLang="en-US" b="1" dirty="0">
                <a:solidFill>
                  <a:schemeClr val="tx2"/>
                </a:solidFill>
                <a:latin typeface="+mn-lt"/>
              </a:rPr>
              <a:t>    (m</a:t>
            </a:r>
            <a:r>
              <a:rPr lang="sr-Latn-CS" altLang="en-US" b="1" dirty="0" err="1">
                <a:solidFill>
                  <a:schemeClr val="tx2"/>
                </a:solidFill>
                <a:latin typeface="+mn-lt"/>
              </a:rPr>
              <a:t>embrana</a:t>
            </a:r>
            <a:r>
              <a:rPr lang="sr-Latn-CS" altLang="en-US" b="1" dirty="0">
                <a:solidFill>
                  <a:schemeClr val="tx2"/>
                </a:solidFill>
                <a:latin typeface="+mn-lt"/>
              </a:rPr>
              <a:t> </a:t>
            </a:r>
            <a:r>
              <a:rPr lang="sr-Latn-CS" altLang="en-US" b="1" dirty="0" err="1">
                <a:solidFill>
                  <a:schemeClr val="tx2"/>
                </a:solidFill>
                <a:latin typeface="+mn-lt"/>
              </a:rPr>
              <a:t>fibroelastica</a:t>
            </a:r>
            <a:r>
              <a:rPr lang="sr-Latn-CS" altLang="en-US" b="1" dirty="0">
                <a:solidFill>
                  <a:schemeClr val="tx2"/>
                </a:solidFill>
                <a:latin typeface="+mn-lt"/>
              </a:rPr>
              <a:t> </a:t>
            </a:r>
            <a:r>
              <a:rPr lang="sr-Latn-CS" altLang="en-US" b="1" dirty="0" err="1">
                <a:solidFill>
                  <a:schemeClr val="tx2"/>
                </a:solidFill>
                <a:latin typeface="+mn-lt"/>
              </a:rPr>
              <a:t>larynges</a:t>
            </a:r>
            <a:r>
              <a:rPr lang="en-GB" altLang="en-US" b="1" dirty="0">
                <a:solidFill>
                  <a:schemeClr val="tx2"/>
                </a:solidFill>
                <a:latin typeface="+mn-lt"/>
              </a:rPr>
              <a:t>)</a:t>
            </a:r>
            <a:br>
              <a:rPr lang="sr-Latn-CS" altLang="en-US" b="1" dirty="0">
                <a:solidFill>
                  <a:schemeClr val="tx2"/>
                </a:solidFill>
                <a:latin typeface="+mn-lt"/>
              </a:rPr>
            </a:br>
            <a:endParaRPr lang="sr-Latn-CS" altLang="en-US" b="1" dirty="0">
              <a:solidFill>
                <a:schemeClr val="tx2"/>
              </a:solidFill>
              <a:latin typeface="+mn-lt"/>
            </a:endParaRPr>
          </a:p>
          <a:p>
            <a:pPr eaLnBrk="1" hangingPunct="1">
              <a:buFont typeface="Wingdings" panose="05000000000000000000" pitchFamily="2" charset="2"/>
              <a:buNone/>
            </a:pPr>
            <a:r>
              <a:rPr lang="sr-Latn-CS" altLang="en-US" b="1" dirty="0">
                <a:solidFill>
                  <a:schemeClr val="tx2"/>
                </a:solidFill>
                <a:latin typeface="+mn-lt"/>
              </a:rPr>
              <a:t>5. </a:t>
            </a:r>
            <a:r>
              <a:rPr lang="en-GB" altLang="en-US" b="1" dirty="0">
                <a:solidFill>
                  <a:schemeClr val="tx2"/>
                </a:solidFill>
                <a:latin typeface="+mn-lt"/>
              </a:rPr>
              <a:t>Mucous layer (</a:t>
            </a:r>
            <a:r>
              <a:rPr lang="sr-Latn-CS" altLang="en-US" b="1" dirty="0" err="1">
                <a:solidFill>
                  <a:schemeClr val="tx2"/>
                </a:solidFill>
                <a:latin typeface="+mn-lt"/>
              </a:rPr>
              <a:t>tunica</a:t>
            </a:r>
            <a:r>
              <a:rPr lang="sr-Latn-CS" altLang="en-US" b="1" dirty="0">
                <a:solidFill>
                  <a:schemeClr val="tx2"/>
                </a:solidFill>
                <a:latin typeface="+mn-lt"/>
              </a:rPr>
              <a:t> </a:t>
            </a:r>
            <a:r>
              <a:rPr lang="sr-Latn-CS" altLang="en-US" b="1" dirty="0" err="1">
                <a:solidFill>
                  <a:schemeClr val="tx2"/>
                </a:solidFill>
                <a:latin typeface="+mn-lt"/>
              </a:rPr>
              <a:t>mucosa</a:t>
            </a:r>
            <a:r>
              <a:rPr lang="en-GB" altLang="en-US" b="1" dirty="0">
                <a:solidFill>
                  <a:schemeClr val="tx2"/>
                </a:solidFill>
                <a:latin typeface="+mn-lt"/>
              </a:rPr>
              <a:t>)</a:t>
            </a:r>
            <a:br>
              <a:rPr lang="sr-Latn-CS" altLang="en-US" b="1" dirty="0">
                <a:solidFill>
                  <a:schemeClr val="tx2"/>
                </a:solidFill>
                <a:latin typeface="+mn-lt"/>
              </a:rPr>
            </a:br>
            <a:br>
              <a:rPr lang="sr-Latn-CS" altLang="en-US" b="1" dirty="0">
                <a:solidFill>
                  <a:schemeClr val="tx2"/>
                </a:solidFill>
                <a:latin typeface="+mn-lt"/>
              </a:rPr>
            </a:br>
            <a:r>
              <a:rPr lang="sr-Latn-CS" altLang="en-US" b="1" dirty="0">
                <a:solidFill>
                  <a:schemeClr val="tx2"/>
                </a:solidFill>
                <a:latin typeface="+mn-lt"/>
              </a:rPr>
              <a:t>6. </a:t>
            </a:r>
            <a:r>
              <a:rPr lang="en-GB" altLang="en-US" b="1" dirty="0">
                <a:solidFill>
                  <a:schemeClr val="tx2"/>
                </a:solidFill>
                <a:latin typeface="+mn-lt"/>
              </a:rPr>
              <a:t>Blood vessels and nerves</a:t>
            </a:r>
            <a:endParaRPr lang="sr-Latn-CS" altLang="en-US" b="1" dirty="0">
              <a:solidFill>
                <a:schemeClr val="tx2"/>
              </a:solidFill>
              <a:latin typeface="+mn-lt"/>
            </a:endParaRPr>
          </a:p>
          <a:p>
            <a:pPr eaLnBrk="1" hangingPunct="1"/>
            <a:endParaRPr lang="sr-Latn-CS"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Rectangle 3"/>
          <p:cNvSpPr>
            <a:spLocks noGrp="1" noChangeArrowheads="1"/>
          </p:cNvSpPr>
          <p:nvPr>
            <p:ph type="body" idx="4294967295"/>
          </p:nvPr>
        </p:nvSpPr>
        <p:spPr>
          <a:xfrm>
            <a:off x="0" y="864313"/>
            <a:ext cx="9144000" cy="5381625"/>
          </a:xfrm>
        </p:spPr>
        <p:txBody>
          <a:bodyPr/>
          <a:lstStyle/>
          <a:p>
            <a:pPr marL="92075" indent="-92075" eaLnBrk="1" hangingPunct="1">
              <a:lnSpc>
                <a:spcPct val="80000"/>
              </a:lnSpc>
              <a:buFont typeface="Wingdings" panose="05000000000000000000" pitchFamily="2" charset="2"/>
              <a:buNone/>
            </a:pPr>
            <a:r>
              <a:rPr lang="en-GB" sz="1800" dirty="0">
                <a:solidFill>
                  <a:schemeClr val="bg2">
                    <a:lumMod val="25000"/>
                  </a:schemeClr>
                </a:solidFill>
              </a:rPr>
              <a:t>* The laryngeal skeleton consists of nine cartilages: three are single (thyroid, cricoid, and</a:t>
            </a:r>
            <a:br>
              <a:rPr lang="en-GB" sz="1800" dirty="0">
                <a:solidFill>
                  <a:schemeClr val="bg2">
                    <a:lumMod val="25000"/>
                  </a:schemeClr>
                </a:solidFill>
              </a:rPr>
            </a:br>
            <a:r>
              <a:rPr lang="en-GB" sz="1800" dirty="0">
                <a:solidFill>
                  <a:schemeClr val="bg2">
                    <a:lumMod val="25000"/>
                  </a:schemeClr>
                </a:solidFill>
              </a:rPr>
              <a:t>  epiglottic), and three are paired (arytenoid, corniculate, and cuneiform)</a:t>
            </a:r>
            <a:br>
              <a:rPr lang="en-GB" sz="1800" dirty="0">
                <a:solidFill>
                  <a:schemeClr val="bg2">
                    <a:lumMod val="25000"/>
                  </a:schemeClr>
                </a:solidFill>
              </a:rPr>
            </a:br>
            <a:r>
              <a:rPr lang="sr-Latn-CS" altLang="en-US" sz="1800" dirty="0">
                <a:solidFill>
                  <a:schemeClr val="bg2">
                    <a:lumMod val="25000"/>
                  </a:schemeClr>
                </a:solidFill>
              </a:rPr>
              <a:t>       </a:t>
            </a:r>
            <a:endParaRPr lang="en-GB" altLang="en-US" sz="1800" dirty="0">
              <a:solidFill>
                <a:schemeClr val="bg2">
                  <a:lumMod val="25000"/>
                </a:schemeClr>
              </a:solidFill>
            </a:endParaRPr>
          </a:p>
          <a:p>
            <a:pPr algn="just" eaLnBrk="1" hangingPunct="1">
              <a:lnSpc>
                <a:spcPct val="80000"/>
              </a:lnSpc>
              <a:buFont typeface="Wingdings" panose="05000000000000000000" pitchFamily="2" charset="2"/>
              <a:buNone/>
            </a:pPr>
            <a:r>
              <a:rPr lang="en-GB" altLang="en-US" sz="2000" dirty="0">
                <a:solidFill>
                  <a:schemeClr val="tx2"/>
                </a:solidFill>
              </a:rPr>
              <a:t> </a:t>
            </a:r>
            <a:r>
              <a:rPr lang="sr-Latn-CS" altLang="en-US" sz="1800" dirty="0">
                <a:solidFill>
                  <a:schemeClr val="tx2"/>
                </a:solidFill>
              </a:rPr>
              <a:t>-</a:t>
            </a:r>
            <a:r>
              <a:rPr lang="en-GB" altLang="en-US" sz="1800" dirty="0">
                <a:solidFill>
                  <a:schemeClr val="tx2"/>
                </a:solidFill>
              </a:rPr>
              <a:t> Functionally important</a:t>
            </a:r>
            <a:r>
              <a:rPr lang="sr-Cyrl-CS" altLang="en-US" sz="1800" dirty="0">
                <a:solidFill>
                  <a:schemeClr val="tx2"/>
                </a:solidFill>
              </a:rPr>
              <a:t> </a:t>
            </a:r>
            <a:r>
              <a:rPr lang="en-GB" altLang="en-US" sz="1800" dirty="0">
                <a:solidFill>
                  <a:schemeClr val="tx2"/>
                </a:solidFill>
              </a:rPr>
              <a:t>are following cartilages</a:t>
            </a:r>
            <a:r>
              <a:rPr lang="sr-Latn-CS" altLang="en-US" sz="1800" dirty="0">
                <a:solidFill>
                  <a:schemeClr val="tx2"/>
                </a:solidFill>
              </a:rPr>
              <a:t>:</a:t>
            </a:r>
          </a:p>
          <a:p>
            <a:pPr eaLnBrk="1" hangingPunct="1">
              <a:lnSpc>
                <a:spcPct val="80000"/>
              </a:lnSpc>
              <a:buFont typeface="Wingdings" panose="05000000000000000000" pitchFamily="2" charset="2"/>
              <a:buNone/>
            </a:pPr>
            <a:endParaRPr lang="sr-Latn-CS" altLang="en-US" sz="2400" dirty="0">
              <a:solidFill>
                <a:schemeClr val="tx2"/>
              </a:solidFill>
            </a:endParaRPr>
          </a:p>
          <a:p>
            <a:pPr eaLnBrk="1" hangingPunct="1">
              <a:lnSpc>
                <a:spcPct val="80000"/>
              </a:lnSpc>
              <a:buNone/>
            </a:pPr>
            <a:r>
              <a:rPr lang="sr-Latn-CS" altLang="en-US" sz="2400" dirty="0">
                <a:solidFill>
                  <a:schemeClr val="tx2"/>
                </a:solidFill>
              </a:rPr>
              <a:t>                  		 	          	        </a:t>
            </a:r>
            <a:r>
              <a:rPr lang="sr-Latn-CS" altLang="en-US" sz="2000" dirty="0">
                <a:solidFill>
                  <a:schemeClr val="tx2"/>
                </a:solidFill>
              </a:rPr>
              <a:t>a) </a:t>
            </a:r>
            <a:r>
              <a:rPr lang="en-GB" altLang="en-US" sz="2000" b="1" dirty="0">
                <a:solidFill>
                  <a:schemeClr val="tx2"/>
                </a:solidFill>
              </a:rPr>
              <a:t>thyroid cartilage </a:t>
            </a:r>
            <a:r>
              <a:rPr lang="sr-Latn-CS" altLang="en-US" sz="2000" dirty="0">
                <a:solidFill>
                  <a:schemeClr val="tx2"/>
                </a:solidFill>
              </a:rPr>
              <a:t>–</a:t>
            </a:r>
            <a:r>
              <a:rPr lang="en-GB" altLang="en-US" sz="2000" dirty="0">
                <a:solidFill>
                  <a:schemeClr val="tx2"/>
                </a:solidFill>
              </a:rPr>
              <a:t>unpaired</a:t>
            </a:r>
            <a:br>
              <a:rPr lang="en-GB" altLang="en-US" sz="2000" dirty="0">
                <a:solidFill>
                  <a:schemeClr val="tx2"/>
                </a:solidFill>
              </a:rPr>
            </a:br>
            <a:r>
              <a:rPr lang="en-GB" altLang="en-US" sz="2000" dirty="0">
                <a:solidFill>
                  <a:schemeClr val="tx2"/>
                </a:solidFill>
              </a:rPr>
              <a:t>						(</a:t>
            </a:r>
            <a:r>
              <a:rPr lang="en-GB" altLang="en-US" sz="2000" b="1" dirty="0">
                <a:solidFill>
                  <a:schemeClr val="tx2"/>
                </a:solidFill>
              </a:rPr>
              <a:t>c</a:t>
            </a:r>
            <a:r>
              <a:rPr lang="sr-Latn-CS" altLang="en-US" sz="2000" b="1" dirty="0" err="1">
                <a:solidFill>
                  <a:schemeClr val="tx2"/>
                </a:solidFill>
              </a:rPr>
              <a:t>artilago</a:t>
            </a:r>
            <a:r>
              <a:rPr lang="sr-Latn-CS" altLang="en-US" sz="2000" b="1" dirty="0">
                <a:solidFill>
                  <a:schemeClr val="tx2"/>
                </a:solidFill>
              </a:rPr>
              <a:t> </a:t>
            </a:r>
            <a:r>
              <a:rPr lang="sr-Latn-CS" altLang="en-US" sz="2000" b="1" dirty="0" err="1">
                <a:solidFill>
                  <a:schemeClr val="tx2"/>
                </a:solidFill>
              </a:rPr>
              <a:t>thyroidea</a:t>
            </a:r>
            <a:r>
              <a:rPr lang="en-GB" altLang="en-US" sz="2000" dirty="0">
                <a:solidFill>
                  <a:schemeClr val="tx2"/>
                </a:solidFill>
              </a:rPr>
              <a:t>)</a:t>
            </a:r>
            <a:r>
              <a:rPr lang="sr-Latn-CS" altLang="en-US" sz="2000" dirty="0">
                <a:solidFill>
                  <a:schemeClr val="tx2"/>
                </a:solidFill>
              </a:rPr>
              <a:t>		          	         </a:t>
            </a:r>
            <a:r>
              <a:rPr lang="en-GB" altLang="en-US" sz="2000" dirty="0">
                <a:solidFill>
                  <a:schemeClr val="tx2"/>
                </a:solidFill>
              </a:rPr>
              <a:t>			          b</a:t>
            </a:r>
            <a:r>
              <a:rPr lang="sr-Latn-CS" altLang="en-US" sz="2000" dirty="0">
                <a:solidFill>
                  <a:schemeClr val="tx2"/>
                </a:solidFill>
              </a:rPr>
              <a:t>) </a:t>
            </a:r>
            <a:r>
              <a:rPr lang="en-GB" altLang="en-US" sz="2000" b="1" dirty="0">
                <a:solidFill>
                  <a:schemeClr val="tx2"/>
                </a:solidFill>
              </a:rPr>
              <a:t>cricoid </a:t>
            </a:r>
            <a:r>
              <a:rPr lang="sr-Latn-CS" altLang="en-US" sz="2000" b="1" dirty="0" err="1">
                <a:solidFill>
                  <a:schemeClr val="tx2"/>
                </a:solidFill>
              </a:rPr>
              <a:t>cricoidea</a:t>
            </a:r>
            <a:r>
              <a:rPr lang="sr-Latn-CS" altLang="en-US" sz="2000" dirty="0">
                <a:solidFill>
                  <a:schemeClr val="tx2"/>
                </a:solidFill>
              </a:rPr>
              <a:t> </a:t>
            </a:r>
            <a:r>
              <a:rPr lang="en-GB" altLang="en-US" sz="2000" dirty="0">
                <a:solidFill>
                  <a:schemeClr val="tx2"/>
                </a:solidFill>
              </a:rPr>
              <a:t>– unpaired</a:t>
            </a:r>
            <a:br>
              <a:rPr lang="en-GB" altLang="en-US" sz="2000" dirty="0">
                <a:solidFill>
                  <a:schemeClr val="tx2"/>
                </a:solidFill>
              </a:rPr>
            </a:br>
            <a:r>
              <a:rPr lang="en-GB" altLang="en-US" sz="2000" dirty="0">
                <a:solidFill>
                  <a:schemeClr val="tx2"/>
                </a:solidFill>
              </a:rPr>
              <a:t>						(</a:t>
            </a:r>
            <a:r>
              <a:rPr lang="en-GB" altLang="en-US" sz="2000" b="1" dirty="0">
                <a:solidFill>
                  <a:schemeClr val="tx2"/>
                </a:solidFill>
              </a:rPr>
              <a:t>c</a:t>
            </a:r>
            <a:r>
              <a:rPr lang="sr-Latn-CS" altLang="en-US" sz="2000" b="1" dirty="0" err="1">
                <a:solidFill>
                  <a:schemeClr val="tx2"/>
                </a:solidFill>
              </a:rPr>
              <a:t>artilago</a:t>
            </a:r>
            <a:r>
              <a:rPr lang="sr-Latn-CS" altLang="en-US" sz="2000" b="1" dirty="0">
                <a:solidFill>
                  <a:schemeClr val="tx2"/>
                </a:solidFill>
              </a:rPr>
              <a:t> </a:t>
            </a:r>
            <a:r>
              <a:rPr lang="en-GB" altLang="en-US" sz="2000" b="1" dirty="0" err="1">
                <a:solidFill>
                  <a:schemeClr val="tx2"/>
                </a:solidFill>
              </a:rPr>
              <a:t>cricoidea</a:t>
            </a:r>
            <a:r>
              <a:rPr lang="en-GB" altLang="en-US" sz="2000" b="1" dirty="0">
                <a:solidFill>
                  <a:schemeClr val="tx2"/>
                </a:solidFill>
              </a:rPr>
              <a:t>)</a:t>
            </a:r>
            <a:endParaRPr lang="sr-Latn-CS" altLang="en-US" sz="2000" dirty="0">
              <a:solidFill>
                <a:schemeClr val="tx2"/>
              </a:solidFill>
            </a:endParaRPr>
          </a:p>
          <a:p>
            <a:pPr eaLnBrk="1" hangingPunct="1">
              <a:lnSpc>
                <a:spcPct val="80000"/>
              </a:lnSpc>
              <a:buNone/>
            </a:pPr>
            <a:r>
              <a:rPr lang="sr-Latn-CS" altLang="en-US" sz="2000" dirty="0">
                <a:solidFill>
                  <a:schemeClr val="tx2"/>
                </a:solidFill>
              </a:rPr>
              <a:t>                           		          		         </a:t>
            </a:r>
            <a:r>
              <a:rPr lang="en-GB" altLang="en-US" sz="2000" dirty="0">
                <a:solidFill>
                  <a:schemeClr val="tx2"/>
                </a:solidFill>
              </a:rPr>
              <a:t> c</a:t>
            </a:r>
            <a:r>
              <a:rPr lang="sr-Latn-CS" altLang="en-US" sz="2000" dirty="0">
                <a:solidFill>
                  <a:schemeClr val="tx2"/>
                </a:solidFill>
              </a:rPr>
              <a:t>) </a:t>
            </a:r>
            <a:r>
              <a:rPr lang="en-GB" altLang="en-US" sz="2000" b="1" dirty="0">
                <a:solidFill>
                  <a:schemeClr val="tx2"/>
                </a:solidFill>
              </a:rPr>
              <a:t>epiglottic cartilage</a:t>
            </a:r>
            <a:r>
              <a:rPr lang="sr-Latn-CS" altLang="en-US" sz="2000" dirty="0">
                <a:solidFill>
                  <a:schemeClr val="tx2"/>
                </a:solidFill>
              </a:rPr>
              <a:t>-</a:t>
            </a:r>
            <a:r>
              <a:rPr lang="en-GB" altLang="en-US" sz="2000" dirty="0">
                <a:solidFill>
                  <a:schemeClr val="tx2"/>
                </a:solidFill>
              </a:rPr>
              <a:t>unpaired</a:t>
            </a:r>
            <a:endParaRPr lang="sr-Latn-CS" altLang="en-US" sz="2000" dirty="0">
              <a:solidFill>
                <a:schemeClr val="tx2"/>
              </a:solidFill>
            </a:endParaRPr>
          </a:p>
          <a:p>
            <a:pPr eaLnBrk="1" hangingPunct="1">
              <a:lnSpc>
                <a:spcPct val="80000"/>
              </a:lnSpc>
              <a:buFont typeface="Wingdings" panose="05000000000000000000" pitchFamily="2" charset="2"/>
              <a:buNone/>
            </a:pPr>
            <a:r>
              <a:rPr lang="en-GB" altLang="en-US" sz="2000" b="1" dirty="0">
                <a:solidFill>
                  <a:schemeClr val="tx2"/>
                </a:solidFill>
              </a:rPr>
              <a:t>							(c</a:t>
            </a:r>
            <a:r>
              <a:rPr lang="sr-Latn-CS" altLang="en-US" sz="2000" b="1" dirty="0" err="1">
                <a:solidFill>
                  <a:schemeClr val="tx2"/>
                </a:solidFill>
              </a:rPr>
              <a:t>artilago</a:t>
            </a:r>
            <a:r>
              <a:rPr lang="sr-Latn-CS" altLang="en-US" sz="2000" b="1" dirty="0">
                <a:solidFill>
                  <a:schemeClr val="tx2"/>
                </a:solidFill>
              </a:rPr>
              <a:t> </a:t>
            </a:r>
            <a:r>
              <a:rPr lang="sr-Latn-CS" altLang="en-US" sz="2000" b="1" dirty="0" err="1">
                <a:solidFill>
                  <a:schemeClr val="tx2"/>
                </a:solidFill>
              </a:rPr>
              <a:t>epiglottica</a:t>
            </a:r>
            <a:r>
              <a:rPr lang="en-GB" altLang="en-US" sz="2000" dirty="0">
                <a:solidFill>
                  <a:schemeClr val="tx2"/>
                </a:solidFill>
              </a:rPr>
              <a:t>)</a:t>
            </a:r>
            <a:r>
              <a:rPr lang="sr-Latn-CS" altLang="en-US" sz="2000" dirty="0">
                <a:solidFill>
                  <a:schemeClr val="tx2"/>
                </a:solidFill>
              </a:rPr>
              <a:t>	</a:t>
            </a:r>
            <a:r>
              <a:rPr lang="en-GB" altLang="en-US" sz="2000" dirty="0">
                <a:solidFill>
                  <a:schemeClr val="tx2"/>
                </a:solidFill>
              </a:rPr>
              <a:t>		</a:t>
            </a:r>
            <a:r>
              <a:rPr lang="sr-Latn-CS" altLang="en-US" sz="2000" dirty="0">
                <a:solidFill>
                  <a:schemeClr val="tx2"/>
                </a:solidFill>
              </a:rPr>
              <a:t>	    	          	         </a:t>
            </a:r>
            <a:r>
              <a:rPr lang="en-GB" altLang="en-US" sz="2000" dirty="0">
                <a:solidFill>
                  <a:schemeClr val="tx2"/>
                </a:solidFill>
              </a:rPr>
              <a:t> d</a:t>
            </a:r>
            <a:r>
              <a:rPr lang="sr-Latn-CS" altLang="en-US" sz="2000" dirty="0">
                <a:solidFill>
                  <a:schemeClr val="tx2"/>
                </a:solidFill>
              </a:rPr>
              <a:t>) </a:t>
            </a:r>
            <a:r>
              <a:rPr lang="en-GB" altLang="en-US" sz="2000" b="1" dirty="0">
                <a:solidFill>
                  <a:schemeClr val="tx2"/>
                </a:solidFill>
              </a:rPr>
              <a:t>arytenoid cartilage </a:t>
            </a:r>
            <a:r>
              <a:rPr lang="sr-Latn-CS" altLang="en-US" sz="2000" dirty="0">
                <a:solidFill>
                  <a:schemeClr val="tx2"/>
                </a:solidFill>
              </a:rPr>
              <a:t>–</a:t>
            </a:r>
            <a:r>
              <a:rPr lang="en-GB" altLang="en-US" sz="2000" dirty="0">
                <a:solidFill>
                  <a:schemeClr val="tx2"/>
                </a:solidFill>
              </a:rPr>
              <a:t>paired</a:t>
            </a:r>
            <a:br>
              <a:rPr lang="en-GB" altLang="en-US" sz="2000" b="1" dirty="0">
                <a:solidFill>
                  <a:schemeClr val="tx2"/>
                </a:solidFill>
              </a:rPr>
            </a:br>
            <a:r>
              <a:rPr lang="en-GB" altLang="en-US" sz="2000" b="1" dirty="0">
                <a:solidFill>
                  <a:schemeClr val="tx2"/>
                </a:solidFill>
              </a:rPr>
              <a:t>						(c</a:t>
            </a:r>
            <a:r>
              <a:rPr lang="sr-Latn-CS" altLang="en-US" sz="2000" b="1" dirty="0" err="1">
                <a:solidFill>
                  <a:schemeClr val="tx2"/>
                </a:solidFill>
              </a:rPr>
              <a:t>artilago</a:t>
            </a:r>
            <a:r>
              <a:rPr lang="sr-Latn-CS" altLang="en-US" sz="2000" b="1" dirty="0">
                <a:solidFill>
                  <a:schemeClr val="tx2"/>
                </a:solidFill>
              </a:rPr>
              <a:t> </a:t>
            </a:r>
            <a:r>
              <a:rPr lang="sr-Latn-CS" altLang="en-US" sz="2000" b="1" dirty="0" err="1">
                <a:solidFill>
                  <a:schemeClr val="tx2"/>
                </a:solidFill>
              </a:rPr>
              <a:t>arytenoidea</a:t>
            </a:r>
            <a:r>
              <a:rPr lang="en-GB" altLang="en-US" sz="2000" b="1" dirty="0">
                <a:solidFill>
                  <a:schemeClr val="tx2"/>
                </a:solidFill>
              </a:rPr>
              <a:t>)</a:t>
            </a:r>
            <a:br>
              <a:rPr lang="sr-Latn-CS" altLang="en-US" sz="2000" dirty="0">
                <a:solidFill>
                  <a:schemeClr val="tx2"/>
                </a:solidFill>
              </a:rPr>
            </a:br>
            <a:r>
              <a:rPr lang="sr-Latn-CS" altLang="en-US" sz="2000" dirty="0">
                <a:solidFill>
                  <a:schemeClr val="tx2"/>
                </a:solidFill>
              </a:rPr>
              <a:t> 					</a:t>
            </a:r>
            <a:r>
              <a:rPr lang="sr-Latn-CS" altLang="en-US" sz="1800" dirty="0">
                <a:solidFill>
                  <a:schemeClr val="tx2"/>
                </a:solidFill>
              </a:rPr>
              <a:t>              </a:t>
            </a:r>
            <a:r>
              <a:rPr lang="en-GB" altLang="en-US" sz="1800" dirty="0">
                <a:solidFill>
                  <a:schemeClr val="tx2"/>
                </a:solidFill>
              </a:rPr>
              <a:t>(the smallest of these 4 cartilages)</a:t>
            </a:r>
            <a:endParaRPr lang="sr-Latn-CS" altLang="en-US" sz="1800" dirty="0">
              <a:solidFill>
                <a:schemeClr val="tx2"/>
              </a:solidFill>
            </a:endParaRPr>
          </a:p>
          <a:p>
            <a:pPr algn="just" eaLnBrk="1" hangingPunct="1">
              <a:lnSpc>
                <a:spcPct val="80000"/>
              </a:lnSpc>
              <a:buFont typeface="Wingdings" panose="05000000000000000000" pitchFamily="2" charset="2"/>
              <a:buNone/>
            </a:pPr>
            <a:endParaRPr lang="sr-Latn-CS" altLang="en-US" sz="2000" dirty="0">
              <a:solidFill>
                <a:schemeClr val="tx2"/>
              </a:solidFill>
            </a:endParaRPr>
          </a:p>
          <a:p>
            <a:pPr algn="just" eaLnBrk="1" hangingPunct="1">
              <a:lnSpc>
                <a:spcPct val="80000"/>
              </a:lnSpc>
              <a:buFont typeface="Wingdings" panose="05000000000000000000" pitchFamily="2" charset="2"/>
              <a:buNone/>
            </a:pPr>
            <a:r>
              <a:rPr lang="sr-Latn-CS" altLang="en-US" sz="2000" dirty="0">
                <a:solidFill>
                  <a:schemeClr val="tx2"/>
                </a:solidFill>
              </a:rPr>
              <a:t>      </a:t>
            </a:r>
            <a:endParaRPr lang="en-GB" altLang="en-US" sz="2000" dirty="0">
              <a:solidFill>
                <a:schemeClr val="tx2"/>
              </a:solidFill>
            </a:endParaRPr>
          </a:p>
          <a:p>
            <a:pPr algn="just" eaLnBrk="1" hangingPunct="1">
              <a:lnSpc>
                <a:spcPct val="80000"/>
              </a:lnSpc>
              <a:buFont typeface="Wingdings" panose="05000000000000000000" pitchFamily="2" charset="2"/>
              <a:buNone/>
            </a:pPr>
            <a:endParaRPr lang="sr-Latn-CS" altLang="en-US" sz="2000" dirty="0">
              <a:solidFill>
                <a:schemeClr val="tx2"/>
              </a:solidFill>
            </a:endParaRPr>
          </a:p>
          <a:p>
            <a:pPr eaLnBrk="1" hangingPunct="1">
              <a:lnSpc>
                <a:spcPct val="80000"/>
              </a:lnSpc>
              <a:buFont typeface="Wingdings 2" panose="05020102010507070707" pitchFamily="18" charset="2"/>
              <a:buNone/>
            </a:pPr>
            <a:r>
              <a:rPr lang="sr-Latn-CS" altLang="en-US" sz="2000" b="1" dirty="0">
                <a:solidFill>
                  <a:schemeClr val="tx2"/>
                </a:solidFill>
              </a:rPr>
              <a:t>- </a:t>
            </a:r>
            <a:r>
              <a:rPr lang="sr-Latn-CS" altLang="en-US" sz="2000" b="1" dirty="0" err="1">
                <a:solidFill>
                  <a:schemeClr val="tx2"/>
                </a:solidFill>
              </a:rPr>
              <a:t>cartilago</a:t>
            </a:r>
            <a:r>
              <a:rPr lang="sr-Latn-CS" altLang="en-US" sz="2000" b="1" dirty="0">
                <a:solidFill>
                  <a:schemeClr val="tx2"/>
                </a:solidFill>
              </a:rPr>
              <a:t> </a:t>
            </a:r>
            <a:r>
              <a:rPr lang="sr-Latn-CS" altLang="en-US" sz="2000" b="1" dirty="0" err="1">
                <a:solidFill>
                  <a:schemeClr val="tx2"/>
                </a:solidFill>
              </a:rPr>
              <a:t>corniculata</a:t>
            </a:r>
            <a:r>
              <a:rPr lang="sr-Latn-CS" altLang="en-US" sz="2000" dirty="0">
                <a:solidFill>
                  <a:schemeClr val="tx2"/>
                </a:solidFill>
              </a:rPr>
              <a:t> </a:t>
            </a:r>
            <a:r>
              <a:rPr lang="sr-Latn-CS" altLang="en-US" sz="1800" dirty="0">
                <a:solidFill>
                  <a:schemeClr val="tx2"/>
                </a:solidFill>
              </a:rPr>
              <a:t>– </a:t>
            </a:r>
            <a:r>
              <a:rPr lang="en-GB" altLang="en-US" sz="1800" dirty="0">
                <a:solidFill>
                  <a:schemeClr val="tx2"/>
                </a:solidFill>
              </a:rPr>
              <a:t>paired</a:t>
            </a:r>
            <a:r>
              <a:rPr lang="sr-Latn-CS" altLang="en-US" sz="1800" dirty="0">
                <a:solidFill>
                  <a:schemeClr val="tx2"/>
                </a:solidFill>
              </a:rPr>
              <a:t>, </a:t>
            </a:r>
            <a:r>
              <a:rPr lang="en-GB" altLang="en-US" sz="1800" dirty="0">
                <a:solidFill>
                  <a:schemeClr val="tx2"/>
                </a:solidFill>
              </a:rPr>
              <a:t>small, located at the top (apex) of arytenoid cartilage</a:t>
            </a:r>
            <a:r>
              <a:rPr lang="sr-Latn-CS" altLang="en-US" sz="1800" dirty="0">
                <a:solidFill>
                  <a:schemeClr val="tx2"/>
                </a:solidFill>
              </a:rPr>
              <a:t>.</a:t>
            </a:r>
          </a:p>
          <a:p>
            <a:pPr eaLnBrk="1" hangingPunct="1">
              <a:lnSpc>
                <a:spcPct val="80000"/>
              </a:lnSpc>
              <a:buFont typeface="Wingdings 2" panose="05020102010507070707" pitchFamily="18" charset="2"/>
              <a:buNone/>
            </a:pPr>
            <a:r>
              <a:rPr lang="sr-Latn-CS" altLang="en-US" sz="2000" dirty="0">
                <a:solidFill>
                  <a:schemeClr val="tx2"/>
                </a:solidFill>
              </a:rPr>
              <a:t>-</a:t>
            </a:r>
            <a:r>
              <a:rPr lang="en-US" altLang="en-US" sz="2000" dirty="0">
                <a:solidFill>
                  <a:schemeClr val="tx2"/>
                </a:solidFill>
              </a:rPr>
              <a:t> </a:t>
            </a:r>
            <a:r>
              <a:rPr lang="sr-Latn-CS" altLang="en-US" sz="2000" b="1" dirty="0" err="1">
                <a:solidFill>
                  <a:schemeClr val="tx2"/>
                </a:solidFill>
              </a:rPr>
              <a:t>cartilago</a:t>
            </a:r>
            <a:r>
              <a:rPr lang="sr-Latn-CS" altLang="en-US" sz="2000" b="1" dirty="0">
                <a:solidFill>
                  <a:schemeClr val="tx2"/>
                </a:solidFill>
              </a:rPr>
              <a:t> </a:t>
            </a:r>
            <a:r>
              <a:rPr lang="sr-Latn-CS" altLang="en-US" sz="2000" b="1" dirty="0" err="1">
                <a:solidFill>
                  <a:schemeClr val="tx2"/>
                </a:solidFill>
              </a:rPr>
              <a:t>cuneiformis</a:t>
            </a:r>
            <a:r>
              <a:rPr lang="sr-Latn-CS" altLang="en-US" sz="2000" dirty="0">
                <a:solidFill>
                  <a:schemeClr val="tx2"/>
                </a:solidFill>
              </a:rPr>
              <a:t> – </a:t>
            </a:r>
            <a:r>
              <a:rPr lang="en-GB" altLang="en-US" sz="1800" dirty="0">
                <a:solidFill>
                  <a:schemeClr val="tx2"/>
                </a:solidFill>
              </a:rPr>
              <a:t>paired</a:t>
            </a:r>
            <a:r>
              <a:rPr lang="sr-Cyrl-CS" altLang="en-US" sz="1800" dirty="0">
                <a:solidFill>
                  <a:schemeClr val="tx2"/>
                </a:solidFill>
              </a:rPr>
              <a:t>, </a:t>
            </a:r>
            <a:r>
              <a:rPr lang="en-GB" altLang="en-US" sz="1800" dirty="0">
                <a:solidFill>
                  <a:schemeClr val="tx2"/>
                </a:solidFill>
              </a:rPr>
              <a:t>small</a:t>
            </a:r>
            <a:r>
              <a:rPr lang="sr-Latn-CS" altLang="en-US" sz="1800" dirty="0">
                <a:solidFill>
                  <a:schemeClr val="tx2"/>
                </a:solidFill>
              </a:rPr>
              <a:t>, </a:t>
            </a:r>
            <a:r>
              <a:rPr lang="en-GB" altLang="en-US" sz="1800" dirty="0">
                <a:solidFill>
                  <a:schemeClr val="tx2"/>
                </a:solidFill>
              </a:rPr>
              <a:t>located in front of arytenoid cartilage</a:t>
            </a:r>
          </a:p>
          <a:p>
            <a:pPr eaLnBrk="1" hangingPunct="1">
              <a:lnSpc>
                <a:spcPct val="80000"/>
              </a:lnSpc>
              <a:buFont typeface="Wingdings 2" panose="05020102010507070707" pitchFamily="18" charset="2"/>
              <a:buNone/>
            </a:pPr>
            <a:r>
              <a:rPr lang="en-GB" altLang="en-US" sz="1800" dirty="0">
                <a:solidFill>
                  <a:schemeClr val="tx2"/>
                </a:solidFill>
              </a:rPr>
              <a:t>   inside the paired fold that borders entrance of larynx laterally named </a:t>
            </a:r>
            <a:r>
              <a:rPr lang="sr-Latn-CS" altLang="en-US" sz="1800" dirty="0" err="1">
                <a:solidFill>
                  <a:schemeClr val="tx2"/>
                </a:solidFill>
              </a:rPr>
              <a:t>plica</a:t>
            </a:r>
            <a:r>
              <a:rPr lang="sr-Latn-CS" altLang="en-US" sz="1800" dirty="0">
                <a:solidFill>
                  <a:schemeClr val="tx2"/>
                </a:solidFill>
              </a:rPr>
              <a:t> </a:t>
            </a:r>
            <a:r>
              <a:rPr lang="sr-Latn-CS" altLang="en-US" sz="1800" dirty="0" err="1">
                <a:solidFill>
                  <a:schemeClr val="tx2"/>
                </a:solidFill>
              </a:rPr>
              <a:t>aryepiglottica</a:t>
            </a:r>
            <a:r>
              <a:rPr lang="sr-Latn-CS" altLang="en-US" sz="1800" dirty="0"/>
              <a:t>.</a:t>
            </a:r>
            <a:endParaRPr lang="en-US" altLang="en-US" sz="1800" dirty="0"/>
          </a:p>
        </p:txBody>
      </p:sp>
      <p:pic>
        <p:nvPicPr>
          <p:cNvPr id="51203" name="Picture 130"/>
          <p:cNvPicPr>
            <a:picLocks noChangeAspect="1" noChangeArrowheads="1"/>
          </p:cNvPicPr>
          <p:nvPr/>
        </p:nvPicPr>
        <p:blipFill>
          <a:blip r:embed="rId2">
            <a:extLst>
              <a:ext uri="{28A0092B-C50C-407E-A947-70E740481C1C}">
                <a14:useLocalDpi xmlns:a14="http://schemas.microsoft.com/office/drawing/2010/main" val="0"/>
              </a:ext>
            </a:extLst>
          </a:blip>
          <a:srcRect l="23592" t="11903" r="26776" b="41779"/>
          <a:stretch>
            <a:fillRect/>
          </a:stretch>
        </p:blipFill>
        <p:spPr bwMode="auto">
          <a:xfrm>
            <a:off x="0" y="1928812"/>
            <a:ext cx="514350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Title 1"/>
          <p:cNvSpPr txBox="1">
            <a:spLocks noChangeArrowheads="1"/>
          </p:cNvSpPr>
          <p:nvPr/>
        </p:nvSpPr>
        <p:spPr bwMode="auto">
          <a:xfrm>
            <a:off x="340643" y="135785"/>
            <a:ext cx="8462714"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Cartilages of larynx (</a:t>
            </a:r>
            <a:r>
              <a:rPr lang="sr-Latn-CS" altLang="en-US" sz="3500" dirty="0" err="1">
                <a:solidFill>
                  <a:schemeClr val="tx2"/>
                </a:solidFill>
                <a:latin typeface="Constantia" panose="02030602050306030303" pitchFamily="18" charset="0"/>
              </a:rPr>
              <a:t>Cartilagines</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larynges</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sp>
        <p:nvSpPr>
          <p:cNvPr id="51205" name="TextBox 4"/>
          <p:cNvSpPr txBox="1">
            <a:spLocks noChangeArrowheads="1"/>
          </p:cNvSpPr>
          <p:nvPr/>
        </p:nvSpPr>
        <p:spPr bwMode="auto">
          <a:xfrm>
            <a:off x="340643" y="4970372"/>
            <a:ext cx="15892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1200" b="1" dirty="0">
                <a:latin typeface="Constantia" panose="02030602050306030303" pitchFamily="18" charset="0"/>
              </a:rPr>
              <a:t>Cartilages of larynx</a:t>
            </a:r>
            <a:endParaRPr lang="sr-Cyrl-CS" altLang="en-US" sz="1200" b="1" dirty="0">
              <a:latin typeface="Constantia" panose="02030602050306030303" pitchFamily="18" charset="0"/>
            </a:endParaRPr>
          </a:p>
          <a:p>
            <a:pPr algn="ctr" eaLnBrk="1" hangingPunct="1"/>
            <a:r>
              <a:rPr lang="en-GB" altLang="en-US" sz="1200" b="1" dirty="0">
                <a:latin typeface="Constantia" panose="02030602050306030303" pitchFamily="18" charset="0"/>
              </a:rPr>
              <a:t>Anterior aspect</a:t>
            </a:r>
            <a:endParaRPr lang="sr-Latn-CS" altLang="en-US" sz="1200" b="1" dirty="0">
              <a:latin typeface="Constantia" panose="02030602050306030303" pitchFamily="18" charset="0"/>
            </a:endParaRPr>
          </a:p>
        </p:txBody>
      </p:sp>
      <p:sp>
        <p:nvSpPr>
          <p:cNvPr id="51206" name="TextBox 5"/>
          <p:cNvSpPr txBox="1">
            <a:spLocks noChangeArrowheads="1"/>
          </p:cNvSpPr>
          <p:nvPr/>
        </p:nvSpPr>
        <p:spPr bwMode="auto">
          <a:xfrm>
            <a:off x="2990607" y="4968829"/>
            <a:ext cx="15892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1200" b="1" dirty="0">
                <a:latin typeface="Constantia" panose="02030602050306030303" pitchFamily="18" charset="0"/>
              </a:rPr>
              <a:t>Cartilages of larynx</a:t>
            </a:r>
            <a:endParaRPr lang="sr-Cyrl-CS" altLang="en-US" sz="1200" b="1" dirty="0">
              <a:latin typeface="Constantia" panose="02030602050306030303" pitchFamily="18" charset="0"/>
            </a:endParaRPr>
          </a:p>
          <a:p>
            <a:pPr algn="ctr" eaLnBrk="1" hangingPunct="1"/>
            <a:r>
              <a:rPr lang="en-GB" altLang="en-US" sz="1200" b="1" dirty="0">
                <a:latin typeface="Constantia" panose="02030602050306030303" pitchFamily="18" charset="0"/>
              </a:rPr>
              <a:t>Posterior aspect</a:t>
            </a:r>
            <a:endParaRPr lang="sr-Latn-CS" altLang="en-US" sz="1200" b="1" dirty="0">
              <a:latin typeface="Constantia" panose="02030602050306030303"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l="7594" t="-125" r="38437" b="38625"/>
          <a:stretch>
            <a:fillRect/>
          </a:stretch>
        </p:blipFill>
        <p:spPr bwMode="auto">
          <a:xfrm>
            <a:off x="0" y="260648"/>
            <a:ext cx="3918198" cy="3348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l="7594" t="-125" r="37219" b="38625"/>
          <a:stretch>
            <a:fillRect/>
          </a:stretch>
        </p:blipFill>
        <p:spPr bwMode="auto">
          <a:xfrm>
            <a:off x="4427984" y="260648"/>
            <a:ext cx="4438660" cy="371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l="27106" t="16837" r="56384" b="53893"/>
          <a:stretch>
            <a:fillRect/>
          </a:stretch>
        </p:blipFill>
        <p:spPr bwMode="auto">
          <a:xfrm>
            <a:off x="1403648" y="4102852"/>
            <a:ext cx="2093913"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l="7594" t="-1125" r="40221" b="38000"/>
          <a:stretch>
            <a:fillRect/>
          </a:stretch>
        </p:blipFill>
        <p:spPr bwMode="auto">
          <a:xfrm>
            <a:off x="5148064" y="3981627"/>
            <a:ext cx="2801972" cy="254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34984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anatomy-of-the-laryn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628" y="1412776"/>
            <a:ext cx="8238828" cy="4245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43272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226" name="Picture 4"/>
          <p:cNvPicPr>
            <a:picLocks noChangeAspect="1" noChangeArrowheads="1"/>
          </p:cNvPicPr>
          <p:nvPr/>
        </p:nvPicPr>
        <p:blipFill>
          <a:blip r:embed="rId2">
            <a:extLst>
              <a:ext uri="{28A0092B-C50C-407E-A947-70E740481C1C}">
                <a14:useLocalDpi xmlns:a14="http://schemas.microsoft.com/office/drawing/2010/main" val="0"/>
              </a:ext>
            </a:extLst>
          </a:blip>
          <a:srcRect l="27539" t="16875" r="26758" b="16562"/>
          <a:stretch>
            <a:fillRect/>
          </a:stretch>
        </p:blipFill>
        <p:spPr bwMode="auto">
          <a:xfrm>
            <a:off x="4979502" y="3114645"/>
            <a:ext cx="4112419" cy="374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extBox 2"/>
          <p:cNvSpPr txBox="1">
            <a:spLocks noChangeArrowheads="1"/>
          </p:cNvSpPr>
          <p:nvPr/>
        </p:nvSpPr>
        <p:spPr bwMode="auto">
          <a:xfrm>
            <a:off x="1" y="117693"/>
            <a:ext cx="911085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AutoNum type="alphaLcParenR"/>
            </a:pPr>
            <a:r>
              <a:rPr lang="en-GB" altLang="en-US" b="1" dirty="0">
                <a:solidFill>
                  <a:schemeClr val="tx2"/>
                </a:solidFill>
                <a:latin typeface="Constantia" panose="02030602050306030303" pitchFamily="18" charset="0"/>
              </a:rPr>
              <a:t>Thyroid cartilage (</a:t>
            </a:r>
            <a:r>
              <a:rPr lang="sr-Latn-CS" altLang="en-US" b="1" dirty="0" err="1">
                <a:solidFill>
                  <a:schemeClr val="tx2"/>
                </a:solidFill>
                <a:latin typeface="Constantia" panose="02030602050306030303" pitchFamily="18" charset="0"/>
              </a:rPr>
              <a:t>cartilago</a:t>
            </a:r>
            <a:r>
              <a:rPr lang="sr-Latn-CS" altLang="en-US" b="1" dirty="0">
                <a:solidFill>
                  <a:schemeClr val="tx2"/>
                </a:solidFill>
                <a:latin typeface="Constantia" panose="02030602050306030303" pitchFamily="18" charset="0"/>
              </a:rPr>
              <a:t> </a:t>
            </a:r>
            <a:r>
              <a:rPr lang="sr-Latn-CS" altLang="en-US" b="1" dirty="0" err="1">
                <a:solidFill>
                  <a:schemeClr val="tx2"/>
                </a:solidFill>
                <a:latin typeface="Constantia" panose="02030602050306030303" pitchFamily="18" charset="0"/>
              </a:rPr>
              <a:t>thyroidea</a:t>
            </a:r>
            <a:r>
              <a:rPr lang="en-GB" altLang="en-US" b="1" dirty="0">
                <a:solidFill>
                  <a:schemeClr val="tx2"/>
                </a:solidFill>
                <a:latin typeface="Constantia" panose="02030602050306030303" pitchFamily="18" charset="0"/>
              </a:rPr>
              <a:t>)</a:t>
            </a:r>
            <a:br>
              <a:rPr lang="sr-Latn-CS" altLang="en-US" b="1" dirty="0">
                <a:solidFill>
                  <a:schemeClr val="tx2"/>
                </a:solidFill>
                <a:latin typeface="Constantia" panose="02030602050306030303" pitchFamily="18" charset="0"/>
              </a:rPr>
            </a:br>
            <a:endParaRPr lang="sr-Latn-CS" altLang="en-US" b="1" dirty="0">
              <a:solidFill>
                <a:schemeClr val="tx2"/>
              </a:solidFill>
              <a:latin typeface="Constantia" panose="02030602050306030303" pitchFamily="18" charset="0"/>
            </a:endParaRPr>
          </a:p>
          <a:p>
            <a:pPr marL="92075" indent="-92075" eaLnBrk="1" hangingPunct="1"/>
            <a:r>
              <a:rPr lang="sr-Latn-CS" altLang="en-US" b="1" dirty="0">
                <a:solidFill>
                  <a:schemeClr val="tx2"/>
                </a:solidFill>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the largest of the laryngeal cartilages</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unpaired</a:t>
            </a:r>
            <a:br>
              <a:rPr lang="en-GB" altLang="en-US" dirty="0">
                <a:latin typeface="Constantia" panose="02030602050306030303" pitchFamily="18" charset="0"/>
              </a:rPr>
            </a:br>
            <a:r>
              <a:rPr lang="en-GB" altLang="en-US" dirty="0">
                <a:latin typeface="+mn-lt"/>
              </a:rPr>
              <a:t>- </a:t>
            </a:r>
            <a:r>
              <a:rPr lang="en-GB" b="0" i="0" dirty="0">
                <a:effectLst/>
                <a:highlight>
                  <a:srgbClr val="FFFFFF"/>
                </a:highlight>
                <a:latin typeface="+mn-lt"/>
              </a:rPr>
              <a:t>serves to protect and support the vocal cords and </a:t>
            </a:r>
            <a:r>
              <a:rPr lang="en-GB" dirty="0">
                <a:highlight>
                  <a:srgbClr val="FFFFFF"/>
                </a:highlight>
                <a:latin typeface="+mn-lt"/>
              </a:rPr>
              <a:t>as the attachment point for several</a:t>
            </a:r>
            <a:br>
              <a:rPr lang="en-GB" dirty="0">
                <a:highlight>
                  <a:srgbClr val="FFFFFF"/>
                </a:highlight>
                <a:latin typeface="+mn-lt"/>
              </a:rPr>
            </a:br>
            <a:r>
              <a:rPr lang="en-GB" dirty="0">
                <a:highlight>
                  <a:srgbClr val="FFFFFF"/>
                </a:highlight>
                <a:latin typeface="+mn-lt"/>
              </a:rPr>
              <a:t>   ligaments and muscles of the larynx and neck. </a:t>
            </a:r>
            <a:r>
              <a:rPr lang="en-GB" b="0" i="0" dirty="0">
                <a:effectLst/>
                <a:highlight>
                  <a:srgbClr val="FFFFFF"/>
                </a:highlight>
                <a:latin typeface="+mn-lt"/>
              </a:rPr>
              <a:t>It participates in the modulation of voice,</a:t>
            </a:r>
            <a:br>
              <a:rPr lang="en-GB" b="0" i="0" dirty="0">
                <a:effectLst/>
                <a:highlight>
                  <a:srgbClr val="FFFFFF"/>
                </a:highlight>
                <a:latin typeface="+mn-lt"/>
              </a:rPr>
            </a:br>
            <a:r>
              <a:rPr lang="sr-Cyrl-CS" altLang="en-US" dirty="0">
                <a:latin typeface="+mn-lt"/>
              </a:rPr>
              <a:t>- </a:t>
            </a:r>
            <a:r>
              <a:rPr lang="en-GB" altLang="en-US" dirty="0">
                <a:latin typeface="+mn-lt"/>
              </a:rPr>
              <a:t>t</a:t>
            </a:r>
            <a:r>
              <a:rPr lang="en-GB" b="0" i="0" dirty="0">
                <a:effectLst/>
                <a:highlight>
                  <a:srgbClr val="FFFFFF"/>
                </a:highlight>
                <a:latin typeface="+mn-lt"/>
              </a:rPr>
              <a:t>he name -’thyroid’ comes from the Greek</a:t>
            </a:r>
            <a:r>
              <a:rPr lang="en-GB" dirty="0">
                <a:highlight>
                  <a:srgbClr val="FFFFFF"/>
                </a:highlight>
                <a:latin typeface="+mn-lt"/>
              </a:rPr>
              <a:t> </a:t>
            </a:r>
            <a:r>
              <a:rPr lang="en-GB" b="0" i="0" dirty="0">
                <a:effectLst/>
                <a:highlight>
                  <a:srgbClr val="FFFFFF"/>
                </a:highlight>
                <a:latin typeface="+mn-lt"/>
              </a:rPr>
              <a:t>word </a:t>
            </a:r>
            <a:r>
              <a:rPr lang="en-GB" b="0" i="1" dirty="0" err="1">
                <a:effectLst/>
                <a:highlight>
                  <a:srgbClr val="FFFFFF"/>
                </a:highlight>
                <a:latin typeface="+mn-lt"/>
              </a:rPr>
              <a:t>thyreos</a:t>
            </a:r>
            <a:r>
              <a:rPr lang="en-GB" b="0" i="1" dirty="0">
                <a:effectLst/>
                <a:highlight>
                  <a:srgbClr val="FFFFFF"/>
                </a:highlight>
                <a:latin typeface="+mn-lt"/>
              </a:rPr>
              <a:t> </a:t>
            </a:r>
            <a:r>
              <a:rPr lang="en-GB" b="0" i="0" dirty="0">
                <a:effectLst/>
                <a:highlight>
                  <a:srgbClr val="FFFFFF"/>
                </a:highlight>
                <a:latin typeface="+mn-lt"/>
              </a:rPr>
              <a:t>which means shield-shaped.</a:t>
            </a:r>
            <a:br>
              <a:rPr lang="sr-Cyrl-CS" altLang="en-US" dirty="0">
                <a:latin typeface="+mn-lt"/>
              </a:rPr>
            </a:br>
            <a:r>
              <a:rPr lang="en-GB" altLang="en-US" dirty="0">
                <a:latin typeface="Constantia" panose="02030602050306030303" pitchFamily="18" charset="0"/>
              </a:rPr>
              <a:t>- consists of 2 plate-like laminae </a:t>
            </a:r>
            <a:r>
              <a:rPr lang="sr-Cyrl-CS" altLang="en-US" dirty="0">
                <a:latin typeface="Constantia" panose="02030602050306030303" pitchFamily="18" charset="0"/>
              </a:rPr>
              <a:t>(</a:t>
            </a:r>
            <a:r>
              <a:rPr lang="sr-Latn-CS" altLang="en-US" dirty="0">
                <a:latin typeface="Constantia" panose="02030602050306030303" pitchFamily="18" charset="0"/>
              </a:rPr>
              <a:t>lamina</a:t>
            </a:r>
            <a:r>
              <a:rPr lang="en-GB" altLang="en-US" dirty="0">
                <a:latin typeface="Constantia" panose="02030602050306030303" pitchFamily="18" charset="0"/>
              </a:rPr>
              <a:t> </a:t>
            </a:r>
            <a:r>
              <a:rPr lang="sr-Latn-CS" altLang="en-US" dirty="0" err="1">
                <a:latin typeface="Constantia" panose="02030602050306030303" pitchFamily="18" charset="0"/>
              </a:rPr>
              <a:t>dextra</a:t>
            </a:r>
            <a:r>
              <a:rPr lang="sr-Latn-CS" altLang="en-US" dirty="0">
                <a:latin typeface="Constantia" panose="02030602050306030303" pitchFamily="18" charset="0"/>
              </a:rPr>
              <a:t> et </a:t>
            </a:r>
            <a:r>
              <a:rPr lang="sr-Latn-CS" altLang="en-US" dirty="0" err="1">
                <a:latin typeface="Constantia" panose="02030602050306030303" pitchFamily="18" charset="0"/>
              </a:rPr>
              <a:t>sinistra</a:t>
            </a:r>
            <a:r>
              <a:rPr lang="sr-Cyrl-CS" altLang="en-US" dirty="0">
                <a:latin typeface="Constantia" panose="02030602050306030303" pitchFamily="18" charset="0"/>
              </a:rPr>
              <a:t>),</a:t>
            </a:r>
            <a:r>
              <a:rPr lang="en-GB" altLang="en-US" dirty="0">
                <a:latin typeface="Constantia" panose="02030602050306030303" pitchFamily="18" charset="0"/>
              </a:rPr>
              <a:t> that fuse anteriorly</a:t>
            </a:r>
            <a:br>
              <a:rPr lang="en-GB" altLang="en-US" dirty="0">
                <a:latin typeface="Constantia" panose="02030602050306030303" pitchFamily="18" charset="0"/>
              </a:rPr>
            </a:br>
            <a:r>
              <a:rPr lang="en-GB" altLang="en-US" dirty="0">
                <a:latin typeface="Constantia" panose="02030602050306030303" pitchFamily="18" charset="0"/>
              </a:rPr>
              <a:t>   forming subcutaneous eminence - laryngeal prominence (</a:t>
            </a:r>
            <a:r>
              <a:rPr lang="sr-Latn-CS" altLang="en-US" dirty="0" err="1">
                <a:latin typeface="Constantia" panose="02030602050306030303" pitchFamily="18" charset="0"/>
              </a:rPr>
              <a:t>prominentia</a:t>
            </a:r>
            <a:r>
              <a:rPr lang="sr-Latn-CS" altLang="en-US" dirty="0">
                <a:latin typeface="Constantia" panose="02030602050306030303" pitchFamily="18" charset="0"/>
              </a:rPr>
              <a:t> </a:t>
            </a:r>
            <a:r>
              <a:rPr lang="sr-Latn-CS" altLang="en-US" dirty="0" err="1">
                <a:latin typeface="Constantia" panose="02030602050306030303" pitchFamily="18" charset="0"/>
              </a:rPr>
              <a:t>laryngis</a:t>
            </a:r>
            <a:r>
              <a:rPr lang="sr-Cyrl-CS" altLang="en-US" dirty="0">
                <a:latin typeface="Constantia" panose="02030602050306030303" pitchFamily="18" charset="0"/>
              </a:rPr>
              <a:t>)</a:t>
            </a:r>
            <a:br>
              <a:rPr lang="en-GB" altLang="en-US" dirty="0">
                <a:latin typeface="Constantia" panose="02030602050306030303" pitchFamily="18" charset="0"/>
              </a:rPr>
            </a:br>
            <a:r>
              <a:rPr lang="en-GB" altLang="en-US" dirty="0">
                <a:latin typeface="+mn-lt"/>
              </a:rPr>
              <a:t>- </a:t>
            </a:r>
            <a:r>
              <a:rPr lang="en-GB" b="0" i="0" dirty="0">
                <a:effectLst/>
                <a:highlight>
                  <a:srgbClr val="FFFFFF"/>
                </a:highlight>
                <a:latin typeface="Book Antiqua" panose="02040602050305030304" pitchFamily="18" charset="0"/>
              </a:rPr>
              <a:t>In females, the laminae meet at an angle of approximately 120 degrees while in males,</a:t>
            </a:r>
            <a:br>
              <a:rPr lang="en-GB" b="0" i="0" dirty="0">
                <a:effectLst/>
                <a:highlight>
                  <a:srgbClr val="FFFFFF"/>
                </a:highlight>
                <a:latin typeface="Book Antiqua" panose="02040602050305030304" pitchFamily="18" charset="0"/>
              </a:rPr>
            </a:br>
            <a:r>
              <a:rPr lang="en-GB" b="0" i="0" dirty="0">
                <a:effectLst/>
                <a:highlight>
                  <a:srgbClr val="FFFFFF"/>
                </a:highlight>
                <a:latin typeface="Book Antiqua" panose="02040602050305030304" pitchFamily="18" charset="0"/>
              </a:rPr>
              <a:t>  the angle is more acute at around 90 degrees. This smaller thyroid angle explains the</a:t>
            </a:r>
            <a:br>
              <a:rPr lang="en-GB" b="0" i="0" dirty="0">
                <a:effectLst/>
                <a:highlight>
                  <a:srgbClr val="FFFFFF"/>
                </a:highlight>
                <a:latin typeface="Book Antiqua" panose="02040602050305030304" pitchFamily="18" charset="0"/>
              </a:rPr>
            </a:br>
            <a:r>
              <a:rPr lang="en-GB" b="0" i="0" dirty="0">
                <a:effectLst/>
                <a:highlight>
                  <a:srgbClr val="FFFFFF"/>
                </a:highlight>
                <a:latin typeface="Book Antiqua" panose="02040602050305030304" pitchFamily="18" charset="0"/>
              </a:rPr>
              <a:t>  more pronounced laryngeal prominence seen in males (the ‘Adam's apple’), longer</a:t>
            </a:r>
            <a:br>
              <a:rPr lang="en-GB" b="0" i="0" dirty="0">
                <a:effectLst/>
                <a:highlight>
                  <a:srgbClr val="FFFFFF"/>
                </a:highlight>
                <a:latin typeface="Book Antiqua" panose="02040602050305030304" pitchFamily="18" charset="0"/>
              </a:rPr>
            </a:br>
            <a:r>
              <a:rPr lang="en-GB" b="0" i="0" dirty="0">
                <a:effectLst/>
                <a:highlight>
                  <a:srgbClr val="FFFFFF"/>
                </a:highlight>
                <a:latin typeface="Book Antiqua" panose="02040602050305030304" pitchFamily="18" charset="0"/>
              </a:rPr>
              <a:t>  vocal cords, and lower-pitched voice in males.</a:t>
            </a:r>
            <a:br>
              <a:rPr lang="sr-Cyrl-CS" altLang="en-US" dirty="0">
                <a:latin typeface="Book Antiqua" panose="02040602050305030304" pitchFamily="18" charset="0"/>
              </a:rPr>
            </a:br>
            <a:endParaRPr lang="sr-Cyrl-CS" altLang="en-US" dirty="0">
              <a:latin typeface="Book Antiqua" panose="02040602050305030304" pitchFamily="18" charset="0"/>
            </a:endParaRPr>
          </a:p>
        </p:txBody>
      </p:sp>
      <p:pic>
        <p:nvPicPr>
          <p:cNvPr id="2" name="Picture 2">
            <a:extLst>
              <a:ext uri="{FF2B5EF4-FFF2-40B4-BE49-F238E27FC236}">
                <a16:creationId xmlns:a16="http://schemas.microsoft.com/office/drawing/2014/main" id="{EA1A26E9-2ADB-D142-B529-73BDDDD25F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594" t="4294" r="37219" b="38000"/>
          <a:stretch>
            <a:fillRect/>
          </a:stretch>
        </p:blipFill>
        <p:spPr bwMode="auto">
          <a:xfrm>
            <a:off x="736482" y="3865334"/>
            <a:ext cx="3675102" cy="2881933"/>
          </a:xfrm>
          <a:prstGeom prst="rect">
            <a:avLst/>
          </a:prstGeom>
          <a:noFill/>
          <a:ln w="9525" cmpd="sng">
            <a:solidFill>
              <a:srgbClr val="5EF0F7"/>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226" name="Picture 4"/>
          <p:cNvPicPr>
            <a:picLocks noChangeAspect="1" noChangeArrowheads="1"/>
          </p:cNvPicPr>
          <p:nvPr/>
        </p:nvPicPr>
        <p:blipFill>
          <a:blip r:embed="rId2">
            <a:extLst>
              <a:ext uri="{28A0092B-C50C-407E-A947-70E740481C1C}">
                <a14:useLocalDpi xmlns:a14="http://schemas.microsoft.com/office/drawing/2010/main" val="0"/>
              </a:ext>
            </a:extLst>
          </a:blip>
          <a:srcRect l="27539" t="16875" r="26758" b="16562"/>
          <a:stretch>
            <a:fillRect/>
          </a:stretch>
        </p:blipFill>
        <p:spPr bwMode="auto">
          <a:xfrm>
            <a:off x="4716015" y="2745213"/>
            <a:ext cx="4381129" cy="398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extBox 2"/>
          <p:cNvSpPr txBox="1">
            <a:spLocks noChangeArrowheads="1"/>
          </p:cNvSpPr>
          <p:nvPr/>
        </p:nvSpPr>
        <p:spPr bwMode="auto">
          <a:xfrm>
            <a:off x="0" y="0"/>
            <a:ext cx="9110856" cy="674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182563" indent="-182563" eaLnBrk="1" hangingPunct="1">
              <a:buFont typeface="Arial" panose="020B0604020202020204" pitchFamily="34" charset="0"/>
              <a:buAutoNum type="alphaLcParenR"/>
            </a:pPr>
            <a:r>
              <a:rPr lang="en-GB" altLang="en-US" b="1" dirty="0">
                <a:solidFill>
                  <a:schemeClr val="tx2"/>
                </a:solidFill>
                <a:latin typeface="Constantia" panose="02030602050306030303" pitchFamily="18" charset="0"/>
              </a:rPr>
              <a:t>Thyroid cartilage (</a:t>
            </a:r>
            <a:r>
              <a:rPr lang="sr-Latn-CS" altLang="en-US" b="1" dirty="0" err="1">
                <a:solidFill>
                  <a:schemeClr val="tx2"/>
                </a:solidFill>
                <a:latin typeface="Constantia" panose="02030602050306030303" pitchFamily="18" charset="0"/>
              </a:rPr>
              <a:t>cartilago</a:t>
            </a:r>
            <a:r>
              <a:rPr lang="sr-Latn-CS" altLang="en-US" b="1" dirty="0">
                <a:solidFill>
                  <a:schemeClr val="tx2"/>
                </a:solidFill>
                <a:latin typeface="Constantia" panose="02030602050306030303" pitchFamily="18" charset="0"/>
              </a:rPr>
              <a:t> </a:t>
            </a:r>
            <a:r>
              <a:rPr lang="sr-Latn-CS" altLang="en-US" b="1" dirty="0" err="1">
                <a:solidFill>
                  <a:schemeClr val="tx2"/>
                </a:solidFill>
                <a:latin typeface="Constantia" panose="02030602050306030303" pitchFamily="18" charset="0"/>
              </a:rPr>
              <a:t>thyroidea</a:t>
            </a:r>
            <a:r>
              <a:rPr lang="en-GB" altLang="en-US" b="1" dirty="0">
                <a:solidFill>
                  <a:schemeClr val="tx2"/>
                </a:solidFill>
                <a:latin typeface="Constantia" panose="02030602050306030303" pitchFamily="18" charset="0"/>
              </a:rPr>
              <a:t>)</a:t>
            </a:r>
            <a:br>
              <a:rPr lang="sr-Latn-CS" altLang="en-US" b="1" dirty="0">
                <a:solidFill>
                  <a:schemeClr val="tx2"/>
                </a:solidFill>
                <a:latin typeface="Constantia" panose="02030602050306030303" pitchFamily="18" charset="0"/>
              </a:rPr>
            </a:br>
            <a:br>
              <a:rPr lang="en-GB" altLang="en-US" dirty="0">
                <a:latin typeface="Constantia" panose="02030602050306030303" pitchFamily="18" charset="0"/>
              </a:rPr>
            </a:br>
            <a:r>
              <a:rPr lang="sr-Cyrl-CS" altLang="en-US" dirty="0">
                <a:latin typeface="Constantia" panose="02030602050306030303" pitchFamily="18" charset="0"/>
              </a:rPr>
              <a:t>* 2 </a:t>
            </a:r>
            <a:r>
              <a:rPr lang="en-GB" altLang="en-US" dirty="0">
                <a:latin typeface="Constantia" panose="02030602050306030303" pitchFamily="18" charset="0"/>
              </a:rPr>
              <a:t>surfaces</a:t>
            </a:r>
            <a:r>
              <a:rPr lang="sr-Cyrl-CS" altLang="en-US" dirty="0">
                <a:latin typeface="Constantia" panose="02030602050306030303" pitchFamily="18" charset="0"/>
              </a:rPr>
              <a:t>: </a:t>
            </a:r>
            <a:br>
              <a:rPr lang="sr-Cyrl-CS" altLang="en-US" dirty="0">
                <a:latin typeface="Constantia" panose="02030602050306030303" pitchFamily="18" charset="0"/>
              </a:rPr>
            </a:br>
            <a:r>
              <a:rPr lang="en-GB" altLang="en-US" dirty="0">
                <a:latin typeface="Constantia" panose="02030602050306030303" pitchFamily="18" charset="0"/>
              </a:rPr>
              <a:t> </a:t>
            </a:r>
            <a:r>
              <a:rPr lang="sr-Cyrl-CS" altLang="en-US" dirty="0">
                <a:latin typeface="Constantia" panose="02030602050306030303" pitchFamily="18" charset="0"/>
              </a:rPr>
              <a:t> - </a:t>
            </a:r>
            <a:r>
              <a:rPr lang="en-GB" altLang="en-US" dirty="0">
                <a:latin typeface="Constantia" panose="02030602050306030303" pitchFamily="18" charset="0"/>
              </a:rPr>
              <a:t>outer</a:t>
            </a:r>
            <a:r>
              <a:rPr lang="sr-Cyrl-CS" altLang="en-US" dirty="0">
                <a:latin typeface="Constantia" panose="02030602050306030303" pitchFamily="18" charset="0"/>
              </a:rPr>
              <a:t> (</a:t>
            </a:r>
            <a:r>
              <a:rPr lang="en-GB" altLang="en-US" dirty="0">
                <a:latin typeface="Constantia" panose="02030602050306030303" pitchFamily="18" charset="0"/>
              </a:rPr>
              <a:t>there is </a:t>
            </a:r>
            <a:r>
              <a:rPr lang="sr-Latn-CS" altLang="en-US" dirty="0" err="1">
                <a:latin typeface="Constantia" panose="02030602050306030303" pitchFamily="18" charset="0"/>
              </a:rPr>
              <a:t>linea</a:t>
            </a:r>
            <a:r>
              <a:rPr lang="sr-Latn-CS" altLang="en-US" dirty="0">
                <a:latin typeface="Constantia" panose="02030602050306030303" pitchFamily="18" charset="0"/>
              </a:rPr>
              <a:t> </a:t>
            </a:r>
            <a:r>
              <a:rPr lang="sr-Latn-CS" altLang="en-US" dirty="0" err="1">
                <a:latin typeface="Constantia" panose="02030602050306030303" pitchFamily="18" charset="0"/>
              </a:rPr>
              <a:t>obliqua</a:t>
            </a:r>
            <a:r>
              <a:rPr lang="en-GB" altLang="en-US" dirty="0">
                <a:latin typeface="Constantia" panose="02030602050306030303" pitchFamily="18" charset="0"/>
              </a:rPr>
              <a:t> - for attachment of pharyngeal and infrahyoid muscles</a:t>
            </a:r>
            <a:r>
              <a:rPr lang="sr-Cyrl-CS" altLang="en-US" dirty="0">
                <a:latin typeface="Constantia" panose="02030602050306030303" pitchFamily="18" charset="0"/>
              </a:rPr>
              <a:t>)</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inner (oriented toward laryngeal cavity - for attachment of ligaments and muscles </a:t>
            </a:r>
            <a:br>
              <a:rPr lang="en-GB" altLang="en-US" dirty="0">
                <a:latin typeface="Constantia" panose="02030602050306030303" pitchFamily="18" charset="0"/>
              </a:rPr>
            </a:br>
            <a:r>
              <a:rPr lang="en-GB" altLang="en-US" dirty="0">
                <a:latin typeface="Constantia" panose="02030602050306030303" pitchFamily="18" charset="0"/>
              </a:rPr>
              <a:t>    of larynx)</a:t>
            </a:r>
            <a:br>
              <a:rPr lang="en-GB" altLang="en-US" dirty="0">
                <a:latin typeface="Constantia" panose="02030602050306030303" pitchFamily="18" charset="0"/>
              </a:rPr>
            </a:br>
            <a:br>
              <a:rPr lang="sr-Cyrl-CS" altLang="en-US" dirty="0">
                <a:latin typeface="Constantia" panose="02030602050306030303" pitchFamily="18" charset="0"/>
              </a:rPr>
            </a:br>
            <a:r>
              <a:rPr lang="sr-Cyrl-CS" altLang="en-US" dirty="0">
                <a:latin typeface="Constantia" panose="02030602050306030303" pitchFamily="18" charset="0"/>
              </a:rPr>
              <a:t>* 3 </a:t>
            </a:r>
            <a:r>
              <a:rPr lang="en-GB" altLang="en-US" dirty="0">
                <a:latin typeface="Constantia" panose="02030602050306030303" pitchFamily="18" charset="0"/>
              </a:rPr>
              <a:t>borders</a:t>
            </a:r>
            <a:r>
              <a:rPr lang="sr-Cyrl-CS" altLang="en-US" dirty="0">
                <a:latin typeface="Constantia" panose="02030602050306030303" pitchFamily="18" charset="0"/>
              </a:rPr>
              <a:t>: </a:t>
            </a:r>
            <a:br>
              <a:rPr lang="sr-Cyrl-CS" altLang="en-US" dirty="0">
                <a:latin typeface="Constantia" panose="02030602050306030303" pitchFamily="18" charset="0"/>
              </a:rPr>
            </a:br>
            <a:r>
              <a:rPr lang="sr-Cyrl-CS" altLang="en-US" dirty="0">
                <a:latin typeface="Constantia" panose="02030602050306030303" pitchFamily="18" charset="0"/>
              </a:rPr>
              <a:t>   - </a:t>
            </a:r>
            <a:r>
              <a:rPr lang="en-GB" altLang="en-US" u="sng" dirty="0">
                <a:solidFill>
                  <a:srgbClr val="00B0F0"/>
                </a:solidFill>
                <a:latin typeface="Constantia" panose="02030602050306030303" pitchFamily="18" charset="0"/>
              </a:rPr>
              <a:t>superior</a:t>
            </a:r>
            <a:r>
              <a:rPr lang="sr-Cyrl-CS" altLang="en-US" dirty="0">
                <a:latin typeface="Constantia" panose="02030602050306030303" pitchFamily="18" charset="0"/>
              </a:rPr>
              <a:t> </a:t>
            </a:r>
            <a:r>
              <a:rPr lang="en-GB" altLang="en-US" dirty="0">
                <a:latin typeface="Constantia" panose="02030602050306030303" pitchFamily="18" charset="0"/>
              </a:rPr>
              <a:t>– connected with hyoid bone by thyrohyoid membrane (ligament)</a:t>
            </a:r>
            <a:br>
              <a:rPr lang="en-GB" altLang="en-US" dirty="0">
                <a:latin typeface="Constantia" panose="02030602050306030303" pitchFamily="18" charset="0"/>
              </a:rPr>
            </a:br>
            <a:r>
              <a:rPr lang="en-GB" altLang="en-US" dirty="0">
                <a:latin typeface="Constantia" panose="02030602050306030303" pitchFamily="18" charset="0"/>
              </a:rPr>
              <a:t>      there is notch – </a:t>
            </a:r>
            <a:r>
              <a:rPr lang="en-GB" altLang="en-US" b="1" dirty="0">
                <a:latin typeface="Constantia" panose="02030602050306030303" pitchFamily="18" charset="0"/>
              </a:rPr>
              <a:t>superior thyroid notch</a:t>
            </a:r>
            <a:r>
              <a:rPr lang="en-GB" altLang="en-US" dirty="0">
                <a:latin typeface="Constantia" panose="02030602050306030303" pitchFamily="18" charset="0"/>
              </a:rPr>
              <a:t> (</a:t>
            </a:r>
            <a:r>
              <a:rPr lang="sr-Latn-CS" altLang="en-US" dirty="0" err="1">
                <a:latin typeface="Constantia" panose="02030602050306030303" pitchFamily="18" charset="0"/>
              </a:rPr>
              <a:t>incisura</a:t>
            </a:r>
            <a:r>
              <a:rPr lang="en-GB" altLang="en-US" dirty="0">
                <a:latin typeface="Constantia" panose="02030602050306030303" pitchFamily="18" charset="0"/>
              </a:rPr>
              <a:t> </a:t>
            </a:r>
            <a:r>
              <a:rPr lang="sr-Latn-CS" altLang="en-US" dirty="0" err="1">
                <a:latin typeface="Constantia" panose="02030602050306030303" pitchFamily="18" charset="0"/>
              </a:rPr>
              <a:t>thyroidea</a:t>
            </a:r>
            <a:r>
              <a:rPr lang="sr-Latn-CS" altLang="en-US" dirty="0">
                <a:latin typeface="Constantia" panose="02030602050306030303" pitchFamily="18" charset="0"/>
              </a:rPr>
              <a:t> </a:t>
            </a:r>
            <a:r>
              <a:rPr lang="sr-Latn-CS" altLang="en-US" dirty="0" err="1">
                <a:latin typeface="Constantia" panose="02030602050306030303" pitchFamily="18" charset="0"/>
              </a:rPr>
              <a:t>superior</a:t>
            </a:r>
            <a:r>
              <a:rPr lang="en-GB" altLang="en-US" dirty="0">
                <a:latin typeface="Constantia" panose="02030602050306030303" pitchFamily="18" charset="0"/>
              </a:rPr>
              <a:t>)</a:t>
            </a:r>
            <a:br>
              <a:rPr lang="sr-Cyrl-CS" altLang="en-US" dirty="0">
                <a:latin typeface="Constantia" panose="02030602050306030303" pitchFamily="18" charset="0"/>
              </a:rPr>
            </a:br>
            <a:r>
              <a:rPr lang="sr-Cyrl-CS" altLang="en-US" dirty="0">
                <a:latin typeface="Constantia" panose="02030602050306030303" pitchFamily="18" charset="0"/>
              </a:rPr>
              <a:t>   - </a:t>
            </a:r>
            <a:r>
              <a:rPr lang="en-GB" altLang="en-US" u="sng" dirty="0">
                <a:solidFill>
                  <a:srgbClr val="00B0F0"/>
                </a:solidFill>
                <a:latin typeface="Constantia" panose="02030602050306030303" pitchFamily="18" charset="0"/>
              </a:rPr>
              <a:t>inferior</a:t>
            </a:r>
            <a:r>
              <a:rPr lang="en-GB" altLang="en-US" dirty="0">
                <a:solidFill>
                  <a:srgbClr val="00B0F0"/>
                </a:solidFill>
                <a:latin typeface="Constantia" panose="02030602050306030303" pitchFamily="18" charset="0"/>
              </a:rPr>
              <a:t> </a:t>
            </a:r>
            <a:r>
              <a:rPr lang="en-GB" altLang="en-US" dirty="0">
                <a:latin typeface="Constantia" panose="02030602050306030303" pitchFamily="18" charset="0"/>
              </a:rPr>
              <a:t>- connected with cricoid cartilage</a:t>
            </a:r>
            <a:br>
              <a:rPr lang="en-GB" altLang="en-US" dirty="0">
                <a:latin typeface="Constantia" panose="02030602050306030303" pitchFamily="18" charset="0"/>
              </a:rPr>
            </a:br>
            <a:r>
              <a:rPr lang="en-GB" altLang="en-US" dirty="0">
                <a:latin typeface="Constantia" panose="02030602050306030303" pitchFamily="18" charset="0"/>
              </a:rPr>
              <a:t>      by cricothyroid muscle and ligament</a:t>
            </a:r>
            <a:br>
              <a:rPr lang="en-GB" altLang="en-US" dirty="0">
                <a:latin typeface="Constantia" panose="02030602050306030303" pitchFamily="18" charset="0"/>
              </a:rPr>
            </a:br>
            <a:r>
              <a:rPr lang="en-GB" altLang="en-US" dirty="0">
                <a:latin typeface="Constantia" panose="02030602050306030303" pitchFamily="18" charset="0"/>
              </a:rPr>
              <a:t>      there is </a:t>
            </a:r>
            <a:r>
              <a:rPr lang="en-GB" altLang="en-US" b="1" dirty="0">
                <a:latin typeface="Constantia" panose="02030602050306030303" pitchFamily="18" charset="0"/>
              </a:rPr>
              <a:t>paired</a:t>
            </a:r>
            <a:r>
              <a:rPr lang="en-GB" altLang="en-US" dirty="0">
                <a:latin typeface="Constantia" panose="02030602050306030303" pitchFamily="18" charset="0"/>
              </a:rPr>
              <a:t> </a:t>
            </a:r>
            <a:r>
              <a:rPr lang="en-GB" altLang="en-US" b="1" dirty="0">
                <a:latin typeface="Constantia" panose="02030602050306030303" pitchFamily="18" charset="0"/>
              </a:rPr>
              <a:t>inferior thyroid notch</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err="1">
                <a:latin typeface="Constantia" panose="02030602050306030303" pitchFamily="18" charset="0"/>
              </a:rPr>
              <a:t>incisura</a:t>
            </a:r>
            <a:r>
              <a:rPr lang="en-GB" altLang="en-US" dirty="0">
                <a:latin typeface="Constantia" panose="02030602050306030303" pitchFamily="18" charset="0"/>
              </a:rPr>
              <a:t> </a:t>
            </a:r>
            <a:r>
              <a:rPr lang="sr-Latn-CS" altLang="en-US" dirty="0" err="1">
                <a:latin typeface="Constantia" panose="02030602050306030303" pitchFamily="18" charset="0"/>
              </a:rPr>
              <a:t>thyroidea</a:t>
            </a:r>
            <a:r>
              <a:rPr lang="sr-Latn-CS" altLang="en-US" dirty="0">
                <a:latin typeface="Constantia" panose="02030602050306030303" pitchFamily="18" charset="0"/>
              </a:rPr>
              <a:t> </a:t>
            </a:r>
            <a:r>
              <a:rPr lang="en-GB" altLang="en-US" dirty="0">
                <a:latin typeface="Constantia" panose="02030602050306030303" pitchFamily="18" charset="0"/>
              </a:rPr>
              <a:t>inf</a:t>
            </a:r>
            <a:r>
              <a:rPr lang="sr-Latn-CS" altLang="en-US" dirty="0" err="1">
                <a:latin typeface="Constantia" panose="02030602050306030303" pitchFamily="18" charset="0"/>
              </a:rPr>
              <a:t>erior</a:t>
            </a:r>
            <a:r>
              <a:rPr lang="en-GB" altLang="en-US" dirty="0">
                <a:latin typeface="Constantia" panose="02030602050306030303" pitchFamily="18" charset="0"/>
              </a:rPr>
              <a:t>)</a:t>
            </a:r>
            <a:br>
              <a:rPr lang="sr-Cyrl-CS" altLang="en-US" dirty="0">
                <a:latin typeface="Constantia" panose="02030602050306030303" pitchFamily="18" charset="0"/>
              </a:rPr>
            </a:br>
            <a:r>
              <a:rPr lang="sr-Cyrl-CS" altLang="en-US" dirty="0">
                <a:latin typeface="Constantia" panose="02030602050306030303" pitchFamily="18" charset="0"/>
              </a:rPr>
              <a:t>   - </a:t>
            </a:r>
            <a:r>
              <a:rPr lang="en-GB" altLang="en-US" u="sng" dirty="0">
                <a:solidFill>
                  <a:srgbClr val="00B0F0"/>
                </a:solidFill>
                <a:latin typeface="Constantia" panose="02030602050306030303" pitchFamily="18" charset="0"/>
              </a:rPr>
              <a:t>posterior</a:t>
            </a:r>
            <a:r>
              <a:rPr lang="sr-Cyrl-CS" altLang="en-US" u="sng" dirty="0">
                <a:solidFill>
                  <a:srgbClr val="00B0F0"/>
                </a:solidFill>
                <a:latin typeface="Constantia" panose="02030602050306030303" pitchFamily="18" charset="0"/>
              </a:rPr>
              <a:t> (</a:t>
            </a:r>
            <a:r>
              <a:rPr lang="en-GB" altLang="en-US" u="sng" dirty="0">
                <a:solidFill>
                  <a:srgbClr val="00B0F0"/>
                </a:solidFill>
                <a:latin typeface="Constantia" panose="02030602050306030303" pitchFamily="18" charset="0"/>
              </a:rPr>
              <a:t>right and left</a:t>
            </a:r>
            <a:r>
              <a:rPr lang="sr-Cyrl-CS" altLang="en-US" u="sng" dirty="0">
                <a:solidFill>
                  <a:srgbClr val="00B0F0"/>
                </a:solidFill>
                <a:latin typeface="Constantia" panose="02030602050306030303" pitchFamily="18" charset="0"/>
              </a:rPr>
              <a:t>)</a:t>
            </a:r>
            <a:r>
              <a:rPr lang="sr-Cyrl-CS" altLang="en-US" dirty="0">
                <a:latin typeface="Constantia" panose="02030602050306030303" pitchFamily="18" charset="0"/>
              </a:rPr>
              <a:t> – </a:t>
            </a:r>
            <a:br>
              <a:rPr lang="en-GB" altLang="en-US" dirty="0">
                <a:latin typeface="Constantia" panose="02030602050306030303" pitchFamily="18" charset="0"/>
              </a:rPr>
            </a:br>
            <a:r>
              <a:rPr lang="en-GB" altLang="en-US" dirty="0">
                <a:latin typeface="Constantia" panose="02030602050306030303" pitchFamily="18" charset="0"/>
              </a:rPr>
              <a:t>     continued superiorly and inferiorly by </a:t>
            </a:r>
            <a:br>
              <a:rPr lang="en-GB" altLang="en-US" dirty="0">
                <a:latin typeface="Constantia" panose="02030602050306030303" pitchFamily="18" charset="0"/>
              </a:rPr>
            </a:br>
            <a:r>
              <a:rPr lang="en-GB" altLang="en-US" dirty="0">
                <a:latin typeface="Constantia" panose="02030602050306030303" pitchFamily="18" charset="0"/>
              </a:rPr>
              <a:t>    a) </a:t>
            </a:r>
            <a:r>
              <a:rPr lang="en-GB" altLang="en-US" b="1" dirty="0">
                <a:latin typeface="Constantia" panose="02030602050306030303" pitchFamily="18" charset="0"/>
              </a:rPr>
              <a:t>superior horn </a:t>
            </a:r>
            <a:r>
              <a:rPr lang="sr-Cyrl-CS" altLang="en-US" dirty="0">
                <a:latin typeface="Constantia" panose="02030602050306030303" pitchFamily="18" charset="0"/>
              </a:rPr>
              <a:t>(</a:t>
            </a:r>
            <a:r>
              <a:rPr lang="sr-Latn-CS" altLang="en-US" dirty="0" err="1">
                <a:latin typeface="Constantia" panose="02030602050306030303" pitchFamily="18" charset="0"/>
              </a:rPr>
              <a:t>cornu</a:t>
            </a:r>
            <a:r>
              <a:rPr lang="sr-Latn-CS" altLang="en-US" dirty="0">
                <a:latin typeface="Constantia" panose="02030602050306030303" pitchFamily="18" charset="0"/>
              </a:rPr>
              <a:t> </a:t>
            </a:r>
            <a:r>
              <a:rPr lang="sr-Latn-CS" altLang="en-US" dirty="0" err="1">
                <a:latin typeface="Constantia" panose="02030602050306030303" pitchFamily="18" charset="0"/>
              </a:rPr>
              <a:t>superius</a:t>
            </a:r>
            <a:r>
              <a:rPr lang="sr-Cyrl-CS" altLang="en-US" dirty="0">
                <a:latin typeface="Constantia" panose="02030602050306030303" pitchFamily="18" charset="0"/>
              </a:rPr>
              <a:t>)</a:t>
            </a:r>
            <a:r>
              <a:rPr lang="sr-Latn-CS" altLang="en-US" dirty="0">
                <a:latin typeface="Constantia" panose="02030602050306030303" pitchFamily="18" charset="0"/>
              </a:rPr>
              <a:t> </a:t>
            </a:r>
            <a:r>
              <a:rPr lang="en-GB" altLang="en-US" dirty="0">
                <a:latin typeface="Constantia" panose="02030602050306030303" pitchFamily="18" charset="0"/>
              </a:rPr>
              <a:t>and </a:t>
            </a:r>
            <a:br>
              <a:rPr lang="en-GB" altLang="en-US" dirty="0">
                <a:latin typeface="Constantia" panose="02030602050306030303" pitchFamily="18" charset="0"/>
              </a:rPr>
            </a:br>
            <a:r>
              <a:rPr lang="en-GB" altLang="en-US" dirty="0">
                <a:latin typeface="Constantia" panose="02030602050306030303" pitchFamily="18" charset="0"/>
              </a:rPr>
              <a:t>    b)  </a:t>
            </a:r>
            <a:r>
              <a:rPr lang="en-GB" altLang="en-US" b="1" dirty="0">
                <a:latin typeface="Constantia" panose="02030602050306030303" pitchFamily="18" charset="0"/>
              </a:rPr>
              <a:t>inferior horn </a:t>
            </a:r>
            <a:r>
              <a:rPr lang="sr-Cyrl-CS" altLang="en-US" dirty="0">
                <a:latin typeface="Constantia" panose="02030602050306030303" pitchFamily="18" charset="0"/>
              </a:rPr>
              <a:t>(</a:t>
            </a:r>
            <a:r>
              <a:rPr lang="sr-Latn-CS" altLang="en-US" dirty="0" err="1">
                <a:latin typeface="Constantia" panose="02030602050306030303" pitchFamily="18" charset="0"/>
              </a:rPr>
              <a:t>cornu</a:t>
            </a:r>
            <a:r>
              <a:rPr lang="sr-Latn-CS" altLang="en-US" dirty="0">
                <a:latin typeface="Constantia" panose="02030602050306030303" pitchFamily="18" charset="0"/>
              </a:rPr>
              <a:t> </a:t>
            </a:r>
            <a:r>
              <a:rPr lang="sr-Latn-CS" altLang="en-US" dirty="0" err="1">
                <a:latin typeface="Constantia" panose="02030602050306030303" pitchFamily="18" charset="0"/>
              </a:rPr>
              <a:t>inferius</a:t>
            </a:r>
            <a:r>
              <a:rPr lang="sr-Cyrl-CS" altLang="en-US" dirty="0">
                <a:latin typeface="Constantia" panose="02030602050306030303" pitchFamily="18" charset="0"/>
              </a:rPr>
              <a:t>)</a:t>
            </a:r>
            <a:br>
              <a:rPr lang="en-GB" altLang="en-US" dirty="0">
                <a:latin typeface="Constantia" panose="02030602050306030303" pitchFamily="18" charset="0"/>
              </a:rPr>
            </a:br>
            <a:br>
              <a:rPr lang="en-GB" altLang="en-US" dirty="0">
                <a:latin typeface="Constantia" panose="02030602050306030303" pitchFamily="18" charset="0"/>
              </a:rPr>
            </a:br>
            <a:r>
              <a:rPr lang="en-GB" altLang="en-US" dirty="0">
                <a:latin typeface="Constantia" panose="02030602050306030303" pitchFamily="18" charset="0"/>
              </a:rPr>
              <a:t>a) superior horn is connected with hyoid bone </a:t>
            </a:r>
            <a:br>
              <a:rPr lang="en-GB" altLang="en-US" dirty="0">
                <a:latin typeface="Constantia" panose="02030602050306030303" pitchFamily="18" charset="0"/>
              </a:rPr>
            </a:br>
            <a:r>
              <a:rPr lang="en-GB" altLang="en-US" dirty="0">
                <a:latin typeface="Constantia" panose="02030602050306030303" pitchFamily="18" charset="0"/>
              </a:rPr>
              <a:t>    by thyrohyoid membrane </a:t>
            </a:r>
            <a:br>
              <a:rPr lang="en-GB" altLang="en-US" dirty="0">
                <a:latin typeface="Constantia" panose="02030602050306030303" pitchFamily="18" charset="0"/>
              </a:rPr>
            </a:br>
            <a:r>
              <a:rPr lang="en-GB" altLang="en-US" dirty="0">
                <a:latin typeface="Constantia" panose="02030602050306030303" pitchFamily="18" charset="0"/>
              </a:rPr>
              <a:t>b) </a:t>
            </a:r>
            <a:r>
              <a:rPr lang="en-GB" altLang="en-US" b="1" dirty="0">
                <a:latin typeface="Constantia" panose="02030602050306030303" pitchFamily="18" charset="0"/>
              </a:rPr>
              <a:t>inferior horn has articular facet for </a:t>
            </a:r>
            <a:br>
              <a:rPr lang="en-GB" altLang="en-US" b="1" dirty="0">
                <a:latin typeface="Constantia" panose="02030602050306030303" pitchFamily="18" charset="0"/>
              </a:rPr>
            </a:br>
            <a:r>
              <a:rPr lang="en-GB" altLang="en-US" b="1" dirty="0">
                <a:latin typeface="Constantia" panose="02030602050306030303" pitchFamily="18" charset="0"/>
              </a:rPr>
              <a:t>     joint with cricoid cartilage </a:t>
            </a:r>
            <a:br>
              <a:rPr lang="en-GB" altLang="en-US" b="1" dirty="0">
                <a:latin typeface="Constantia" panose="02030602050306030303" pitchFamily="18" charset="0"/>
              </a:rPr>
            </a:br>
            <a:r>
              <a:rPr lang="en-GB" altLang="en-US" b="1" dirty="0">
                <a:latin typeface="Constantia" panose="02030602050306030303" pitchFamily="18" charset="0"/>
              </a:rPr>
              <a:t>     (cricothyroid joint)</a:t>
            </a:r>
          </a:p>
        </p:txBody>
      </p:sp>
    </p:spTree>
    <p:extLst>
      <p:ext uri="{BB962C8B-B14F-4D97-AF65-F5344CB8AC3E}">
        <p14:creationId xmlns:p14="http://schemas.microsoft.com/office/powerpoint/2010/main" val="20595644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250" name="Picture 3"/>
          <p:cNvPicPr>
            <a:picLocks noChangeAspect="1" noChangeArrowheads="1"/>
          </p:cNvPicPr>
          <p:nvPr/>
        </p:nvPicPr>
        <p:blipFill>
          <a:blip r:embed="rId2">
            <a:extLst>
              <a:ext uri="{28A0092B-C50C-407E-A947-70E740481C1C}">
                <a14:useLocalDpi xmlns:a14="http://schemas.microsoft.com/office/drawing/2010/main" val="0"/>
              </a:ext>
            </a:extLst>
          </a:blip>
          <a:srcRect l="32227" t="13126" r="23242" b="12811"/>
          <a:stretch>
            <a:fillRect/>
          </a:stretch>
        </p:blipFill>
        <p:spPr bwMode="auto">
          <a:xfrm>
            <a:off x="360497" y="1468551"/>
            <a:ext cx="4210223" cy="437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Inferior horn of thyroid cartilage (Cornu inferius cartilaginis thyroideae); Image: Yousun Koh">
            <a:extLst>
              <a:ext uri="{FF2B5EF4-FFF2-40B4-BE49-F238E27FC236}">
                <a16:creationId xmlns:a16="http://schemas.microsoft.com/office/drawing/2014/main" id="{E94D66C9-6092-47D2-3808-A474801886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0990" y="1911701"/>
            <a:ext cx="3933825" cy="3933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l="7594" t="3426" r="38437" b="43306"/>
          <a:stretch>
            <a:fillRect/>
          </a:stretch>
        </p:blipFill>
        <p:spPr bwMode="auto">
          <a:xfrm>
            <a:off x="0" y="987423"/>
            <a:ext cx="5131315" cy="379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TextBox 2"/>
          <p:cNvSpPr txBox="1">
            <a:spLocks noChangeArrowheads="1"/>
          </p:cNvSpPr>
          <p:nvPr/>
        </p:nvSpPr>
        <p:spPr bwMode="auto">
          <a:xfrm>
            <a:off x="0" y="0"/>
            <a:ext cx="9108504" cy="6863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b="1" dirty="0">
                <a:solidFill>
                  <a:schemeClr val="tx2"/>
                </a:solidFill>
                <a:latin typeface="Constantia" panose="02030602050306030303" pitchFamily="18" charset="0"/>
              </a:rPr>
              <a:t>b</a:t>
            </a:r>
            <a:r>
              <a:rPr lang="sr-Latn-CS" altLang="en-US" b="1" dirty="0">
                <a:solidFill>
                  <a:schemeClr val="tx2"/>
                </a:solidFill>
                <a:latin typeface="Constantia" panose="02030602050306030303" pitchFamily="18" charset="0"/>
              </a:rPr>
              <a:t>)  </a:t>
            </a:r>
            <a:r>
              <a:rPr lang="en-GB" altLang="en-US" b="1" dirty="0">
                <a:solidFill>
                  <a:schemeClr val="tx2"/>
                </a:solidFill>
                <a:latin typeface="Constantia" panose="02030602050306030303" pitchFamily="18" charset="0"/>
              </a:rPr>
              <a:t>Cricoid cartilage (</a:t>
            </a:r>
            <a:r>
              <a:rPr lang="sr-Latn-CS" altLang="en-US" b="1" dirty="0" err="1">
                <a:solidFill>
                  <a:schemeClr val="tx2"/>
                </a:solidFill>
                <a:latin typeface="Constantia" panose="02030602050306030303" pitchFamily="18" charset="0"/>
              </a:rPr>
              <a:t>cartilago</a:t>
            </a:r>
            <a:r>
              <a:rPr lang="sr-Latn-CS" altLang="en-US" b="1" dirty="0">
                <a:solidFill>
                  <a:schemeClr val="tx2"/>
                </a:solidFill>
                <a:latin typeface="Constantia" panose="02030602050306030303" pitchFamily="18" charset="0"/>
              </a:rPr>
              <a:t> </a:t>
            </a:r>
            <a:r>
              <a:rPr lang="sr-Latn-CS" altLang="en-US" b="1" dirty="0" err="1">
                <a:solidFill>
                  <a:schemeClr val="tx2"/>
                </a:solidFill>
                <a:latin typeface="Constantia" panose="02030602050306030303" pitchFamily="18" charset="0"/>
              </a:rPr>
              <a:t>cricoidea</a:t>
            </a:r>
            <a:r>
              <a:rPr lang="en-GB" altLang="en-US" b="1" dirty="0">
                <a:solidFill>
                  <a:schemeClr val="tx2"/>
                </a:solidFill>
                <a:latin typeface="Constantia" panose="02030602050306030303" pitchFamily="18" charset="0"/>
              </a:rPr>
              <a:t>)</a:t>
            </a:r>
            <a:br>
              <a:rPr lang="sr-Latn-CS" altLang="en-US" b="1" dirty="0">
                <a:solidFill>
                  <a:schemeClr val="tx2"/>
                </a:solidFill>
                <a:latin typeface="Constantia" panose="02030602050306030303" pitchFamily="18" charset="0"/>
              </a:rPr>
            </a:br>
            <a:endParaRPr lang="sr-Cyrl-CS" altLang="en-US" b="1" dirty="0">
              <a:solidFill>
                <a:schemeClr val="tx2"/>
              </a:solidFill>
              <a:latin typeface="Constantia" panose="02030602050306030303" pitchFamily="18" charset="0"/>
            </a:endParaRPr>
          </a:p>
          <a:p>
            <a:pPr marL="182563" indent="-182563" eaLnBrk="1" hangingPunct="1"/>
            <a:r>
              <a:rPr lang="en-GB" altLang="en-US" b="1" dirty="0">
                <a:solidFill>
                  <a:schemeClr val="tx2"/>
                </a:solidFill>
                <a:latin typeface="Constantia" panose="02030602050306030303" pitchFamily="18" charset="0"/>
              </a:rPr>
              <a:t>  </a:t>
            </a:r>
            <a:r>
              <a:rPr lang="sr-Cyrl-CS" altLang="en-US" dirty="0">
                <a:latin typeface="Constantia" panose="02030602050306030303" pitchFamily="18" charset="0"/>
              </a:rPr>
              <a:t>- </a:t>
            </a:r>
            <a:r>
              <a:rPr lang="en-GB" b="0" i="0" dirty="0">
                <a:solidFill>
                  <a:srgbClr val="495354"/>
                </a:solidFill>
                <a:effectLst/>
                <a:highlight>
                  <a:srgbClr val="FFFFFF"/>
                </a:highlight>
                <a:latin typeface="+mn-lt"/>
              </a:rPr>
              <a:t>is a much smaller signet ring-shaped hyaline cartilage located directly below the thyroid</a:t>
            </a:r>
            <a:br>
              <a:rPr lang="en-GB" b="0" i="0" dirty="0">
                <a:solidFill>
                  <a:srgbClr val="495354"/>
                </a:solidFill>
                <a:effectLst/>
                <a:highlight>
                  <a:srgbClr val="FFFFFF"/>
                </a:highlight>
                <a:latin typeface="+mn-lt"/>
              </a:rPr>
            </a:br>
            <a:r>
              <a:rPr lang="en-GB" b="0" i="0" dirty="0">
                <a:solidFill>
                  <a:srgbClr val="495354"/>
                </a:solidFill>
                <a:effectLst/>
                <a:highlight>
                  <a:srgbClr val="FFFFFF"/>
                </a:highlight>
                <a:latin typeface="+mn-lt"/>
              </a:rPr>
              <a:t>cartilage. It forms the inferior aspect of the larynx and is connected to the trachea inferiorly. It is the only complete ring of cartilage that encircles the airway.</a:t>
            </a:r>
            <a:br>
              <a:rPr lang="sr-Cyrl-CS" altLang="en-US" dirty="0">
                <a:latin typeface="+mn-lt"/>
              </a:rPr>
            </a:br>
            <a:r>
              <a:rPr lang="en-GB" altLang="en-US" dirty="0">
                <a:latin typeface="+mn-lt"/>
              </a:rPr>
              <a:t>						</a:t>
            </a:r>
            <a:r>
              <a:rPr lang="sr-Cyrl-CS" altLang="en-US" dirty="0">
                <a:latin typeface="Constantia" panose="02030602050306030303" pitchFamily="18" charset="0"/>
              </a:rPr>
              <a:t>- </a:t>
            </a:r>
            <a:r>
              <a:rPr lang="en-GB" altLang="en-US" dirty="0">
                <a:latin typeface="Constantia" panose="02030602050306030303" pitchFamily="18" charset="0"/>
              </a:rPr>
              <a:t>it consists of 2 parts</a:t>
            </a:r>
            <a:r>
              <a:rPr lang="sr-Cyrl-CS" altLang="en-US" dirty="0">
                <a:latin typeface="Constantia" panose="02030602050306030303" pitchFamily="18" charset="0"/>
              </a:rPr>
              <a:t>:</a:t>
            </a:r>
            <a:br>
              <a:rPr lang="en-GB" altLang="en-US" dirty="0">
                <a:latin typeface="Constantia" panose="02030602050306030303" pitchFamily="18" charset="0"/>
              </a:rPr>
            </a:br>
            <a:r>
              <a:rPr lang="en-GB" altLang="en-US" dirty="0">
                <a:latin typeface="Constantia" panose="02030602050306030303" pitchFamily="18" charset="0"/>
              </a:rPr>
              <a:t>					      a) </a:t>
            </a:r>
            <a:r>
              <a:rPr lang="en-GB" altLang="en-US" b="1" dirty="0">
                <a:latin typeface="Constantia" panose="02030602050306030303" pitchFamily="18" charset="0"/>
              </a:rPr>
              <a:t>arch of cricoid cartilage</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a:t>
            </a:r>
            <a:r>
              <a:rPr lang="sr-Latn-CS" altLang="en-US" dirty="0" err="1">
                <a:latin typeface="Constantia" panose="02030602050306030303" pitchFamily="18" charset="0"/>
              </a:rPr>
              <a:t>arcus</a:t>
            </a:r>
            <a:r>
              <a:rPr lang="sr-Latn-CS" altLang="en-US" dirty="0">
                <a:latin typeface="Constantia" panose="02030602050306030303" pitchFamily="18" charset="0"/>
              </a:rPr>
              <a:t> </a:t>
            </a:r>
            <a:r>
              <a:rPr lang="sr-Latn-CS" altLang="en-US" dirty="0" err="1">
                <a:latin typeface="Constantia" panose="02030602050306030303" pitchFamily="18" charset="0"/>
              </a:rPr>
              <a:t>cartilaginis</a:t>
            </a:r>
            <a:r>
              <a:rPr lang="sr-Latn-CS" altLang="en-US" dirty="0">
                <a:latin typeface="Constantia" panose="02030602050306030303" pitchFamily="18" charset="0"/>
              </a:rPr>
              <a:t> </a:t>
            </a:r>
            <a:r>
              <a:rPr lang="sr-Latn-CS" altLang="en-US" dirty="0" err="1">
                <a:latin typeface="Constantia" panose="02030602050306030303" pitchFamily="18" charset="0"/>
              </a:rPr>
              <a:t>cricoideae</a:t>
            </a:r>
            <a:r>
              <a:rPr lang="sr-Cyrl-CS" altLang="en-US" dirty="0">
                <a:latin typeface="Constantia" panose="02030602050306030303" pitchFamily="18" charset="0"/>
              </a:rPr>
              <a:t>),</a:t>
            </a:r>
            <a:br>
              <a:rPr lang="en-GB" altLang="en-US" dirty="0">
                <a:latin typeface="Constantia" panose="02030602050306030303" pitchFamily="18" charset="0"/>
              </a:rPr>
            </a:br>
            <a:r>
              <a:rPr lang="en-GB" altLang="en-US" dirty="0">
                <a:latin typeface="Constantia" panose="02030602050306030303" pitchFamily="18" charset="0"/>
              </a:rPr>
              <a:t>					      b) </a:t>
            </a:r>
            <a:r>
              <a:rPr lang="en-GB" altLang="en-US" b="1" dirty="0">
                <a:latin typeface="Constantia" panose="02030602050306030303" pitchFamily="18" charset="0"/>
              </a:rPr>
              <a:t>lamina of cricoid cartilage</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a:t>
            </a:r>
            <a:r>
              <a:rPr lang="en-GB" altLang="en-US" dirty="0">
                <a:latin typeface="Constantia" panose="02030602050306030303" pitchFamily="18" charset="0"/>
              </a:rPr>
              <a:t>lamina</a:t>
            </a:r>
            <a:r>
              <a:rPr lang="sr-Latn-CS" altLang="en-US" dirty="0">
                <a:latin typeface="Constantia" panose="02030602050306030303" pitchFamily="18" charset="0"/>
              </a:rPr>
              <a:t> </a:t>
            </a:r>
            <a:r>
              <a:rPr lang="sr-Latn-CS" altLang="en-US" dirty="0" err="1">
                <a:latin typeface="Constantia" panose="02030602050306030303" pitchFamily="18" charset="0"/>
              </a:rPr>
              <a:t>cartilaginis</a:t>
            </a:r>
            <a:r>
              <a:rPr lang="sr-Latn-CS" altLang="en-US" dirty="0">
                <a:latin typeface="Constantia" panose="02030602050306030303" pitchFamily="18" charset="0"/>
              </a:rPr>
              <a:t> </a:t>
            </a:r>
            <a:r>
              <a:rPr lang="sr-Latn-CS" altLang="en-US" dirty="0" err="1">
                <a:latin typeface="Constantia" panose="02030602050306030303" pitchFamily="18" charset="0"/>
              </a:rPr>
              <a:t>cricoideae</a:t>
            </a:r>
            <a:r>
              <a:rPr lang="sr-Cyrl-CS" altLang="en-US" dirty="0">
                <a:latin typeface="Constantia" panose="02030602050306030303" pitchFamily="18" charset="0"/>
              </a:rPr>
              <a:t>),</a:t>
            </a:r>
            <a:br>
              <a:rPr lang="en-GB" altLang="en-US" dirty="0">
                <a:latin typeface="Constantia" panose="02030602050306030303" pitchFamily="18" charset="0"/>
              </a:rPr>
            </a:br>
            <a:br>
              <a:rPr lang="sr-Cyrl-CS" altLang="en-US" sz="800"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а) </a:t>
            </a:r>
            <a:r>
              <a:rPr lang="en-GB" altLang="en-US" b="1" dirty="0">
                <a:latin typeface="Constantia" panose="02030602050306030303" pitchFamily="18" charset="0"/>
              </a:rPr>
              <a:t>arch of cricoid cartilage</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a:t>
            </a:r>
            <a:r>
              <a:rPr lang="sr-Latn-CS" altLang="en-US" dirty="0" err="1">
                <a:latin typeface="Constantia" panose="02030602050306030303" pitchFamily="18" charset="0"/>
              </a:rPr>
              <a:t>arcus</a:t>
            </a:r>
            <a:r>
              <a:rPr lang="sr-Latn-CS" altLang="en-US" dirty="0">
                <a:latin typeface="Constantia" panose="02030602050306030303" pitchFamily="18" charset="0"/>
              </a:rPr>
              <a:t> </a:t>
            </a:r>
            <a:r>
              <a:rPr lang="sr-Latn-CS" altLang="en-US" dirty="0" err="1">
                <a:latin typeface="Constantia" panose="02030602050306030303" pitchFamily="18" charset="0"/>
              </a:rPr>
              <a:t>cartilaginis</a:t>
            </a:r>
            <a:r>
              <a:rPr lang="sr-Latn-CS" altLang="en-US" dirty="0">
                <a:latin typeface="Constantia" panose="02030602050306030303" pitchFamily="18" charset="0"/>
              </a:rPr>
              <a:t> </a:t>
            </a:r>
            <a:r>
              <a:rPr lang="sr-Latn-CS" altLang="en-US" dirty="0" err="1">
                <a:latin typeface="Constantia" panose="02030602050306030303" pitchFamily="18" charset="0"/>
              </a:rPr>
              <a:t>cricoideae</a:t>
            </a:r>
            <a:r>
              <a:rPr lang="sr-Cyrl-CS" altLang="en-US" dirty="0">
                <a:latin typeface="Constantia" panose="02030602050306030303" pitchFamily="18" charset="0"/>
              </a:rPr>
              <a:t>),</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      it is anterolateral part of this cartilage</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 at posterior part</a:t>
            </a:r>
            <a:r>
              <a:rPr lang="sr-Cyrl-CS" altLang="en-US" dirty="0">
                <a:latin typeface="Constantia" panose="02030602050306030303" pitchFamily="18" charset="0"/>
              </a:rPr>
              <a:t> </a:t>
            </a:r>
            <a:r>
              <a:rPr lang="en-GB" altLang="en-US" dirty="0">
                <a:latin typeface="Constantia" panose="02030602050306030303" pitchFamily="18" charset="0"/>
              </a:rPr>
              <a:t>of outer surface of 					        both (right and left) halves of arch</a:t>
            </a:r>
            <a:r>
              <a:rPr lang="sr-Cyrl-CS" altLang="en-US" dirty="0">
                <a:latin typeface="Constantia" panose="02030602050306030303" pitchFamily="18" charset="0"/>
              </a:rPr>
              <a:t>, </a:t>
            </a:r>
            <a:r>
              <a:rPr lang="en-GB" altLang="en-US" dirty="0">
                <a:latin typeface="Constantia" panose="02030602050306030303" pitchFamily="18" charset="0"/>
              </a:rPr>
              <a:t>					        there is articulate facet for joint with</a:t>
            </a:r>
            <a:br>
              <a:rPr lang="en-GB" altLang="en-US" dirty="0">
                <a:latin typeface="Constantia" panose="02030602050306030303" pitchFamily="18" charset="0"/>
              </a:rPr>
            </a:br>
            <a:r>
              <a:rPr lang="en-GB" altLang="en-US" dirty="0">
                <a:latin typeface="Constantia" panose="02030602050306030303" pitchFamily="18" charset="0"/>
              </a:rPr>
              <a:t>					        inferior horn of thyroid cartilage and</a:t>
            </a:r>
            <a:br>
              <a:rPr lang="en-GB" altLang="en-US" dirty="0">
                <a:latin typeface="Constantia" panose="02030602050306030303" pitchFamily="18" charset="0"/>
              </a:rPr>
            </a:br>
            <a:r>
              <a:rPr lang="en-GB" altLang="en-US" dirty="0">
                <a:latin typeface="Constantia" panose="02030602050306030303" pitchFamily="18" charset="0"/>
              </a:rPr>
              <a:t>					         forming cricothyroid joint</a:t>
            </a:r>
            <a:br>
              <a:rPr lang="en-GB" altLang="en-US" dirty="0">
                <a:latin typeface="Constantia" panose="02030602050306030303" pitchFamily="18" charset="0"/>
              </a:rPr>
            </a:br>
            <a:r>
              <a:rPr lang="en-GB" altLang="en-US" dirty="0">
                <a:latin typeface="Constantia" panose="02030602050306030303" pitchFamily="18" charset="0"/>
              </a:rPr>
              <a:t>					      - superior border is connected with </a:t>
            </a:r>
            <a:br>
              <a:rPr lang="en-GB" altLang="en-US" dirty="0">
                <a:latin typeface="Constantia" panose="02030602050306030303" pitchFamily="18" charset="0"/>
              </a:rPr>
            </a:br>
            <a:r>
              <a:rPr lang="en-GB" altLang="en-US" dirty="0">
                <a:latin typeface="Constantia" panose="02030602050306030303" pitchFamily="18" charset="0"/>
              </a:rPr>
              <a:t>					        thyroid cartilage by cricothyroid</a:t>
            </a:r>
            <a:br>
              <a:rPr lang="en-GB" altLang="en-US" dirty="0">
                <a:latin typeface="Constantia" panose="02030602050306030303" pitchFamily="18" charset="0"/>
              </a:rPr>
            </a:br>
            <a:r>
              <a:rPr lang="en-GB" altLang="en-US" dirty="0">
                <a:latin typeface="Constantia" panose="02030602050306030303" pitchFamily="18" charset="0"/>
              </a:rPr>
              <a:t>					        muscle and ligament</a:t>
            </a:r>
            <a:br>
              <a:rPr lang="en-GB" altLang="en-US" dirty="0">
                <a:latin typeface="Constantia" panose="02030602050306030303" pitchFamily="18" charset="0"/>
              </a:rPr>
            </a:br>
            <a:r>
              <a:rPr lang="en-GB" altLang="en-US" dirty="0">
                <a:latin typeface="Constantia" panose="02030602050306030303" pitchFamily="18" charset="0"/>
              </a:rPr>
              <a:t>					      - inferior border is connected with </a:t>
            </a:r>
            <a:br>
              <a:rPr lang="en-GB" altLang="en-US" dirty="0">
                <a:latin typeface="Constantia" panose="02030602050306030303" pitchFamily="18" charset="0"/>
              </a:rPr>
            </a:br>
            <a:r>
              <a:rPr lang="en-GB" altLang="en-US" dirty="0">
                <a:latin typeface="Constantia" panose="02030602050306030303" pitchFamily="18" charset="0"/>
              </a:rPr>
              <a:t>					        first cartilage of trachea by 						        </a:t>
            </a:r>
            <a:r>
              <a:rPr lang="en-GB" altLang="en-US" dirty="0" err="1">
                <a:latin typeface="Constantia" panose="02030602050306030303" pitchFamily="18" charset="0"/>
              </a:rPr>
              <a:t>cricotracheal</a:t>
            </a:r>
            <a:r>
              <a:rPr lang="en-GB" altLang="en-US" dirty="0">
                <a:latin typeface="Constantia" panose="02030602050306030303" pitchFamily="18" charset="0"/>
              </a:rPr>
              <a:t> ligament </a:t>
            </a:r>
            <a:endParaRPr lang="sr-Latn-CS" altLang="en-US" dirty="0">
              <a:latin typeface="Constantia" panose="02030602050306030303" pitchFamily="18" charset="0"/>
            </a:endParaRPr>
          </a:p>
        </p:txBody>
      </p:sp>
      <p:pic>
        <p:nvPicPr>
          <p:cNvPr id="54276" name="Picture 2"/>
          <p:cNvPicPr>
            <a:picLocks noChangeAspect="1" noChangeArrowheads="1"/>
          </p:cNvPicPr>
          <p:nvPr/>
        </p:nvPicPr>
        <p:blipFill>
          <a:blip r:embed="rId3">
            <a:extLst>
              <a:ext uri="{28A0092B-C50C-407E-A947-70E740481C1C}">
                <a14:useLocalDpi xmlns:a14="http://schemas.microsoft.com/office/drawing/2010/main" val="0"/>
              </a:ext>
            </a:extLst>
          </a:blip>
          <a:srcRect l="27106" t="16837" r="56384" b="53893"/>
          <a:stretch>
            <a:fillRect/>
          </a:stretch>
        </p:blipFill>
        <p:spPr bwMode="auto">
          <a:xfrm>
            <a:off x="0" y="4075113"/>
            <a:ext cx="2093913"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4277" name="Straight Arrow Connector 5"/>
          <p:cNvCxnSpPr>
            <a:cxnSpLocks noChangeShapeType="1"/>
          </p:cNvCxnSpPr>
          <p:nvPr/>
        </p:nvCxnSpPr>
        <p:spPr bwMode="auto">
          <a:xfrm rot="10800000">
            <a:off x="1643062" y="5971381"/>
            <a:ext cx="714375" cy="1587"/>
          </a:xfrm>
          <a:prstGeom prst="straightConnector1">
            <a:avLst/>
          </a:prstGeom>
          <a:noFill/>
          <a:ln w="22225" cmpd="sng">
            <a:solidFill>
              <a:srgbClr val="065093"/>
            </a:solidFill>
            <a:round/>
            <a:headEnd/>
            <a:tailEnd type="arrow" w="med" len="med"/>
          </a:ln>
          <a:extLst>
            <a:ext uri="{909E8E84-426E-40DD-AFC4-6F175D3DCCD1}">
              <a14:hiddenFill xmlns:a14="http://schemas.microsoft.com/office/drawing/2010/main">
                <a:noFill/>
              </a14:hiddenFill>
            </a:ext>
          </a:extLst>
        </p:spPr>
      </p:cxnSp>
      <p:cxnSp>
        <p:nvCxnSpPr>
          <p:cNvPr id="54278" name="Straight Arrow Connector 6"/>
          <p:cNvCxnSpPr>
            <a:cxnSpLocks noChangeShapeType="1"/>
          </p:cNvCxnSpPr>
          <p:nvPr/>
        </p:nvCxnSpPr>
        <p:spPr bwMode="auto">
          <a:xfrm flipH="1" flipV="1">
            <a:off x="1027113" y="5249546"/>
            <a:ext cx="808583" cy="1"/>
          </a:xfrm>
          <a:prstGeom prst="straightConnector1">
            <a:avLst/>
          </a:prstGeom>
          <a:noFill/>
          <a:ln w="22225" cmpd="sng">
            <a:solidFill>
              <a:srgbClr val="065093"/>
            </a:solidFill>
            <a:round/>
            <a:headEnd/>
            <a:tailEnd type="arrow" w="med" len="med"/>
          </a:ln>
          <a:extLst>
            <a:ext uri="{909E8E84-426E-40DD-AFC4-6F175D3DCCD1}">
              <a14:hiddenFill xmlns:a14="http://schemas.microsoft.com/office/drawing/2010/main">
                <a:noFill/>
              </a14:hiddenFill>
            </a:ext>
          </a:extLst>
        </p:spPr>
      </p:cxnSp>
      <p:sp>
        <p:nvSpPr>
          <p:cNvPr id="54279" name="TextBox 9"/>
          <p:cNvSpPr txBox="1">
            <a:spLocks noChangeArrowheads="1"/>
          </p:cNvSpPr>
          <p:nvPr/>
        </p:nvSpPr>
        <p:spPr bwMode="auto">
          <a:xfrm>
            <a:off x="2235746" y="5761357"/>
            <a:ext cx="3019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err="1">
                <a:latin typeface="Constantia" panose="02030602050306030303" pitchFamily="18" charset="0"/>
              </a:rPr>
              <a:t>arcus</a:t>
            </a:r>
            <a:r>
              <a:rPr lang="sr-Latn-CS" altLang="en-US" dirty="0">
                <a:latin typeface="Constantia" panose="02030602050306030303" pitchFamily="18" charset="0"/>
              </a:rPr>
              <a:t> </a:t>
            </a:r>
            <a:r>
              <a:rPr lang="sr-Latn-CS" altLang="en-US" dirty="0" err="1">
                <a:latin typeface="Constantia" panose="02030602050306030303" pitchFamily="18" charset="0"/>
              </a:rPr>
              <a:t>cartilaginis</a:t>
            </a:r>
            <a:r>
              <a:rPr lang="sr-Latn-CS" altLang="en-US" dirty="0">
                <a:latin typeface="Constantia" panose="02030602050306030303" pitchFamily="18" charset="0"/>
              </a:rPr>
              <a:t> </a:t>
            </a:r>
            <a:r>
              <a:rPr lang="sr-Latn-CS" altLang="en-US" dirty="0" err="1">
                <a:latin typeface="Constantia" panose="02030602050306030303" pitchFamily="18" charset="0"/>
              </a:rPr>
              <a:t>cricoideae</a:t>
            </a:r>
            <a:endParaRPr lang="sr-Latn-CS" altLang="en-US" dirty="0">
              <a:latin typeface="Constantia" panose="02030602050306030303" pitchFamily="18" charset="0"/>
            </a:endParaRPr>
          </a:p>
        </p:txBody>
      </p:sp>
      <p:sp>
        <p:nvSpPr>
          <p:cNvPr id="54280" name="TextBox 10"/>
          <p:cNvSpPr txBox="1">
            <a:spLocks noChangeArrowheads="1"/>
          </p:cNvSpPr>
          <p:nvPr/>
        </p:nvSpPr>
        <p:spPr bwMode="auto">
          <a:xfrm>
            <a:off x="1835696" y="5064918"/>
            <a:ext cx="3419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lamina </a:t>
            </a:r>
            <a:r>
              <a:rPr lang="sr-Latn-CS" altLang="en-US" dirty="0" err="1">
                <a:latin typeface="Constantia" panose="02030602050306030303" pitchFamily="18" charset="0"/>
              </a:rPr>
              <a:t>cartilaginis</a:t>
            </a:r>
            <a:r>
              <a:rPr lang="sr-Latn-CS" altLang="en-US" dirty="0">
                <a:latin typeface="Constantia" panose="02030602050306030303" pitchFamily="18" charset="0"/>
              </a:rPr>
              <a:t> </a:t>
            </a:r>
            <a:r>
              <a:rPr lang="sr-Latn-CS" altLang="en-US" dirty="0" err="1">
                <a:latin typeface="Constantia" panose="02030602050306030303" pitchFamily="18" charset="0"/>
              </a:rPr>
              <a:t>cricoideae</a:t>
            </a:r>
            <a:endParaRPr lang="sr-Latn-CS" altLang="en-US" dirty="0">
              <a:latin typeface="Constantia" panose="02030602050306030303"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63"/>
          <p:cNvPicPr>
            <a:picLocks noChangeAspect="1" noChangeArrowheads="1"/>
          </p:cNvPicPr>
          <p:nvPr/>
        </p:nvPicPr>
        <p:blipFill>
          <a:blip r:embed="rId2">
            <a:extLst>
              <a:ext uri="{28A0092B-C50C-407E-A947-70E740481C1C}">
                <a14:useLocalDpi xmlns:a14="http://schemas.microsoft.com/office/drawing/2010/main" val="0"/>
              </a:ext>
            </a:extLst>
          </a:blip>
          <a:srcRect l="24835" t="15874" r="8112" b="4761"/>
          <a:stretch>
            <a:fillRect/>
          </a:stretch>
        </p:blipFill>
        <p:spPr bwMode="auto">
          <a:xfrm>
            <a:off x="642938" y="809625"/>
            <a:ext cx="817562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l="7594" t="3426" r="38437" b="43306"/>
          <a:stretch>
            <a:fillRect/>
          </a:stretch>
        </p:blipFill>
        <p:spPr bwMode="auto">
          <a:xfrm>
            <a:off x="0" y="939478"/>
            <a:ext cx="5131315" cy="3798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TextBox 2"/>
          <p:cNvSpPr txBox="1">
            <a:spLocks noChangeArrowheads="1"/>
          </p:cNvSpPr>
          <p:nvPr/>
        </p:nvSpPr>
        <p:spPr bwMode="auto">
          <a:xfrm>
            <a:off x="35496" y="0"/>
            <a:ext cx="9108504"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b="1" dirty="0">
                <a:solidFill>
                  <a:schemeClr val="tx2"/>
                </a:solidFill>
                <a:latin typeface="Constantia" panose="02030602050306030303" pitchFamily="18" charset="0"/>
              </a:rPr>
              <a:t>b</a:t>
            </a:r>
            <a:r>
              <a:rPr lang="sr-Latn-CS" altLang="en-US" b="1" dirty="0">
                <a:solidFill>
                  <a:schemeClr val="tx2"/>
                </a:solidFill>
                <a:latin typeface="Constantia" panose="02030602050306030303" pitchFamily="18" charset="0"/>
              </a:rPr>
              <a:t>)  </a:t>
            </a:r>
            <a:r>
              <a:rPr lang="en-GB" altLang="en-US" b="1" dirty="0">
                <a:solidFill>
                  <a:schemeClr val="tx2"/>
                </a:solidFill>
                <a:latin typeface="Constantia" panose="02030602050306030303" pitchFamily="18" charset="0"/>
              </a:rPr>
              <a:t>Cricoid cartilage (</a:t>
            </a:r>
            <a:r>
              <a:rPr lang="sr-Latn-CS" altLang="en-US" b="1" dirty="0" err="1">
                <a:solidFill>
                  <a:schemeClr val="tx2"/>
                </a:solidFill>
                <a:latin typeface="Constantia" panose="02030602050306030303" pitchFamily="18" charset="0"/>
              </a:rPr>
              <a:t>cartilago</a:t>
            </a:r>
            <a:r>
              <a:rPr lang="sr-Latn-CS" altLang="en-US" b="1" dirty="0">
                <a:solidFill>
                  <a:schemeClr val="tx2"/>
                </a:solidFill>
                <a:latin typeface="Constantia" panose="02030602050306030303" pitchFamily="18" charset="0"/>
              </a:rPr>
              <a:t> </a:t>
            </a:r>
            <a:r>
              <a:rPr lang="sr-Latn-CS" altLang="en-US" b="1" dirty="0" err="1">
                <a:solidFill>
                  <a:schemeClr val="tx2"/>
                </a:solidFill>
                <a:latin typeface="Constantia" panose="02030602050306030303" pitchFamily="18" charset="0"/>
              </a:rPr>
              <a:t>cric</a:t>
            </a:r>
            <a:r>
              <a:rPr lang="en-GB" altLang="en-US" b="1" dirty="0" err="1">
                <a:solidFill>
                  <a:schemeClr val="tx2"/>
                </a:solidFill>
                <a:latin typeface="Constantia" panose="02030602050306030303" pitchFamily="18" charset="0"/>
              </a:rPr>
              <a:t>oidea</a:t>
            </a:r>
            <a:r>
              <a:rPr lang="en-GB" altLang="en-US" b="1" dirty="0">
                <a:solidFill>
                  <a:schemeClr val="tx2"/>
                </a:solidFill>
                <a:latin typeface="Constantia" panose="02030602050306030303" pitchFamily="18" charset="0"/>
              </a:rPr>
              <a:t>)</a:t>
            </a:r>
            <a:br>
              <a:rPr lang="en-GB" altLang="en-US" dirty="0">
                <a:latin typeface="Constantia" panose="02030602050306030303" pitchFamily="18" charset="0"/>
              </a:rPr>
            </a:br>
            <a:r>
              <a:rPr lang="en-GB" altLang="en-US" dirty="0">
                <a:latin typeface="Constantia" panose="02030602050306030303" pitchFamily="18" charset="0"/>
              </a:rPr>
              <a:t>					      b) </a:t>
            </a:r>
            <a:r>
              <a:rPr lang="en-GB" altLang="en-US" b="1" dirty="0">
                <a:latin typeface="Constantia" panose="02030602050306030303" pitchFamily="18" charset="0"/>
              </a:rPr>
              <a:t>lamina of cricoid cartilage</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a:t>
            </a:r>
            <a:r>
              <a:rPr lang="en-GB" altLang="en-US" dirty="0">
                <a:latin typeface="Constantia" panose="02030602050306030303" pitchFamily="18" charset="0"/>
              </a:rPr>
              <a:t>lamina</a:t>
            </a:r>
            <a:r>
              <a:rPr lang="sr-Latn-CS" altLang="en-US" dirty="0">
                <a:latin typeface="Constantia" panose="02030602050306030303" pitchFamily="18" charset="0"/>
              </a:rPr>
              <a:t> </a:t>
            </a:r>
            <a:r>
              <a:rPr lang="sr-Latn-CS" altLang="en-US" dirty="0" err="1">
                <a:latin typeface="Constantia" panose="02030602050306030303" pitchFamily="18" charset="0"/>
              </a:rPr>
              <a:t>cartilaginis</a:t>
            </a:r>
            <a:r>
              <a:rPr lang="sr-Latn-CS" altLang="en-US" dirty="0">
                <a:latin typeface="Constantia" panose="02030602050306030303" pitchFamily="18" charset="0"/>
              </a:rPr>
              <a:t> </a:t>
            </a:r>
            <a:r>
              <a:rPr lang="sr-Latn-CS" altLang="en-US" dirty="0" err="1">
                <a:latin typeface="Constantia" panose="02030602050306030303" pitchFamily="18" charset="0"/>
              </a:rPr>
              <a:t>cricoid</a:t>
            </a:r>
            <a:r>
              <a:rPr lang="en-GB" altLang="en-US" dirty="0">
                <a:latin typeface="Constantia" panose="02030602050306030303" pitchFamily="18" charset="0"/>
              </a:rPr>
              <a:t>ae)</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it is the posterior part of this cartilage</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superior border of lamina has</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articular facet on both lateral ends</a:t>
            </a:r>
            <a:br>
              <a:rPr lang="en-GB" altLang="en-US" dirty="0">
                <a:latin typeface="Constantia" panose="02030602050306030303" pitchFamily="18" charset="0"/>
              </a:rPr>
            </a:br>
            <a:r>
              <a:rPr lang="en-GB" altLang="en-US" dirty="0">
                <a:latin typeface="Constantia" panose="02030602050306030303" pitchFamily="18" charset="0"/>
              </a:rPr>
              <a:t>					          (2 in total) that articulate with the</a:t>
            </a:r>
            <a:br>
              <a:rPr lang="en-GB" altLang="en-US" dirty="0">
                <a:latin typeface="Constantia" panose="02030602050306030303" pitchFamily="18" charset="0"/>
              </a:rPr>
            </a:br>
            <a:r>
              <a:rPr lang="en-GB" altLang="en-US" dirty="0">
                <a:latin typeface="Constantia" panose="02030602050306030303" pitchFamily="18" charset="0"/>
              </a:rPr>
              <a:t>					          base of 2 arytenoid cartilage, forming</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					       </a:t>
            </a:r>
            <a:r>
              <a:rPr lang="sr-Cyrl-CS" altLang="en-US" dirty="0">
                <a:latin typeface="Constantia" panose="02030602050306030303" pitchFamily="18" charset="0"/>
              </a:rPr>
              <a:t>  </a:t>
            </a:r>
            <a:r>
              <a:rPr lang="en-GB" altLang="en-US" dirty="0">
                <a:latin typeface="Constantia" panose="02030602050306030303" pitchFamily="18" charset="0"/>
              </a:rPr>
              <a:t>2 cricoarytenoid </a:t>
            </a:r>
            <a:r>
              <a:rPr lang="en-GB" altLang="en-US" dirty="0" err="1">
                <a:latin typeface="Constantia" panose="02030602050306030303" pitchFamily="18" charset="0"/>
              </a:rPr>
              <a:t>jonts</a:t>
            </a:r>
            <a:r>
              <a:rPr lang="en-GB" altLang="en-US" dirty="0">
                <a:latin typeface="Constantia" panose="02030602050306030303" pitchFamily="18" charset="0"/>
              </a:rPr>
              <a:t> (important for 					         abduction and adduction of vocal</a:t>
            </a:r>
            <a:br>
              <a:rPr lang="en-GB" altLang="en-US" dirty="0">
                <a:latin typeface="Constantia" panose="02030602050306030303" pitchFamily="18" charset="0"/>
              </a:rPr>
            </a:br>
            <a:r>
              <a:rPr lang="en-GB" altLang="en-US" dirty="0">
                <a:latin typeface="Constantia" panose="02030602050306030303" pitchFamily="18" charset="0"/>
              </a:rPr>
              <a:t>					         cords)</a:t>
            </a:r>
            <a:endParaRPr lang="sr-Latn-CS" altLang="en-US" dirty="0">
              <a:latin typeface="Constantia" panose="02030602050306030303" pitchFamily="18" charset="0"/>
            </a:endParaRPr>
          </a:p>
        </p:txBody>
      </p:sp>
      <p:pic>
        <p:nvPicPr>
          <p:cNvPr id="54276" name="Picture 2"/>
          <p:cNvPicPr>
            <a:picLocks noChangeAspect="1" noChangeArrowheads="1"/>
          </p:cNvPicPr>
          <p:nvPr/>
        </p:nvPicPr>
        <p:blipFill>
          <a:blip r:embed="rId3">
            <a:extLst>
              <a:ext uri="{28A0092B-C50C-407E-A947-70E740481C1C}">
                <a14:useLocalDpi xmlns:a14="http://schemas.microsoft.com/office/drawing/2010/main" val="0"/>
              </a:ext>
            </a:extLst>
          </a:blip>
          <a:srcRect l="27106" t="16837" r="56384" b="53893"/>
          <a:stretch>
            <a:fillRect/>
          </a:stretch>
        </p:blipFill>
        <p:spPr bwMode="auto">
          <a:xfrm>
            <a:off x="0" y="4075113"/>
            <a:ext cx="2093913"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4277" name="Straight Arrow Connector 5"/>
          <p:cNvCxnSpPr>
            <a:cxnSpLocks noChangeShapeType="1"/>
          </p:cNvCxnSpPr>
          <p:nvPr/>
        </p:nvCxnSpPr>
        <p:spPr bwMode="auto">
          <a:xfrm rot="10800000">
            <a:off x="1643062" y="5971381"/>
            <a:ext cx="714375" cy="1587"/>
          </a:xfrm>
          <a:prstGeom prst="straightConnector1">
            <a:avLst/>
          </a:prstGeom>
          <a:noFill/>
          <a:ln w="22225" cmpd="sng">
            <a:solidFill>
              <a:srgbClr val="065093"/>
            </a:solidFill>
            <a:round/>
            <a:headEnd/>
            <a:tailEnd type="arrow" w="med" len="med"/>
          </a:ln>
          <a:extLst>
            <a:ext uri="{909E8E84-426E-40DD-AFC4-6F175D3DCCD1}">
              <a14:hiddenFill xmlns:a14="http://schemas.microsoft.com/office/drawing/2010/main">
                <a:noFill/>
              </a14:hiddenFill>
            </a:ext>
          </a:extLst>
        </p:spPr>
      </p:cxnSp>
      <p:cxnSp>
        <p:nvCxnSpPr>
          <p:cNvPr id="54278" name="Straight Arrow Connector 6"/>
          <p:cNvCxnSpPr>
            <a:cxnSpLocks noChangeShapeType="1"/>
          </p:cNvCxnSpPr>
          <p:nvPr/>
        </p:nvCxnSpPr>
        <p:spPr bwMode="auto">
          <a:xfrm flipH="1" flipV="1">
            <a:off x="1027113" y="5249546"/>
            <a:ext cx="808583" cy="1"/>
          </a:xfrm>
          <a:prstGeom prst="straightConnector1">
            <a:avLst/>
          </a:prstGeom>
          <a:noFill/>
          <a:ln w="22225" cmpd="sng">
            <a:solidFill>
              <a:srgbClr val="065093"/>
            </a:solidFill>
            <a:round/>
            <a:headEnd/>
            <a:tailEnd type="arrow" w="med" len="med"/>
          </a:ln>
          <a:extLst>
            <a:ext uri="{909E8E84-426E-40DD-AFC4-6F175D3DCCD1}">
              <a14:hiddenFill xmlns:a14="http://schemas.microsoft.com/office/drawing/2010/main">
                <a:noFill/>
              </a14:hiddenFill>
            </a:ext>
          </a:extLst>
        </p:spPr>
      </p:cxnSp>
      <p:sp>
        <p:nvSpPr>
          <p:cNvPr id="54279" name="TextBox 9"/>
          <p:cNvSpPr txBox="1">
            <a:spLocks noChangeArrowheads="1"/>
          </p:cNvSpPr>
          <p:nvPr/>
        </p:nvSpPr>
        <p:spPr bwMode="auto">
          <a:xfrm>
            <a:off x="2235746" y="5761357"/>
            <a:ext cx="3019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err="1">
                <a:latin typeface="Constantia" panose="02030602050306030303" pitchFamily="18" charset="0"/>
              </a:rPr>
              <a:t>arcus</a:t>
            </a:r>
            <a:r>
              <a:rPr lang="sr-Latn-CS" altLang="en-US" dirty="0">
                <a:latin typeface="Constantia" panose="02030602050306030303" pitchFamily="18" charset="0"/>
              </a:rPr>
              <a:t> </a:t>
            </a:r>
            <a:r>
              <a:rPr lang="sr-Latn-CS" altLang="en-US" dirty="0" err="1">
                <a:latin typeface="Constantia" panose="02030602050306030303" pitchFamily="18" charset="0"/>
              </a:rPr>
              <a:t>cartilaginis</a:t>
            </a:r>
            <a:r>
              <a:rPr lang="sr-Latn-CS" altLang="en-US" dirty="0">
                <a:latin typeface="Constantia" panose="02030602050306030303" pitchFamily="18" charset="0"/>
              </a:rPr>
              <a:t> </a:t>
            </a:r>
            <a:r>
              <a:rPr lang="sr-Latn-CS" altLang="en-US" dirty="0" err="1">
                <a:latin typeface="Constantia" panose="02030602050306030303" pitchFamily="18" charset="0"/>
              </a:rPr>
              <a:t>cricoideae</a:t>
            </a:r>
            <a:endParaRPr lang="sr-Latn-CS" altLang="en-US" dirty="0">
              <a:latin typeface="Constantia" panose="02030602050306030303" pitchFamily="18" charset="0"/>
            </a:endParaRPr>
          </a:p>
        </p:txBody>
      </p:sp>
      <p:sp>
        <p:nvSpPr>
          <p:cNvPr id="54280" name="TextBox 10"/>
          <p:cNvSpPr txBox="1">
            <a:spLocks noChangeArrowheads="1"/>
          </p:cNvSpPr>
          <p:nvPr/>
        </p:nvSpPr>
        <p:spPr bwMode="auto">
          <a:xfrm>
            <a:off x="1835696" y="5064918"/>
            <a:ext cx="3419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lamina </a:t>
            </a:r>
            <a:r>
              <a:rPr lang="sr-Latn-CS" altLang="en-US" dirty="0" err="1">
                <a:latin typeface="Constantia" panose="02030602050306030303" pitchFamily="18" charset="0"/>
              </a:rPr>
              <a:t>cartilaginis</a:t>
            </a:r>
            <a:r>
              <a:rPr lang="sr-Latn-CS" altLang="en-US" dirty="0">
                <a:latin typeface="Constantia" panose="02030602050306030303" pitchFamily="18" charset="0"/>
              </a:rPr>
              <a:t> </a:t>
            </a:r>
            <a:r>
              <a:rPr lang="sr-Latn-CS" altLang="en-US" dirty="0" err="1">
                <a:latin typeface="Constantia" panose="02030602050306030303" pitchFamily="18" charset="0"/>
              </a:rPr>
              <a:t>cricoideae</a:t>
            </a:r>
            <a:endParaRPr lang="sr-Latn-CS" altLang="en-US" dirty="0">
              <a:latin typeface="Constantia" panose="02030602050306030303" pitchFamily="18" charset="0"/>
            </a:endParaRPr>
          </a:p>
        </p:txBody>
      </p:sp>
      <p:pic>
        <p:nvPicPr>
          <p:cNvPr id="2" name="Picture 3">
            <a:extLst>
              <a:ext uri="{FF2B5EF4-FFF2-40B4-BE49-F238E27FC236}">
                <a16:creationId xmlns:a16="http://schemas.microsoft.com/office/drawing/2014/main" id="{AA7AF425-B39F-06A6-4CC7-DE427930B7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8008" t="30000" r="10938" b="30624"/>
          <a:stretch>
            <a:fillRect/>
          </a:stretch>
        </p:blipFill>
        <p:spPr bwMode="auto">
          <a:xfrm>
            <a:off x="5162327" y="3168706"/>
            <a:ext cx="3961525" cy="313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9764480-4035-9E4F-0830-FAAF8BE897EF}"/>
              </a:ext>
            </a:extLst>
          </p:cNvPr>
          <p:cNvSpPr txBox="1"/>
          <p:nvPr/>
        </p:nvSpPr>
        <p:spPr>
          <a:xfrm>
            <a:off x="3059832" y="6148138"/>
            <a:ext cx="5942652" cy="646331"/>
          </a:xfrm>
          <a:prstGeom prst="rect">
            <a:avLst/>
          </a:prstGeom>
          <a:noFill/>
          <a:ln>
            <a:solidFill>
              <a:srgbClr val="00B0F0"/>
            </a:solidFill>
          </a:ln>
        </p:spPr>
        <p:txBody>
          <a:bodyPr wrap="none" rtlCol="0">
            <a:spAutoFit/>
          </a:bodyPr>
          <a:lstStyle/>
          <a:p>
            <a:r>
              <a:rPr lang="en-GB" b="1" dirty="0">
                <a:latin typeface="+mn-lt"/>
              </a:rPr>
              <a:t>Arch (arcus) </a:t>
            </a:r>
            <a:r>
              <a:rPr lang="en-GB" dirty="0">
                <a:latin typeface="+mn-lt"/>
              </a:rPr>
              <a:t>is higher in its posterior then in anterior part</a:t>
            </a:r>
          </a:p>
          <a:p>
            <a:r>
              <a:rPr lang="en-GB" dirty="0">
                <a:latin typeface="+mn-lt"/>
              </a:rPr>
              <a:t>It rises from anterior toward posterior</a:t>
            </a:r>
          </a:p>
        </p:txBody>
      </p:sp>
    </p:spTree>
    <p:extLst>
      <p:ext uri="{BB962C8B-B14F-4D97-AF65-F5344CB8AC3E}">
        <p14:creationId xmlns:p14="http://schemas.microsoft.com/office/powerpoint/2010/main" val="6031345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6" name="Picture 3"/>
          <p:cNvPicPr>
            <a:picLocks noChangeAspect="1" noChangeArrowheads="1"/>
          </p:cNvPicPr>
          <p:nvPr/>
        </p:nvPicPr>
        <p:blipFill>
          <a:blip r:embed="rId2">
            <a:extLst>
              <a:ext uri="{28A0092B-C50C-407E-A947-70E740481C1C}">
                <a14:useLocalDpi xmlns:a14="http://schemas.microsoft.com/office/drawing/2010/main" val="0"/>
              </a:ext>
            </a:extLst>
          </a:blip>
          <a:srcRect l="58008" t="30000" r="10938" b="30624"/>
          <a:stretch>
            <a:fillRect/>
          </a:stretch>
        </p:blipFill>
        <p:spPr bwMode="auto">
          <a:xfrm>
            <a:off x="785813" y="857250"/>
            <a:ext cx="7572375"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92940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7" name="Picture 8" descr="new-14.jpg"/>
          <p:cNvPicPr>
            <a:picLocks noChangeAspect="1" noChangeArrowheads="1"/>
          </p:cNvPicPr>
          <p:nvPr/>
        </p:nvPicPr>
        <p:blipFill>
          <a:blip r:embed="rId2">
            <a:extLst>
              <a:ext uri="{28A0092B-C50C-407E-A947-70E740481C1C}">
                <a14:useLocalDpi xmlns:a14="http://schemas.microsoft.com/office/drawing/2010/main" val="0"/>
              </a:ext>
            </a:extLst>
          </a:blip>
          <a:srcRect l="11058" r="8414"/>
          <a:stretch>
            <a:fillRect/>
          </a:stretch>
        </p:blipFill>
        <p:spPr bwMode="auto">
          <a:xfrm>
            <a:off x="4858444" y="43225"/>
            <a:ext cx="4022031" cy="2537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2" name="Picture 7" descr="new-13.jpg"/>
          <p:cNvPicPr>
            <a:picLocks noChangeAspect="1" noChangeArrowheads="1"/>
          </p:cNvPicPr>
          <p:nvPr/>
        </p:nvPicPr>
        <p:blipFill rotWithShape="1">
          <a:blip r:embed="rId3">
            <a:extLst>
              <a:ext uri="{28A0092B-C50C-407E-A947-70E740481C1C}">
                <a14:useLocalDpi xmlns:a14="http://schemas.microsoft.com/office/drawing/2010/main" val="0"/>
              </a:ext>
            </a:extLst>
          </a:blip>
          <a:srcRect l="-348" t="-1030" r="348" b="15027"/>
          <a:stretch/>
        </p:blipFill>
        <p:spPr bwMode="auto">
          <a:xfrm>
            <a:off x="4858444" y="4469999"/>
            <a:ext cx="2456829" cy="204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TextBox 2"/>
          <p:cNvSpPr txBox="1">
            <a:spLocks noChangeArrowheads="1"/>
          </p:cNvSpPr>
          <p:nvPr/>
        </p:nvSpPr>
        <p:spPr bwMode="auto">
          <a:xfrm>
            <a:off x="107504" y="77746"/>
            <a:ext cx="5328592" cy="2077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dirty="0">
                <a:solidFill>
                  <a:schemeClr val="tx2"/>
                </a:solidFill>
                <a:latin typeface="Constantia" panose="02030602050306030303" pitchFamily="18" charset="0"/>
              </a:rPr>
              <a:t>c</a:t>
            </a:r>
            <a:r>
              <a:rPr lang="sr-Latn-CS" altLang="en-US" dirty="0">
                <a:solidFill>
                  <a:schemeClr val="tx2"/>
                </a:solidFill>
                <a:latin typeface="Constantia" panose="02030602050306030303" pitchFamily="18" charset="0"/>
              </a:rPr>
              <a:t>) </a:t>
            </a:r>
            <a:r>
              <a:rPr lang="en-GB" altLang="en-US" b="1" dirty="0">
                <a:solidFill>
                  <a:schemeClr val="tx2"/>
                </a:solidFill>
                <a:latin typeface="Constantia" panose="02030602050306030303" pitchFamily="18" charset="0"/>
              </a:rPr>
              <a:t>Arytenoid cartilage (</a:t>
            </a:r>
            <a:r>
              <a:rPr lang="sr-Latn-CS" altLang="en-US" b="1" dirty="0" err="1">
                <a:solidFill>
                  <a:schemeClr val="tx2"/>
                </a:solidFill>
                <a:latin typeface="Constantia" panose="02030602050306030303" pitchFamily="18" charset="0"/>
              </a:rPr>
              <a:t>cartilago</a:t>
            </a:r>
            <a:r>
              <a:rPr lang="sr-Latn-CS" altLang="en-US" b="1" dirty="0">
                <a:solidFill>
                  <a:schemeClr val="tx2"/>
                </a:solidFill>
                <a:latin typeface="Constantia" panose="02030602050306030303" pitchFamily="18" charset="0"/>
              </a:rPr>
              <a:t> </a:t>
            </a:r>
            <a:r>
              <a:rPr lang="sr-Latn-CS" altLang="en-US" b="1" dirty="0" err="1">
                <a:solidFill>
                  <a:schemeClr val="tx2"/>
                </a:solidFill>
                <a:latin typeface="Constantia" panose="02030602050306030303" pitchFamily="18" charset="0"/>
              </a:rPr>
              <a:t>arytenoidea</a:t>
            </a:r>
            <a:r>
              <a:rPr lang="en-GB" altLang="en-US" b="1" dirty="0">
                <a:solidFill>
                  <a:schemeClr val="tx2"/>
                </a:solidFill>
                <a:latin typeface="Constantia" panose="02030602050306030303" pitchFamily="18" charset="0"/>
              </a:rPr>
              <a:t>)</a:t>
            </a:r>
            <a:br>
              <a:rPr lang="sr-Latn-CS" altLang="en-US" b="1" dirty="0">
                <a:solidFill>
                  <a:schemeClr val="tx2"/>
                </a:solidFill>
                <a:latin typeface="Constantia" panose="02030602050306030303" pitchFamily="18" charset="0"/>
              </a:rPr>
            </a:br>
            <a:endParaRPr lang="sr-Latn-CS" altLang="en-US" sz="800" b="1" dirty="0">
              <a:solidFill>
                <a:schemeClr val="tx2"/>
              </a:solidFill>
              <a:latin typeface="Constantia" panose="02030602050306030303" pitchFamily="18" charset="0"/>
            </a:endParaRPr>
          </a:p>
          <a:p>
            <a:pPr marL="285750" indent="-285750" eaLnBrk="1" hangingPunct="1">
              <a:buFontTx/>
              <a:buChar char="-"/>
            </a:pPr>
            <a:r>
              <a:rPr lang="en-GB" altLang="en-US" sz="1700" dirty="0">
                <a:latin typeface="Constantia" panose="02030602050306030303" pitchFamily="18" charset="0"/>
              </a:rPr>
              <a:t>paired cartilage</a:t>
            </a:r>
          </a:p>
          <a:p>
            <a:pPr marL="285750" indent="-285750" eaLnBrk="1" hangingPunct="1">
              <a:buFontTx/>
              <a:buChar char="-"/>
            </a:pPr>
            <a:r>
              <a:rPr lang="en-GB" sz="1700" dirty="0">
                <a:latin typeface="+mn-lt"/>
              </a:rPr>
              <a:t>three-sided pyramidal cartilages that </a:t>
            </a:r>
            <a:br>
              <a:rPr lang="en-GB" sz="1700" dirty="0">
                <a:latin typeface="+mn-lt"/>
              </a:rPr>
            </a:br>
            <a:r>
              <a:rPr lang="en-GB" sz="1700" dirty="0">
                <a:latin typeface="+mn-lt"/>
              </a:rPr>
              <a:t>articulate with the lateral parts of the </a:t>
            </a:r>
            <a:br>
              <a:rPr lang="en-GB" sz="1700" dirty="0">
                <a:latin typeface="+mn-lt"/>
              </a:rPr>
            </a:br>
            <a:r>
              <a:rPr lang="en-GB" sz="1700" dirty="0">
                <a:latin typeface="+mn-lt"/>
              </a:rPr>
              <a:t>superior border of the lamina of the </a:t>
            </a:r>
            <a:br>
              <a:rPr lang="en-GB" sz="1700" dirty="0">
                <a:latin typeface="+mn-lt"/>
              </a:rPr>
            </a:br>
            <a:r>
              <a:rPr lang="en-GB" sz="1700" dirty="0">
                <a:latin typeface="+mn-lt"/>
              </a:rPr>
              <a:t>cricoid cartilage</a:t>
            </a:r>
            <a:br>
              <a:rPr lang="sr-Latn-CS" altLang="en-US" dirty="0">
                <a:latin typeface="Constantia" panose="02030602050306030303" pitchFamily="18" charset="0"/>
              </a:rPr>
            </a:br>
            <a:endParaRPr lang="sr-Latn-CS" altLang="en-US" dirty="0">
              <a:latin typeface="Constantia" panose="02030602050306030303" pitchFamily="18" charset="0"/>
            </a:endParaRPr>
          </a:p>
        </p:txBody>
      </p:sp>
      <p:sp>
        <p:nvSpPr>
          <p:cNvPr id="56324" name="TextBox 3"/>
          <p:cNvSpPr txBox="1">
            <a:spLocks noChangeArrowheads="1"/>
          </p:cNvSpPr>
          <p:nvPr/>
        </p:nvSpPr>
        <p:spPr bwMode="auto">
          <a:xfrm>
            <a:off x="-13920" y="2015222"/>
            <a:ext cx="4929188" cy="506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en-GB" altLang="en-US" sz="1700" dirty="0">
                <a:latin typeface="Constantia" panose="02030602050306030303" pitchFamily="18" charset="0"/>
              </a:rPr>
              <a:t> It has </a:t>
            </a:r>
            <a:r>
              <a:rPr lang="sr-Latn-CS" altLang="en-US" sz="1700" dirty="0">
                <a:latin typeface="Constantia" panose="02030602050306030303" pitchFamily="18" charset="0"/>
              </a:rPr>
              <a:t>:</a:t>
            </a:r>
          </a:p>
          <a:p>
            <a:pPr eaLnBrk="1" hangingPunct="1"/>
            <a:br>
              <a:rPr lang="sr-Latn-CS" altLang="en-US" sz="1700" dirty="0">
                <a:latin typeface="Constantia" panose="02030602050306030303" pitchFamily="18" charset="0"/>
              </a:rPr>
            </a:br>
            <a:r>
              <a:rPr lang="sr-Latn-CS" altLang="en-US" sz="1700" dirty="0">
                <a:latin typeface="Constantia" panose="02030602050306030303" pitchFamily="18" charset="0"/>
              </a:rPr>
              <a:t> </a:t>
            </a:r>
            <a:r>
              <a:rPr lang="en-GB" altLang="en-US" sz="1700" b="1" dirty="0">
                <a:latin typeface="Calibri" panose="020F0502020204030204" pitchFamily="34" charset="0"/>
              </a:rPr>
              <a:t>A)</a:t>
            </a:r>
            <a:r>
              <a:rPr lang="sr-Latn-CS" altLang="en-US" sz="1700" b="1" dirty="0">
                <a:latin typeface="Constantia" panose="02030602050306030303" pitchFamily="18" charset="0"/>
              </a:rPr>
              <a:t>  </a:t>
            </a:r>
            <a:r>
              <a:rPr lang="en-GB" altLang="en-US" sz="1700" b="1" dirty="0">
                <a:latin typeface="Constantia" panose="02030602050306030303" pitchFamily="18" charset="0"/>
              </a:rPr>
              <a:t>base</a:t>
            </a:r>
            <a:r>
              <a:rPr lang="sr-Latn-CS" altLang="en-US" sz="1700" b="1" dirty="0">
                <a:latin typeface="Constantia" panose="02030602050306030303" pitchFamily="18" charset="0"/>
              </a:rPr>
              <a:t> </a:t>
            </a:r>
            <a:r>
              <a:rPr lang="sr-Latn-CS" altLang="en-US" sz="1700" dirty="0">
                <a:latin typeface="Constantia" panose="02030602050306030303" pitchFamily="18" charset="0"/>
              </a:rPr>
              <a:t>– </a:t>
            </a:r>
            <a:r>
              <a:rPr lang="en-GB" altLang="en-US" sz="1700" dirty="0">
                <a:latin typeface="Constantia" panose="02030602050306030303" pitchFamily="18" charset="0"/>
              </a:rPr>
              <a:t>triangular shaped</a:t>
            </a:r>
            <a:br>
              <a:rPr lang="sr-Latn-CS" altLang="en-US" sz="1700" dirty="0">
                <a:latin typeface="Constantia" panose="02030602050306030303" pitchFamily="18" charset="0"/>
              </a:rPr>
            </a:br>
            <a:r>
              <a:rPr lang="sr-Latn-CS" altLang="en-US" sz="1700" dirty="0">
                <a:latin typeface="Constantia" panose="02030602050306030303" pitchFamily="18" charset="0"/>
              </a:rPr>
              <a:t>     - </a:t>
            </a:r>
            <a:r>
              <a:rPr lang="en-GB" altLang="en-US" sz="1700" dirty="0">
                <a:latin typeface="Constantia" panose="02030602050306030303" pitchFamily="18" charset="0"/>
              </a:rPr>
              <a:t>on posterior part</a:t>
            </a:r>
            <a:r>
              <a:rPr lang="sr-Latn-CS" altLang="en-US" sz="1700" dirty="0">
                <a:latin typeface="Constantia" panose="02030602050306030303" pitchFamily="18" charset="0"/>
              </a:rPr>
              <a:t>- </a:t>
            </a:r>
            <a:r>
              <a:rPr lang="en-GB" altLang="en-US" sz="1700" dirty="0">
                <a:latin typeface="Constantia" panose="02030602050306030303" pitchFamily="18" charset="0"/>
              </a:rPr>
              <a:t>articular facet for the</a:t>
            </a:r>
            <a:br>
              <a:rPr lang="sr-Latn-CS" altLang="en-US" sz="1700" dirty="0">
                <a:latin typeface="Constantia" panose="02030602050306030303" pitchFamily="18" charset="0"/>
              </a:rPr>
            </a:br>
            <a:r>
              <a:rPr lang="en-GB" altLang="en-US" sz="1700" dirty="0">
                <a:latin typeface="Constantia" panose="02030602050306030303" pitchFamily="18" charset="0"/>
              </a:rPr>
              <a:t>       </a:t>
            </a:r>
            <a:r>
              <a:rPr lang="en-GB" sz="1600" dirty="0">
                <a:latin typeface="+mn-lt"/>
              </a:rPr>
              <a:t>lamina of the cricoid cartilage</a:t>
            </a:r>
            <a:br>
              <a:rPr lang="sr-Latn-CS" altLang="en-US" sz="1700" dirty="0">
                <a:latin typeface="Constantia" panose="02030602050306030303" pitchFamily="18" charset="0"/>
              </a:rPr>
            </a:br>
            <a:r>
              <a:rPr lang="sr-Latn-CS" altLang="en-US" sz="1700" dirty="0">
                <a:latin typeface="Constantia" panose="02030602050306030303" pitchFamily="18" charset="0"/>
              </a:rPr>
              <a:t>     - </a:t>
            </a:r>
            <a:r>
              <a:rPr lang="en-GB" altLang="en-US" sz="1700" dirty="0">
                <a:latin typeface="Constantia" panose="02030602050306030303" pitchFamily="18" charset="0"/>
              </a:rPr>
              <a:t>anterior part has two processes</a:t>
            </a:r>
            <a:br>
              <a:rPr lang="sr-Latn-CS" altLang="en-US" sz="1700" dirty="0">
                <a:latin typeface="Constantia" panose="02030602050306030303" pitchFamily="18" charset="0"/>
              </a:rPr>
            </a:br>
            <a:r>
              <a:rPr lang="sr-Latn-CS" altLang="en-US" sz="1700" dirty="0">
                <a:latin typeface="Constantia" panose="02030602050306030303" pitchFamily="18" charset="0"/>
              </a:rPr>
              <a:t>       </a:t>
            </a:r>
            <a:r>
              <a:rPr lang="en-GB" altLang="en-US" sz="1700" b="1" dirty="0">
                <a:latin typeface="Constantia" panose="02030602050306030303" pitchFamily="18" charset="0"/>
              </a:rPr>
              <a:t>vocal process (</a:t>
            </a:r>
            <a:r>
              <a:rPr lang="sr-Latn-CS" altLang="en-US" sz="1700" b="1" dirty="0" err="1">
                <a:latin typeface="Constantia" panose="02030602050306030303" pitchFamily="18" charset="0"/>
              </a:rPr>
              <a:t>processus</a:t>
            </a:r>
            <a:r>
              <a:rPr lang="sr-Latn-CS" altLang="en-US" sz="1700" b="1" dirty="0">
                <a:latin typeface="Constantia" panose="02030602050306030303" pitchFamily="18" charset="0"/>
              </a:rPr>
              <a:t> </a:t>
            </a:r>
            <a:r>
              <a:rPr lang="sr-Latn-CS" altLang="en-US" sz="1700" b="1" dirty="0" err="1">
                <a:latin typeface="Constantia" panose="02030602050306030303" pitchFamily="18" charset="0"/>
              </a:rPr>
              <a:t>vocalis</a:t>
            </a:r>
            <a:r>
              <a:rPr lang="en-GB" altLang="en-US" sz="1700" b="1" dirty="0">
                <a:latin typeface="Constantia" panose="02030602050306030303" pitchFamily="18" charset="0"/>
              </a:rPr>
              <a:t>) </a:t>
            </a:r>
            <a:r>
              <a:rPr lang="sr-Latn-CS" altLang="en-US" sz="1700" dirty="0">
                <a:latin typeface="Constantia" panose="02030602050306030303" pitchFamily="18" charset="0"/>
              </a:rPr>
              <a:t>–</a:t>
            </a:r>
            <a:br>
              <a:rPr lang="en-GB" altLang="en-US" sz="1700" dirty="0">
                <a:latin typeface="Constantia" panose="02030602050306030303" pitchFamily="18" charset="0"/>
              </a:rPr>
            </a:br>
            <a:r>
              <a:rPr lang="en-GB" altLang="en-US" sz="1700" dirty="0">
                <a:latin typeface="Constantia" panose="02030602050306030303" pitchFamily="18" charset="0"/>
              </a:rPr>
              <a:t>		oriented anteriorly</a:t>
            </a:r>
            <a:br>
              <a:rPr lang="en-GB" altLang="en-US" sz="1700" dirty="0">
                <a:latin typeface="Constantia" panose="02030602050306030303" pitchFamily="18" charset="0"/>
              </a:rPr>
            </a:br>
            <a:r>
              <a:rPr lang="en-GB" altLang="en-US" sz="1700" dirty="0">
                <a:latin typeface="Constantia" panose="02030602050306030303" pitchFamily="18" charset="0"/>
              </a:rPr>
              <a:t>         * it is the part of vocal cord and is for</a:t>
            </a:r>
            <a:br>
              <a:rPr lang="en-GB" altLang="en-US" sz="1700" dirty="0">
                <a:latin typeface="Constantia" panose="02030602050306030303" pitchFamily="18" charset="0"/>
              </a:rPr>
            </a:br>
            <a:r>
              <a:rPr lang="en-GB" altLang="en-US" sz="1700" dirty="0">
                <a:latin typeface="Constantia" panose="02030602050306030303" pitchFamily="18" charset="0"/>
              </a:rPr>
              <a:t>            attachment of other parts of vocal cord </a:t>
            </a:r>
            <a:br>
              <a:rPr lang="en-GB" altLang="en-US" sz="1700" dirty="0">
                <a:latin typeface="Constantia" panose="02030602050306030303" pitchFamily="18" charset="0"/>
              </a:rPr>
            </a:br>
            <a:r>
              <a:rPr lang="en-GB" altLang="en-US" sz="1700" dirty="0">
                <a:latin typeface="Constantia" panose="02030602050306030303" pitchFamily="18" charset="0"/>
              </a:rPr>
              <a:t>            (vocal muscle and vocal ligament)</a:t>
            </a:r>
            <a:br>
              <a:rPr lang="sr-Latn-CS" altLang="en-US" sz="1700" dirty="0">
                <a:latin typeface="Constantia" panose="02030602050306030303" pitchFamily="18" charset="0"/>
              </a:rPr>
            </a:br>
            <a:r>
              <a:rPr lang="sr-Latn-CS" altLang="en-US" sz="1700" dirty="0">
                <a:latin typeface="Constantia" panose="02030602050306030303" pitchFamily="18" charset="0"/>
              </a:rPr>
              <a:t>       </a:t>
            </a:r>
            <a:r>
              <a:rPr lang="en-GB" altLang="en-US" sz="1700" b="1" dirty="0">
                <a:latin typeface="Constantia" panose="02030602050306030303" pitchFamily="18" charset="0"/>
              </a:rPr>
              <a:t>muscular process (</a:t>
            </a:r>
            <a:r>
              <a:rPr lang="sr-Latn-CS" altLang="en-US" sz="1700" b="1" dirty="0" err="1">
                <a:latin typeface="Constantia" panose="02030602050306030303" pitchFamily="18" charset="0"/>
              </a:rPr>
              <a:t>processus</a:t>
            </a:r>
            <a:r>
              <a:rPr lang="sr-Latn-CS" altLang="en-US" sz="1700" b="1" dirty="0">
                <a:latin typeface="Constantia" panose="02030602050306030303" pitchFamily="18" charset="0"/>
              </a:rPr>
              <a:t> </a:t>
            </a:r>
            <a:r>
              <a:rPr lang="sr-Latn-CS" altLang="en-US" sz="1700" b="1" dirty="0" err="1">
                <a:latin typeface="Constantia" panose="02030602050306030303" pitchFamily="18" charset="0"/>
              </a:rPr>
              <a:t>muscularis</a:t>
            </a:r>
            <a:r>
              <a:rPr lang="en-GB" altLang="en-US" sz="1700" b="1" dirty="0">
                <a:latin typeface="Constantia" panose="02030602050306030303" pitchFamily="18" charset="0"/>
              </a:rPr>
              <a:t>)</a:t>
            </a:r>
            <a:br>
              <a:rPr lang="en-GB" altLang="en-US" sz="1700" b="1" dirty="0">
                <a:latin typeface="Constantia" panose="02030602050306030303" pitchFamily="18" charset="0"/>
              </a:rPr>
            </a:br>
            <a:r>
              <a:rPr lang="en-GB" altLang="en-US" sz="1700" b="1" dirty="0">
                <a:latin typeface="Constantia" panose="02030602050306030303" pitchFamily="18" charset="0"/>
              </a:rPr>
              <a:t>                                    </a:t>
            </a:r>
            <a:r>
              <a:rPr lang="en-GB" altLang="en-US" sz="1700" dirty="0">
                <a:latin typeface="Constantia" panose="02030602050306030303" pitchFamily="18" charset="0"/>
              </a:rPr>
              <a:t>oriented laterally</a:t>
            </a:r>
            <a:br>
              <a:rPr lang="en-GB" altLang="en-US" sz="1700" dirty="0">
                <a:latin typeface="Constantia" panose="02030602050306030303" pitchFamily="18" charset="0"/>
              </a:rPr>
            </a:br>
            <a:r>
              <a:rPr lang="en-GB" altLang="en-US" sz="1700" dirty="0">
                <a:latin typeface="Constantia" panose="02030602050306030303" pitchFamily="18" charset="0"/>
              </a:rPr>
              <a:t>         * for attachment of some of laryngeal muscles</a:t>
            </a:r>
            <a:endParaRPr lang="sr-Latn-CS" altLang="en-US" sz="1700" dirty="0">
              <a:latin typeface="Constantia" panose="02030602050306030303" pitchFamily="18" charset="0"/>
            </a:endParaRPr>
          </a:p>
          <a:p>
            <a:pPr eaLnBrk="1" hangingPunct="1"/>
            <a:br>
              <a:rPr lang="sr-Latn-CS" altLang="en-US" sz="800" dirty="0">
                <a:latin typeface="Constantia" panose="02030602050306030303" pitchFamily="18" charset="0"/>
              </a:rPr>
            </a:br>
            <a:r>
              <a:rPr lang="sr-Latn-CS" altLang="en-US" sz="1700" dirty="0">
                <a:latin typeface="Constantia" panose="02030602050306030303" pitchFamily="18" charset="0"/>
              </a:rPr>
              <a:t> </a:t>
            </a:r>
            <a:r>
              <a:rPr lang="en-GB" altLang="en-US" sz="1700" b="1" dirty="0">
                <a:latin typeface="Calibri" panose="020F0502020204030204" pitchFamily="34" charset="0"/>
              </a:rPr>
              <a:t>B)</a:t>
            </a:r>
            <a:r>
              <a:rPr lang="sr-Latn-CS" altLang="en-US" sz="1700" b="1" dirty="0">
                <a:latin typeface="Calibri" panose="020F0502020204030204" pitchFamily="34" charset="0"/>
              </a:rPr>
              <a:t>  </a:t>
            </a:r>
            <a:r>
              <a:rPr lang="en-GB" altLang="en-US" sz="1700" b="1" dirty="0">
                <a:latin typeface="Constantia" panose="02030602050306030303" pitchFamily="18" charset="0"/>
              </a:rPr>
              <a:t>apex (top)</a:t>
            </a:r>
            <a:br>
              <a:rPr lang="sr-Latn-CS" altLang="en-US" sz="1700" b="1" dirty="0">
                <a:latin typeface="Constantia" panose="02030602050306030303" pitchFamily="18" charset="0"/>
              </a:rPr>
            </a:br>
            <a:r>
              <a:rPr lang="sr-Latn-CS" altLang="en-US" sz="1700" dirty="0">
                <a:latin typeface="Constantia" panose="02030602050306030303" pitchFamily="18" charset="0"/>
              </a:rPr>
              <a:t>      - </a:t>
            </a:r>
            <a:r>
              <a:rPr lang="en-GB" altLang="en-US" sz="1700" dirty="0">
                <a:latin typeface="Constantia" panose="02030602050306030303" pitchFamily="18" charset="0"/>
              </a:rPr>
              <a:t>corniculate cartilage (</a:t>
            </a:r>
            <a:r>
              <a:rPr lang="sr-Latn-CS" altLang="en-US" sz="1700" dirty="0" err="1">
                <a:latin typeface="Constantia" panose="02030602050306030303" pitchFamily="18" charset="0"/>
              </a:rPr>
              <a:t>cartilago</a:t>
            </a:r>
            <a:r>
              <a:rPr lang="sr-Latn-CS" altLang="en-US" sz="1700" dirty="0">
                <a:latin typeface="Constantia" panose="02030602050306030303" pitchFamily="18" charset="0"/>
              </a:rPr>
              <a:t> </a:t>
            </a:r>
            <a:r>
              <a:rPr lang="sr-Latn-CS" altLang="en-US" sz="1700" dirty="0" err="1">
                <a:latin typeface="Constantia" panose="02030602050306030303" pitchFamily="18" charset="0"/>
              </a:rPr>
              <a:t>corniculate</a:t>
            </a:r>
            <a:r>
              <a:rPr lang="en-GB" altLang="en-US" sz="1700" dirty="0">
                <a:latin typeface="Constantia" panose="02030602050306030303" pitchFamily="18" charset="0"/>
              </a:rPr>
              <a:t>)</a:t>
            </a:r>
            <a:br>
              <a:rPr lang="en-GB" altLang="en-US" sz="1700" dirty="0">
                <a:latin typeface="Constantia" panose="02030602050306030303" pitchFamily="18" charset="0"/>
              </a:rPr>
            </a:br>
            <a:r>
              <a:rPr lang="en-GB" altLang="en-US" sz="1700" dirty="0">
                <a:latin typeface="Constantia" panose="02030602050306030303" pitchFamily="18" charset="0"/>
              </a:rPr>
              <a:t>        is located at the top of arytenoid cartilage</a:t>
            </a:r>
            <a:br>
              <a:rPr lang="en-GB" altLang="en-US" sz="1700" dirty="0">
                <a:latin typeface="Constantia" panose="02030602050306030303" pitchFamily="18" charset="0"/>
              </a:rPr>
            </a:br>
            <a:r>
              <a:rPr lang="en-GB" altLang="en-US" sz="1700" dirty="0">
                <a:latin typeface="Constantia" panose="02030602050306030303" pitchFamily="18" charset="0"/>
              </a:rPr>
              <a:t>      - it </a:t>
            </a:r>
            <a:r>
              <a:rPr lang="en-GB" sz="1600" dirty="0">
                <a:latin typeface="Book Antiqua" panose="02040602050305030304" pitchFamily="18" charset="0"/>
              </a:rPr>
              <a:t>attaches to the aryepiglottic fold</a:t>
            </a:r>
            <a:endParaRPr lang="sr-Latn-CS" altLang="en-US" sz="1700" dirty="0">
              <a:latin typeface="Book Antiqua" panose="02040602050305030304" pitchFamily="18" charset="0"/>
            </a:endParaRPr>
          </a:p>
        </p:txBody>
      </p:sp>
      <p:sp>
        <p:nvSpPr>
          <p:cNvPr id="56325" name="TextBox 4"/>
          <p:cNvSpPr txBox="1">
            <a:spLocks noChangeArrowheads="1"/>
          </p:cNvSpPr>
          <p:nvPr/>
        </p:nvSpPr>
        <p:spPr bwMode="auto">
          <a:xfrm>
            <a:off x="4263516" y="2131320"/>
            <a:ext cx="5000625" cy="2477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r>
              <a:rPr lang="sr-Latn-CS" altLang="en-US" b="1" dirty="0">
                <a:latin typeface="Constantia" panose="02030602050306030303" pitchFamily="18" charset="0"/>
              </a:rPr>
            </a:br>
            <a:r>
              <a:rPr lang="sr-Latn-CS" altLang="en-US" b="1" dirty="0">
                <a:latin typeface="Constantia" panose="02030602050306030303" pitchFamily="18" charset="0"/>
              </a:rPr>
              <a:t>        </a:t>
            </a:r>
            <a:r>
              <a:rPr lang="en-GB" altLang="en-US" sz="1700" b="1" dirty="0">
                <a:latin typeface="Constantia" panose="02030602050306030303" pitchFamily="18" charset="0"/>
              </a:rPr>
              <a:t>C)</a:t>
            </a:r>
            <a:r>
              <a:rPr lang="sr-Latn-CS" altLang="en-US" sz="1700" b="1" dirty="0"/>
              <a:t> </a:t>
            </a:r>
            <a:r>
              <a:rPr lang="en-GB" altLang="en-US" sz="1700" b="1" dirty="0">
                <a:latin typeface="Constantia" panose="02030602050306030303" pitchFamily="18" charset="0"/>
              </a:rPr>
              <a:t>3 surfaces</a:t>
            </a:r>
            <a:r>
              <a:rPr lang="sr-Latn-CS" altLang="en-US" sz="1700" b="1" dirty="0">
                <a:latin typeface="Constantia" panose="02030602050306030303" pitchFamily="18" charset="0"/>
              </a:rPr>
              <a:t>: </a:t>
            </a:r>
            <a:br>
              <a:rPr lang="sr-Latn-CS" altLang="en-US" sz="1700" b="1" dirty="0">
                <a:latin typeface="Constantia" panose="02030602050306030303" pitchFamily="18" charset="0"/>
              </a:rPr>
            </a:br>
            <a:r>
              <a:rPr lang="sr-Latn-CS" altLang="en-US" sz="1700" b="1" dirty="0">
                <a:latin typeface="Constantia" panose="02030602050306030303" pitchFamily="18" charset="0"/>
              </a:rPr>
              <a:t>         </a:t>
            </a:r>
            <a:r>
              <a:rPr lang="sr-Latn-CS" altLang="en-US" sz="1700" dirty="0">
                <a:latin typeface="Constantia" panose="02030602050306030303" pitchFamily="18" charset="0"/>
              </a:rPr>
              <a:t>- </a:t>
            </a:r>
            <a:r>
              <a:rPr lang="en-GB" altLang="en-US" sz="1700" dirty="0">
                <a:latin typeface="Constantia" panose="02030602050306030303" pitchFamily="18" charset="0"/>
              </a:rPr>
              <a:t>anterior</a:t>
            </a:r>
            <a:r>
              <a:rPr lang="sr-Latn-CS" altLang="en-US" sz="1700" dirty="0">
                <a:latin typeface="Constantia" panose="02030602050306030303" pitchFamily="18" charset="0"/>
              </a:rPr>
              <a:t>-</a:t>
            </a:r>
            <a:r>
              <a:rPr lang="en-GB" altLang="en-US" sz="1700" dirty="0">
                <a:latin typeface="Constantia" panose="02030602050306030303" pitchFamily="18" charset="0"/>
              </a:rPr>
              <a:t>lateral</a:t>
            </a:r>
            <a:r>
              <a:rPr lang="sr-Latn-CS" altLang="en-US" sz="1700" dirty="0">
                <a:latin typeface="Constantia" panose="02030602050306030303" pitchFamily="18" charset="0"/>
              </a:rPr>
              <a:t> –</a:t>
            </a:r>
            <a:r>
              <a:rPr lang="en-GB" altLang="en-US" sz="1700" dirty="0">
                <a:latin typeface="Constantia" panose="02030602050306030303" pitchFamily="18" charset="0"/>
              </a:rPr>
              <a:t>on its upper part there is </a:t>
            </a:r>
            <a:br>
              <a:rPr lang="sr-Latn-CS" altLang="en-US" sz="1700" dirty="0">
                <a:latin typeface="Constantia" panose="02030602050306030303" pitchFamily="18" charset="0"/>
              </a:rPr>
            </a:br>
            <a:r>
              <a:rPr lang="en-GB" altLang="en-US" sz="1700" dirty="0">
                <a:latin typeface="Constantia" panose="02030602050306030303" pitchFamily="18" charset="0"/>
              </a:rPr>
              <a:t>                    </a:t>
            </a:r>
            <a:r>
              <a:rPr lang="sr-Latn-CS" altLang="en-US" sz="1700" dirty="0">
                <a:latin typeface="Constantia" panose="02030602050306030303" pitchFamily="18" charset="0"/>
              </a:rPr>
              <a:t> </a:t>
            </a:r>
            <a:r>
              <a:rPr lang="en-GB" altLang="en-US" sz="1700" dirty="0">
                <a:latin typeface="Constantia" panose="02030602050306030303" pitchFamily="18" charset="0"/>
              </a:rPr>
              <a:t>eminence –</a:t>
            </a:r>
            <a:r>
              <a:rPr lang="sr-Latn-CS" altLang="en-US" sz="1700" dirty="0">
                <a:latin typeface="Constantia" panose="02030602050306030303" pitchFamily="18" charset="0"/>
              </a:rPr>
              <a:t> </a:t>
            </a:r>
            <a:r>
              <a:rPr lang="sr-Latn-CS" altLang="en-US" sz="1700" dirty="0" err="1">
                <a:latin typeface="Constantia" panose="02030602050306030303" pitchFamily="18" charset="0"/>
              </a:rPr>
              <a:t>colliculus</a:t>
            </a:r>
            <a:r>
              <a:rPr lang="en-GB" altLang="en-US" sz="1700" dirty="0">
                <a:latin typeface="Constantia" panose="02030602050306030303" pitchFamily="18" charset="0"/>
              </a:rPr>
              <a:t>, for attachment </a:t>
            </a:r>
            <a:br>
              <a:rPr lang="sr-Latn-CS" altLang="en-US" sz="1700" dirty="0">
                <a:latin typeface="Constantia" panose="02030602050306030303" pitchFamily="18" charset="0"/>
              </a:rPr>
            </a:br>
            <a:r>
              <a:rPr lang="en-GB" altLang="en-US" sz="1700" dirty="0">
                <a:latin typeface="Constantia" panose="02030602050306030303" pitchFamily="18" charset="0"/>
              </a:rPr>
              <a:t>                     of vestibular ligament (</a:t>
            </a:r>
            <a:r>
              <a:rPr lang="en-GB" altLang="en-US" sz="1700" dirty="0" err="1">
                <a:latin typeface="Constantia" panose="02030602050306030303" pitchFamily="18" charset="0"/>
              </a:rPr>
              <a:t>lig</a:t>
            </a:r>
            <a:r>
              <a:rPr lang="en-GB" altLang="en-US" sz="1700" dirty="0">
                <a:latin typeface="Constantia" panose="02030602050306030303" pitchFamily="18" charset="0"/>
              </a:rPr>
              <a:t>. </a:t>
            </a:r>
            <a:r>
              <a:rPr lang="en-GB" altLang="en-US" sz="1700" dirty="0" err="1">
                <a:latin typeface="Constantia" panose="02030602050306030303" pitchFamily="18" charset="0"/>
              </a:rPr>
              <a:t>vestibulare</a:t>
            </a:r>
            <a:r>
              <a:rPr lang="en-GB" altLang="en-US" sz="1700" dirty="0">
                <a:latin typeface="Constantia" panose="02030602050306030303" pitchFamily="18" charset="0"/>
              </a:rPr>
              <a:t>)</a:t>
            </a:r>
            <a:br>
              <a:rPr lang="sr-Latn-CS" altLang="en-US" sz="1700" dirty="0">
                <a:latin typeface="Constantia" panose="02030602050306030303" pitchFamily="18" charset="0"/>
              </a:rPr>
            </a:br>
            <a:r>
              <a:rPr lang="sr-Latn-CS" altLang="en-US" sz="1700" dirty="0">
                <a:latin typeface="Constantia" panose="02030602050306030303" pitchFamily="18" charset="0"/>
              </a:rPr>
              <a:t>	</a:t>
            </a:r>
            <a:r>
              <a:rPr lang="en-GB" altLang="en-US" sz="1700" dirty="0">
                <a:latin typeface="Constantia" panose="02030602050306030303" pitchFamily="18" charset="0"/>
              </a:rPr>
              <a:t>    which is the part of the vestibular fold</a:t>
            </a:r>
            <a:br>
              <a:rPr lang="en-GB" altLang="en-US" sz="1700" dirty="0">
                <a:latin typeface="Constantia" panose="02030602050306030303" pitchFamily="18" charset="0"/>
              </a:rPr>
            </a:br>
            <a:r>
              <a:rPr lang="en-GB" altLang="en-US" sz="1700" dirty="0">
                <a:latin typeface="Constantia" panose="02030602050306030303" pitchFamily="18" charset="0"/>
              </a:rPr>
              <a:t>                     (false vocal cord)</a:t>
            </a:r>
            <a:br>
              <a:rPr lang="sr-Latn-CS" altLang="en-US" sz="1700" dirty="0">
                <a:latin typeface="Constantia" panose="02030602050306030303" pitchFamily="18" charset="0"/>
              </a:rPr>
            </a:br>
            <a:r>
              <a:rPr lang="sr-Latn-CS" altLang="en-US" sz="1700" dirty="0">
                <a:latin typeface="Constantia" panose="02030602050306030303" pitchFamily="18" charset="0"/>
              </a:rPr>
              <a:t>          - </a:t>
            </a:r>
            <a:r>
              <a:rPr lang="en-GB" altLang="en-US" sz="1700" dirty="0">
                <a:latin typeface="Constantia" panose="02030602050306030303" pitchFamily="18" charset="0"/>
              </a:rPr>
              <a:t>medial (inner)</a:t>
            </a:r>
            <a:br>
              <a:rPr lang="sr-Latn-CS" altLang="en-US" sz="1700" dirty="0">
                <a:latin typeface="Constantia" panose="02030602050306030303" pitchFamily="18" charset="0"/>
              </a:rPr>
            </a:br>
            <a:r>
              <a:rPr lang="sr-Latn-CS" altLang="en-US" sz="1700" dirty="0">
                <a:latin typeface="Constantia" panose="02030602050306030303" pitchFamily="18" charset="0"/>
              </a:rPr>
              <a:t>          - </a:t>
            </a:r>
            <a:r>
              <a:rPr lang="en-GB" altLang="en-US" sz="1700" dirty="0">
                <a:latin typeface="Constantia" panose="02030602050306030303" pitchFamily="18" charset="0"/>
              </a:rPr>
              <a:t>posterior – covered with laryngeal muscles</a:t>
            </a:r>
            <a:endParaRPr lang="sr-Latn-CS" altLang="en-US" sz="1700" dirty="0">
              <a:latin typeface="Constantia" panose="02030602050306030303" pitchFamily="18" charset="0"/>
            </a:endParaRPr>
          </a:p>
        </p:txBody>
      </p:sp>
      <p:cxnSp>
        <p:nvCxnSpPr>
          <p:cNvPr id="56326" name="Straight Connector 12"/>
          <p:cNvCxnSpPr>
            <a:cxnSpLocks noChangeShapeType="1"/>
          </p:cNvCxnSpPr>
          <p:nvPr/>
        </p:nvCxnSpPr>
        <p:spPr bwMode="auto">
          <a:xfrm rot="5400000">
            <a:off x="3430488" y="5047699"/>
            <a:ext cx="2857500" cy="1588"/>
          </a:xfrm>
          <a:prstGeom prst="line">
            <a:avLst/>
          </a:prstGeom>
          <a:noFill/>
          <a:ln w="9525" cmpd="sng">
            <a:solidFill>
              <a:schemeClr val="tx1"/>
            </a:solidFill>
            <a:round/>
            <a:headEnd/>
            <a:tailEnd/>
          </a:ln>
          <a:extLst>
            <a:ext uri="{909E8E84-426E-40DD-AFC4-6F175D3DCCD1}">
              <a14:hiddenFill xmlns:a14="http://schemas.microsoft.com/office/drawing/2010/main">
                <a:noFill/>
              </a14:hiddenFill>
            </a:ext>
          </a:extLst>
        </p:spPr>
      </p:cxnSp>
      <p:sp>
        <p:nvSpPr>
          <p:cNvPr id="2" name="TextBox 1">
            <a:extLst>
              <a:ext uri="{FF2B5EF4-FFF2-40B4-BE49-F238E27FC236}">
                <a16:creationId xmlns:a16="http://schemas.microsoft.com/office/drawing/2014/main" id="{6FD5ADF4-BD65-12DE-ED71-5BE8FF36CEA3}"/>
              </a:ext>
            </a:extLst>
          </p:cNvPr>
          <p:cNvSpPr txBox="1"/>
          <p:nvPr/>
        </p:nvSpPr>
        <p:spPr>
          <a:xfrm>
            <a:off x="6372200" y="6272849"/>
            <a:ext cx="2391489" cy="523220"/>
          </a:xfrm>
          <a:prstGeom prst="rect">
            <a:avLst/>
          </a:prstGeom>
          <a:noFill/>
          <a:ln>
            <a:solidFill>
              <a:schemeClr val="accent1">
                <a:lumMod val="75000"/>
              </a:schemeClr>
            </a:solidFill>
          </a:ln>
        </p:spPr>
        <p:txBody>
          <a:bodyPr wrap="none" rtlCol="0">
            <a:spAutoFit/>
          </a:bodyPr>
          <a:lstStyle/>
          <a:p>
            <a:r>
              <a:rPr lang="en-GB" sz="1400" dirty="0">
                <a:latin typeface="+mn-lt"/>
              </a:rPr>
              <a:t>The right arytenoid cartilage</a:t>
            </a:r>
            <a:br>
              <a:rPr lang="en-GB" sz="1400" dirty="0">
                <a:latin typeface="+mn-lt"/>
              </a:rPr>
            </a:br>
            <a:r>
              <a:rPr lang="en-GB" sz="1400" dirty="0">
                <a:latin typeface="+mn-lt"/>
              </a:rPr>
              <a:t>(right aspect)</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6" name="Picture 3"/>
          <p:cNvPicPr>
            <a:picLocks noChangeAspect="1" noChangeArrowheads="1"/>
          </p:cNvPicPr>
          <p:nvPr/>
        </p:nvPicPr>
        <p:blipFill>
          <a:blip r:embed="rId2">
            <a:extLst>
              <a:ext uri="{28A0092B-C50C-407E-A947-70E740481C1C}">
                <a14:useLocalDpi xmlns:a14="http://schemas.microsoft.com/office/drawing/2010/main" val="0"/>
              </a:ext>
            </a:extLst>
          </a:blip>
          <a:srcRect l="58008" t="30000" r="10938" b="30624"/>
          <a:stretch>
            <a:fillRect/>
          </a:stretch>
        </p:blipFill>
        <p:spPr bwMode="auto">
          <a:xfrm>
            <a:off x="785813" y="857250"/>
            <a:ext cx="7572375"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8" name="TextBox 2"/>
          <p:cNvSpPr txBox="1">
            <a:spLocks noChangeArrowheads="1"/>
          </p:cNvSpPr>
          <p:nvPr/>
        </p:nvSpPr>
        <p:spPr bwMode="auto">
          <a:xfrm>
            <a:off x="4114904" y="479356"/>
            <a:ext cx="5004048"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b="1" dirty="0">
                <a:solidFill>
                  <a:schemeClr val="tx2"/>
                </a:solidFill>
                <a:latin typeface="Constantia" panose="02030602050306030303" pitchFamily="18" charset="0"/>
              </a:rPr>
              <a:t>d</a:t>
            </a:r>
            <a:r>
              <a:rPr lang="sr-Cyrl-CS" altLang="en-US" b="1" dirty="0">
                <a:solidFill>
                  <a:schemeClr val="tx2"/>
                </a:solidFill>
                <a:latin typeface="Constantia" panose="02030602050306030303" pitchFamily="18" charset="0"/>
              </a:rPr>
              <a:t>)  </a:t>
            </a:r>
            <a:r>
              <a:rPr lang="en-GB" altLang="en-US" b="1" dirty="0">
                <a:solidFill>
                  <a:schemeClr val="tx2"/>
                </a:solidFill>
                <a:latin typeface="Constantia" panose="02030602050306030303" pitchFamily="18" charset="0"/>
              </a:rPr>
              <a:t>Epiglottic cartilage (</a:t>
            </a:r>
            <a:r>
              <a:rPr lang="sr-Latn-CS" altLang="en-US" b="1" dirty="0" err="1">
                <a:solidFill>
                  <a:schemeClr val="tx2"/>
                </a:solidFill>
                <a:latin typeface="Constantia" panose="02030602050306030303" pitchFamily="18" charset="0"/>
              </a:rPr>
              <a:t>cartilago</a:t>
            </a:r>
            <a:r>
              <a:rPr lang="sr-Latn-CS" altLang="en-US" b="1" dirty="0">
                <a:solidFill>
                  <a:schemeClr val="tx2"/>
                </a:solidFill>
                <a:latin typeface="Constantia" panose="02030602050306030303" pitchFamily="18" charset="0"/>
              </a:rPr>
              <a:t> </a:t>
            </a:r>
            <a:r>
              <a:rPr lang="sr-Latn-CS" altLang="en-US" b="1" dirty="0" err="1">
                <a:solidFill>
                  <a:schemeClr val="tx2"/>
                </a:solidFill>
                <a:latin typeface="Constantia" panose="02030602050306030303" pitchFamily="18" charset="0"/>
              </a:rPr>
              <a:t>epiglottica</a:t>
            </a:r>
            <a:r>
              <a:rPr lang="en-GB" altLang="en-US" b="1" dirty="0">
                <a:solidFill>
                  <a:schemeClr val="tx2"/>
                </a:solidFill>
                <a:latin typeface="Constantia" panose="02030602050306030303" pitchFamily="18" charset="0"/>
              </a:rPr>
              <a:t>)</a:t>
            </a:r>
            <a:br>
              <a:rPr lang="sr-Latn-CS" altLang="en-US" b="1" dirty="0">
                <a:solidFill>
                  <a:schemeClr val="tx2"/>
                </a:solidFill>
                <a:latin typeface="Constantia" panose="02030602050306030303" pitchFamily="18" charset="0"/>
              </a:rPr>
            </a:b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unpaired, </a:t>
            </a:r>
            <a:r>
              <a:rPr lang="en-GB" dirty="0">
                <a:latin typeface="+mn-lt"/>
              </a:rPr>
              <a:t>a leaf-shaped cartilage covered</a:t>
            </a:r>
            <a:br>
              <a:rPr lang="en-GB" dirty="0">
                <a:latin typeface="+mn-lt"/>
              </a:rPr>
            </a:br>
            <a:r>
              <a:rPr lang="en-GB" dirty="0">
                <a:latin typeface="+mn-lt"/>
              </a:rPr>
              <a:t>   with mucous membrane</a:t>
            </a:r>
            <a:br>
              <a:rPr lang="en-GB" altLang="en-US" dirty="0">
                <a:latin typeface="Constantia" panose="02030602050306030303" pitchFamily="18" charset="0"/>
              </a:rPr>
            </a:br>
            <a:r>
              <a:rPr lang="en-GB" altLang="en-US" dirty="0">
                <a:latin typeface="Constantia" panose="02030602050306030303" pitchFamily="18" charset="0"/>
              </a:rPr>
              <a:t>- has 2 parts:</a:t>
            </a:r>
            <a:br>
              <a:rPr lang="sr-Latn-CS" altLang="en-US" dirty="0">
                <a:latin typeface="Constantia" panose="02030602050306030303" pitchFamily="18" charset="0"/>
              </a:rPr>
            </a:br>
            <a:br>
              <a:rPr lang="sr-Latn-CS" altLang="en-US" dirty="0">
                <a:latin typeface="Constantia" panose="02030602050306030303" pitchFamily="18" charset="0"/>
              </a:rPr>
            </a:br>
            <a:r>
              <a:rPr lang="sr-Cyrl-CS" altLang="en-US" dirty="0">
                <a:latin typeface="Constantia" panose="02030602050306030303" pitchFamily="18" charset="0"/>
              </a:rPr>
              <a:t>а</a:t>
            </a:r>
            <a:r>
              <a:rPr lang="sr-Latn-CS" altLang="en-US" dirty="0">
                <a:latin typeface="Constantia" panose="02030602050306030303" pitchFamily="18" charset="0"/>
              </a:rPr>
              <a:t>) </a:t>
            </a:r>
            <a:r>
              <a:rPr lang="en-GB" altLang="en-US" dirty="0">
                <a:latin typeface="Constantia" panose="02030602050306030303" pitchFamily="18" charset="0"/>
              </a:rPr>
              <a:t>upper</a:t>
            </a:r>
            <a:r>
              <a:rPr lang="sr-Latn-CS" altLang="en-US" dirty="0">
                <a:latin typeface="Constantia" panose="02030602050306030303" pitchFamily="18" charset="0"/>
              </a:rPr>
              <a:t>, </a:t>
            </a:r>
            <a:r>
              <a:rPr lang="en-GB" altLang="en-US" dirty="0">
                <a:latin typeface="Constantia" panose="02030602050306030303" pitchFamily="18" charset="0"/>
              </a:rPr>
              <a:t>wider part that is the solid</a:t>
            </a:r>
            <a:br>
              <a:rPr lang="en-GB" altLang="en-US" dirty="0">
                <a:latin typeface="Constantia" panose="02030602050306030303" pitchFamily="18" charset="0"/>
              </a:rPr>
            </a:br>
            <a:r>
              <a:rPr lang="en-GB" altLang="en-US" dirty="0">
                <a:latin typeface="Constantia" panose="02030602050306030303" pitchFamily="18" charset="0"/>
              </a:rPr>
              <a:t>    cartilaginous part of </a:t>
            </a:r>
            <a:r>
              <a:rPr lang="sr-Latn-CS" altLang="en-US" dirty="0" err="1">
                <a:latin typeface="Constantia" panose="02030602050306030303" pitchFamily="18" charset="0"/>
              </a:rPr>
              <a:t>epiglo</a:t>
            </a:r>
            <a:r>
              <a:rPr lang="en-GB" altLang="en-US" dirty="0">
                <a:latin typeface="Constantia" panose="02030602050306030303" pitchFamily="18" charset="0"/>
              </a:rPr>
              <a:t>t</a:t>
            </a:r>
            <a:r>
              <a:rPr lang="sr-Latn-CS" altLang="en-US" dirty="0">
                <a:latin typeface="Constantia" panose="02030602050306030303" pitchFamily="18" charset="0"/>
              </a:rPr>
              <a:t>tis</a:t>
            </a:r>
            <a:br>
              <a:rPr lang="sr-Latn-CS" altLang="en-US" dirty="0">
                <a:latin typeface="Constantia" panose="02030602050306030303" pitchFamily="18" charset="0"/>
              </a:rPr>
            </a:br>
            <a:br>
              <a:rPr lang="sr-Latn-CS" altLang="en-US" dirty="0">
                <a:latin typeface="Constantia" panose="02030602050306030303" pitchFamily="18" charset="0"/>
              </a:rPr>
            </a:br>
            <a:r>
              <a:rPr lang="en-GB" altLang="en-US" dirty="0">
                <a:latin typeface="Constantia" panose="02030602050306030303" pitchFamily="18" charset="0"/>
              </a:rPr>
              <a:t>b</a:t>
            </a:r>
            <a:r>
              <a:rPr lang="sr-Latn-CS" altLang="en-US" dirty="0">
                <a:latin typeface="Constantia" panose="02030602050306030303" pitchFamily="18" charset="0"/>
              </a:rPr>
              <a:t>) </a:t>
            </a:r>
            <a:r>
              <a:rPr lang="en-GB" altLang="en-US" dirty="0">
                <a:latin typeface="Constantia" panose="02030602050306030303" pitchFamily="18" charset="0"/>
              </a:rPr>
              <a:t>lower</a:t>
            </a:r>
            <a:r>
              <a:rPr lang="sr-Latn-CS" altLang="en-US" dirty="0">
                <a:latin typeface="Constantia" panose="02030602050306030303" pitchFamily="18" charset="0"/>
              </a:rPr>
              <a:t>, </a:t>
            </a:r>
            <a:r>
              <a:rPr lang="en-GB" altLang="en-US" dirty="0">
                <a:latin typeface="Constantia" panose="02030602050306030303" pitchFamily="18" charset="0"/>
              </a:rPr>
              <a:t>narrowed part </a:t>
            </a:r>
            <a:r>
              <a:rPr lang="sr-Latn-CS" altLang="en-US" dirty="0">
                <a:latin typeface="Constantia" panose="02030602050306030303" pitchFamily="18" charset="0"/>
              </a:rPr>
              <a:t>– </a:t>
            </a:r>
            <a:r>
              <a:rPr lang="en-GB" altLang="en-US" dirty="0">
                <a:latin typeface="Constantia" panose="02030602050306030303" pitchFamily="18" charset="0"/>
              </a:rPr>
              <a:t>stalk of the</a:t>
            </a:r>
            <a:br>
              <a:rPr lang="en-GB" altLang="en-US" dirty="0">
                <a:latin typeface="Constantia" panose="02030602050306030303" pitchFamily="18" charset="0"/>
              </a:rPr>
            </a:br>
            <a:r>
              <a:rPr lang="en-GB" altLang="en-US" dirty="0">
                <a:latin typeface="Constantia" panose="02030602050306030303" pitchFamily="18" charset="0"/>
              </a:rPr>
              <a:t>     epiglottis (</a:t>
            </a:r>
            <a:r>
              <a:rPr lang="sr-Latn-CS" altLang="en-US" u="sng" dirty="0" err="1">
                <a:latin typeface="Constantia" panose="02030602050306030303" pitchFamily="18" charset="0"/>
              </a:rPr>
              <a:t>petiolus</a:t>
            </a:r>
            <a:r>
              <a:rPr lang="en-GB" altLang="en-US" dirty="0">
                <a:latin typeface="Constantia" panose="02030602050306030303" pitchFamily="18" charset="0"/>
              </a:rPr>
              <a:t> </a:t>
            </a:r>
            <a:r>
              <a:rPr lang="sr-Latn-CS" altLang="en-US" u="sng" dirty="0" err="1">
                <a:latin typeface="Constantia" panose="02030602050306030303" pitchFamily="18" charset="0"/>
              </a:rPr>
              <a:t>epiglottidis</a:t>
            </a:r>
            <a:r>
              <a:rPr lang="en-GB" altLang="en-US" u="sng" dirty="0">
                <a:latin typeface="Constantia" panose="02030602050306030303" pitchFamily="18" charset="0"/>
              </a:rPr>
              <a:t>)</a:t>
            </a:r>
            <a:r>
              <a:rPr lang="sr-Latn-CS" altLang="en-US" dirty="0">
                <a:latin typeface="Constantia" panose="02030602050306030303" pitchFamily="18" charset="0"/>
              </a:rPr>
              <a:t>,</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a:latin typeface="Constantia" panose="02030602050306030303" pitchFamily="18" charset="0"/>
              </a:rPr>
              <a:t> </a:t>
            </a:r>
            <a:r>
              <a:rPr lang="en-GB" altLang="en-US" dirty="0">
                <a:latin typeface="Constantia" panose="02030602050306030303" pitchFamily="18" charset="0"/>
              </a:rPr>
              <a:t>attached to the inner surface of the angle </a:t>
            </a:r>
            <a:br>
              <a:rPr lang="en-GB" altLang="en-US" dirty="0">
                <a:latin typeface="Constantia" panose="02030602050306030303" pitchFamily="18" charset="0"/>
              </a:rPr>
            </a:br>
            <a:r>
              <a:rPr lang="en-GB" altLang="en-US" dirty="0">
                <a:latin typeface="Constantia" panose="02030602050306030303" pitchFamily="18" charset="0"/>
              </a:rPr>
              <a:t>    of thyroid cartilage by thyro-epiglottic</a:t>
            </a:r>
            <a:br>
              <a:rPr lang="en-GB" altLang="en-US" dirty="0">
                <a:latin typeface="Constantia" panose="02030602050306030303" pitchFamily="18" charset="0"/>
              </a:rPr>
            </a:br>
            <a:r>
              <a:rPr lang="en-GB" altLang="en-US" dirty="0">
                <a:latin typeface="Constantia" panose="02030602050306030303" pitchFamily="18" charset="0"/>
              </a:rPr>
              <a:t>    ligament (</a:t>
            </a:r>
            <a:r>
              <a:rPr lang="sr-Latn-CS" altLang="en-US" dirty="0" err="1">
                <a:latin typeface="Constantia" panose="02030602050306030303" pitchFamily="18" charset="0"/>
              </a:rPr>
              <a:t>lig</a:t>
            </a:r>
            <a:r>
              <a:rPr lang="sr-Latn-CS" altLang="en-US" dirty="0">
                <a:latin typeface="Constantia" panose="02030602050306030303" pitchFamily="18" charset="0"/>
              </a:rPr>
              <a:t>. </a:t>
            </a:r>
            <a:r>
              <a:rPr lang="sr-Latn-CS" altLang="en-US" dirty="0" err="1">
                <a:latin typeface="Constantia" panose="02030602050306030303" pitchFamily="18" charset="0"/>
              </a:rPr>
              <a:t>thyroepiglot</a:t>
            </a:r>
            <a:r>
              <a:rPr lang="en-GB" altLang="en-US" dirty="0">
                <a:latin typeface="Constantia" panose="02030602050306030303" pitchFamily="18" charset="0"/>
              </a:rPr>
              <a:t>t</a:t>
            </a:r>
            <a:r>
              <a:rPr lang="sr-Latn-CS" altLang="en-US" dirty="0" err="1">
                <a:latin typeface="Constantia" panose="02030602050306030303" pitchFamily="18" charset="0"/>
              </a:rPr>
              <a:t>icum</a:t>
            </a:r>
            <a:r>
              <a:rPr lang="en-GB" altLang="en-US" dirty="0">
                <a:latin typeface="Constantia" panose="02030602050306030303" pitchFamily="18" charset="0"/>
              </a:rPr>
              <a:t>)</a:t>
            </a:r>
            <a:br>
              <a:rPr lang="sr-Latn-CS" altLang="en-US" dirty="0">
                <a:latin typeface="Constantia" panose="02030602050306030303" pitchFamily="18" charset="0"/>
              </a:rPr>
            </a:b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epiglottic cartilage has 2 surfaces</a:t>
            </a:r>
            <a:r>
              <a:rPr lang="sr-Latn-CS" altLang="en-US" dirty="0">
                <a:latin typeface="Constantia" panose="02030602050306030303" pitchFamily="18" charset="0"/>
              </a:rPr>
              <a:t>:</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 anterior</a:t>
            </a:r>
            <a:r>
              <a:rPr lang="sr-Latn-CS" altLang="en-US" dirty="0">
                <a:latin typeface="Constantia" panose="02030602050306030303" pitchFamily="18" charset="0"/>
              </a:rPr>
              <a:t> </a:t>
            </a:r>
            <a:r>
              <a:rPr lang="en-GB" altLang="en-US" dirty="0">
                <a:latin typeface="Constantia" panose="02030602050306030303" pitchFamily="18" charset="0"/>
              </a:rPr>
              <a:t>– oriented toward the root of the</a:t>
            </a:r>
            <a:br>
              <a:rPr lang="en-GB" altLang="en-US" dirty="0">
                <a:latin typeface="Constantia" panose="02030602050306030303" pitchFamily="18" charset="0"/>
              </a:rPr>
            </a:br>
            <a:r>
              <a:rPr lang="en-GB" altLang="en-US" dirty="0">
                <a:latin typeface="Constantia" panose="02030602050306030303" pitchFamily="18" charset="0"/>
              </a:rPr>
              <a:t>          tongue and connected with tongue by</a:t>
            </a:r>
            <a:br>
              <a:rPr lang="en-GB" altLang="en-US" dirty="0">
                <a:latin typeface="Constantia" panose="02030602050306030303" pitchFamily="18" charset="0"/>
              </a:rPr>
            </a:br>
            <a:r>
              <a:rPr lang="en-GB" altLang="en-US" dirty="0">
                <a:latin typeface="Constantia" panose="02030602050306030303" pitchFamily="18" charset="0"/>
              </a:rPr>
              <a:t>          ligaments and mucosa </a:t>
            </a:r>
            <a:r>
              <a:rPr lang="sr-Latn-CS" altLang="en-US" dirty="0">
                <a:latin typeface="Constantia" panose="02030602050306030303" pitchFamily="18" charset="0"/>
              </a:rPr>
              <a:t>(</a:t>
            </a:r>
            <a:r>
              <a:rPr lang="en-GB" altLang="en-US" dirty="0">
                <a:latin typeface="Constantia" panose="02030602050306030303" pitchFamily="18" charset="0"/>
              </a:rPr>
              <a:t>only upper part</a:t>
            </a:r>
            <a:br>
              <a:rPr lang="en-GB" altLang="en-US" dirty="0">
                <a:latin typeface="Constantia" panose="02030602050306030303" pitchFamily="18" charset="0"/>
              </a:rPr>
            </a:br>
            <a:r>
              <a:rPr lang="en-GB" altLang="en-US" dirty="0">
                <a:latin typeface="Constantia" panose="02030602050306030303" pitchFamily="18" charset="0"/>
              </a:rPr>
              <a:t>          is covered with mucosa</a:t>
            </a:r>
            <a:r>
              <a:rPr lang="sr-Latn-CS" altLang="en-US" dirty="0">
                <a:latin typeface="Constantia" panose="02030602050306030303" pitchFamily="18" charset="0"/>
              </a:rPr>
              <a:t>)</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 posterior</a:t>
            </a:r>
            <a:r>
              <a:rPr lang="sr-Latn-CS" altLang="en-US" dirty="0">
                <a:latin typeface="Constantia" panose="02030602050306030303" pitchFamily="18" charset="0"/>
              </a:rPr>
              <a:t> </a:t>
            </a:r>
            <a:r>
              <a:rPr lang="en-GB" altLang="en-US" dirty="0">
                <a:latin typeface="Constantia" panose="02030602050306030303" pitchFamily="18" charset="0"/>
              </a:rPr>
              <a:t>- oriented toward the laryngeal</a:t>
            </a:r>
            <a:br>
              <a:rPr lang="en-GB" altLang="en-US" dirty="0">
                <a:latin typeface="Constantia" panose="02030602050306030303" pitchFamily="18" charset="0"/>
              </a:rPr>
            </a:br>
            <a:r>
              <a:rPr lang="en-GB" altLang="en-US" dirty="0">
                <a:latin typeface="Constantia" panose="02030602050306030303" pitchFamily="18" charset="0"/>
              </a:rPr>
              <a:t>          cavity, covered with respiratory mucosa</a:t>
            </a:r>
            <a:endParaRPr lang="sr-Latn-CS" altLang="en-US" dirty="0">
              <a:latin typeface="Constantia" panose="02030602050306030303" pitchFamily="18" charset="0"/>
            </a:endParaRPr>
          </a:p>
        </p:txBody>
      </p:sp>
      <p:pic>
        <p:nvPicPr>
          <p:cNvPr id="55299" name="Picture 2"/>
          <p:cNvPicPr>
            <a:picLocks noChangeAspect="1" noChangeArrowheads="1"/>
          </p:cNvPicPr>
          <p:nvPr/>
        </p:nvPicPr>
        <p:blipFill>
          <a:blip r:embed="rId2">
            <a:extLst>
              <a:ext uri="{28A0092B-C50C-407E-A947-70E740481C1C}">
                <a14:useLocalDpi xmlns:a14="http://schemas.microsoft.com/office/drawing/2010/main" val="0"/>
              </a:ext>
            </a:extLst>
          </a:blip>
          <a:srcRect l="7594" t="6197" r="40221" b="38000"/>
          <a:stretch>
            <a:fillRect/>
          </a:stretch>
        </p:blipFill>
        <p:spPr bwMode="auto">
          <a:xfrm>
            <a:off x="251073" y="3795713"/>
            <a:ext cx="3817938"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Picture 3"/>
          <p:cNvPicPr>
            <a:picLocks noChangeAspect="1" noChangeArrowheads="1"/>
          </p:cNvPicPr>
          <p:nvPr/>
        </p:nvPicPr>
        <p:blipFill>
          <a:blip r:embed="rId3">
            <a:extLst>
              <a:ext uri="{28A0092B-C50C-407E-A947-70E740481C1C}">
                <a14:useLocalDpi xmlns:a14="http://schemas.microsoft.com/office/drawing/2010/main" val="0"/>
              </a:ext>
            </a:extLst>
          </a:blip>
          <a:srcRect l="32227" t="13126" r="23242" b="19910"/>
          <a:stretch>
            <a:fillRect/>
          </a:stretch>
        </p:blipFill>
        <p:spPr bwMode="auto">
          <a:xfrm>
            <a:off x="395536" y="424180"/>
            <a:ext cx="3529013" cy="331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Rectangle 3"/>
          <p:cNvSpPr>
            <a:spLocks noGrp="1" noChangeArrowheads="1"/>
          </p:cNvSpPr>
          <p:nvPr>
            <p:ph type="body" idx="4294967295"/>
          </p:nvPr>
        </p:nvSpPr>
        <p:spPr>
          <a:xfrm>
            <a:off x="0" y="1071563"/>
            <a:ext cx="8724900" cy="5184775"/>
          </a:xfrm>
        </p:spPr>
        <p:txBody>
          <a:bodyPr/>
          <a:lstStyle/>
          <a:p>
            <a:pPr eaLnBrk="1" hangingPunct="1">
              <a:buFont typeface="Wingdings" panose="05000000000000000000" pitchFamily="2" charset="2"/>
              <a:buNone/>
            </a:pPr>
            <a:r>
              <a:rPr lang="sr-Cyrl-CS" altLang="en-US" sz="2000" dirty="0"/>
              <a:t>а</a:t>
            </a:r>
            <a:r>
              <a:rPr lang="sr-Latn-CS" altLang="en-US" sz="2000" dirty="0"/>
              <a:t>) </a:t>
            </a:r>
            <a:r>
              <a:rPr lang="en-GB" altLang="en-US" sz="2000" dirty="0"/>
              <a:t>Joints of the laryngeal cartilages</a:t>
            </a:r>
            <a:endParaRPr lang="sr-Latn-CS" altLang="en-US" sz="2000" dirty="0"/>
          </a:p>
          <a:p>
            <a:pPr eaLnBrk="1" hangingPunct="1">
              <a:buFont typeface="Wingdings" panose="05000000000000000000" pitchFamily="2" charset="2"/>
              <a:buNone/>
            </a:pPr>
            <a:r>
              <a:rPr lang="en-GB" altLang="en-US" sz="2000" dirty="0"/>
              <a:t>b</a:t>
            </a:r>
            <a:r>
              <a:rPr lang="sr-Latn-CS" altLang="en-US" sz="2000" dirty="0"/>
              <a:t>) </a:t>
            </a:r>
            <a:r>
              <a:rPr lang="en-GB" altLang="en-US" sz="2000" dirty="0"/>
              <a:t>Joints of laryngeal cartilages with other organs or bones</a:t>
            </a:r>
            <a:endParaRPr lang="sr-Latn-CS" altLang="en-US" sz="2000" dirty="0"/>
          </a:p>
          <a:p>
            <a:pPr eaLnBrk="1" hangingPunct="1">
              <a:buFont typeface="Wingdings" panose="05000000000000000000" pitchFamily="2" charset="2"/>
              <a:buNone/>
            </a:pPr>
            <a:endParaRPr lang="sr-Latn-CS" altLang="en-US" sz="2000" dirty="0"/>
          </a:p>
          <a:p>
            <a:pPr eaLnBrk="1" hangingPunct="1"/>
            <a:r>
              <a:rPr lang="sr-Cyrl-CS" altLang="en-US" sz="2000" dirty="0"/>
              <a:t>а</a:t>
            </a:r>
            <a:r>
              <a:rPr lang="sr-Latn-CS" altLang="en-US" sz="2000" dirty="0"/>
              <a:t>) </a:t>
            </a:r>
            <a:r>
              <a:rPr lang="en-GB" altLang="en-US" sz="2000" dirty="0"/>
              <a:t>Joints of the laryngeal cartilages</a:t>
            </a:r>
            <a:br>
              <a:rPr lang="en-US" altLang="en-US" sz="2000" dirty="0"/>
            </a:br>
            <a:r>
              <a:rPr lang="sr-Latn-CS" altLang="en-US" sz="2000" dirty="0"/>
              <a:t>   -</a:t>
            </a:r>
            <a:r>
              <a:rPr lang="en-GB" altLang="en-US" sz="2000" dirty="0"/>
              <a:t>2 paired</a:t>
            </a:r>
            <a:r>
              <a:rPr lang="sr-Latn-CS" altLang="en-US" sz="2000" dirty="0"/>
              <a:t>, </a:t>
            </a:r>
            <a:r>
              <a:rPr lang="en-GB" altLang="en-US" sz="2000" dirty="0"/>
              <a:t>moveable joints</a:t>
            </a:r>
            <a:r>
              <a:rPr lang="sr-Latn-CS" altLang="en-US" sz="2000" dirty="0"/>
              <a:t>:</a:t>
            </a:r>
            <a:br>
              <a:rPr lang="sr-Latn-CS" altLang="en-US" sz="2000" dirty="0"/>
            </a:br>
            <a:r>
              <a:rPr lang="sr-Latn-CS" altLang="en-US" sz="2000" dirty="0"/>
              <a:t>		- art. </a:t>
            </a:r>
            <a:r>
              <a:rPr lang="sr-Latn-CS" altLang="en-US" sz="2000" dirty="0" err="1"/>
              <a:t>cricothyroidea</a:t>
            </a:r>
            <a:br>
              <a:rPr lang="sr-Latn-CS" altLang="en-US" sz="2000" dirty="0"/>
            </a:br>
            <a:r>
              <a:rPr lang="sr-Latn-CS" altLang="en-US" sz="2000" dirty="0"/>
              <a:t>		- art. </a:t>
            </a:r>
            <a:r>
              <a:rPr lang="sr-Latn-CS" altLang="en-US" sz="2000" dirty="0" err="1"/>
              <a:t>cricoarytenoidea</a:t>
            </a:r>
            <a:br>
              <a:rPr lang="en-US" altLang="en-US" sz="2000" dirty="0"/>
            </a:br>
            <a:r>
              <a:rPr lang="en-US" altLang="en-US" sz="2000" dirty="0"/>
              <a:t>   </a:t>
            </a:r>
            <a:r>
              <a:rPr lang="sr-Latn-CS" altLang="en-US" sz="2000" dirty="0"/>
              <a:t>-</a:t>
            </a:r>
            <a:r>
              <a:rPr lang="en-GB" altLang="en-US" sz="2000" dirty="0"/>
              <a:t>ligaments</a:t>
            </a:r>
            <a:r>
              <a:rPr lang="sr-Latn-CS" altLang="en-US" sz="2000" dirty="0"/>
              <a:t>:</a:t>
            </a:r>
            <a:br>
              <a:rPr lang="sr-Latn-CS" altLang="en-US" sz="2000" dirty="0"/>
            </a:br>
            <a:r>
              <a:rPr lang="sr-Latn-CS" altLang="en-US" sz="2000" dirty="0"/>
              <a:t>		- </a:t>
            </a:r>
            <a:r>
              <a:rPr lang="sr-Latn-CS" altLang="en-US" sz="2000" dirty="0" err="1"/>
              <a:t>lig</a:t>
            </a:r>
            <a:r>
              <a:rPr lang="sr-Latn-CS" altLang="en-US" sz="2000" dirty="0"/>
              <a:t>. </a:t>
            </a:r>
            <a:r>
              <a:rPr lang="sr-Latn-CS" altLang="en-US" sz="2000" dirty="0" err="1"/>
              <a:t>thyroepigloticum</a:t>
            </a:r>
            <a:br>
              <a:rPr lang="sr-Latn-CS" altLang="en-US" sz="2000" dirty="0"/>
            </a:br>
            <a:r>
              <a:rPr lang="sr-Latn-CS" altLang="en-US" sz="2000" dirty="0"/>
              <a:t>		- </a:t>
            </a:r>
            <a:r>
              <a:rPr lang="sr-Latn-CS" altLang="en-US" sz="2000" dirty="0" err="1"/>
              <a:t>lig</a:t>
            </a:r>
            <a:r>
              <a:rPr lang="sr-Latn-CS" altLang="en-US" sz="2000" dirty="0"/>
              <a:t>. </a:t>
            </a:r>
            <a:r>
              <a:rPr lang="sr-Latn-CS" altLang="en-US" sz="2000" dirty="0" err="1"/>
              <a:t>cricothyroideum</a:t>
            </a:r>
            <a:br>
              <a:rPr lang="sr-Latn-CS" altLang="en-US" sz="2000" dirty="0"/>
            </a:br>
            <a:r>
              <a:rPr lang="sr-Latn-CS" altLang="en-US" sz="2000" dirty="0"/>
              <a:t>		- </a:t>
            </a:r>
            <a:r>
              <a:rPr lang="sr-Latn-CS" altLang="en-US" sz="2000" dirty="0" err="1"/>
              <a:t>lig</a:t>
            </a:r>
            <a:r>
              <a:rPr lang="sr-Latn-CS" altLang="en-US" sz="2000" dirty="0"/>
              <a:t>. </a:t>
            </a:r>
            <a:r>
              <a:rPr lang="sr-Latn-CS" altLang="en-US" sz="2000" dirty="0" err="1"/>
              <a:t>vestibulare</a:t>
            </a:r>
            <a:br>
              <a:rPr lang="sr-Latn-CS" altLang="en-US" sz="2000" dirty="0"/>
            </a:br>
            <a:r>
              <a:rPr lang="sr-Latn-CS" altLang="en-US" sz="2000" dirty="0"/>
              <a:t>		- </a:t>
            </a:r>
            <a:r>
              <a:rPr lang="sr-Latn-CS" altLang="en-US" sz="2000" dirty="0" err="1"/>
              <a:t>lig</a:t>
            </a:r>
            <a:r>
              <a:rPr lang="sr-Latn-CS" altLang="en-US" sz="2000" dirty="0"/>
              <a:t>. </a:t>
            </a:r>
            <a:r>
              <a:rPr lang="sr-Latn-CS" altLang="en-US" sz="2000" dirty="0" err="1"/>
              <a:t>vocale</a:t>
            </a:r>
            <a:endParaRPr lang="en-US" altLang="en-US" sz="2000" dirty="0"/>
          </a:p>
        </p:txBody>
      </p:sp>
      <p:sp>
        <p:nvSpPr>
          <p:cNvPr id="58371" name="Title 1"/>
          <p:cNvSpPr txBox="1">
            <a:spLocks noChangeArrowheads="1"/>
          </p:cNvSpPr>
          <p:nvPr/>
        </p:nvSpPr>
        <p:spPr bwMode="auto">
          <a:xfrm>
            <a:off x="247650" y="0"/>
            <a:ext cx="8229600"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Joints and fibrous connections of laryngeal cartilages</a:t>
            </a:r>
            <a:endParaRPr lang="sr-Latn-CS" altLang="en-US" sz="3500" dirty="0">
              <a:solidFill>
                <a:schemeClr val="tx2"/>
              </a:solidFill>
              <a:latin typeface="Constantia" panose="02030602050306030303" pitchFamily="18" charset="0"/>
            </a:endParaRPr>
          </a:p>
        </p:txBody>
      </p:sp>
      <p:pic>
        <p:nvPicPr>
          <p:cNvPr id="58372" name="Picture 2"/>
          <p:cNvPicPr>
            <a:picLocks noChangeAspect="1" noChangeArrowheads="1"/>
          </p:cNvPicPr>
          <p:nvPr/>
        </p:nvPicPr>
        <p:blipFill>
          <a:blip r:embed="rId2">
            <a:extLst>
              <a:ext uri="{28A0092B-C50C-407E-A947-70E740481C1C}">
                <a14:useLocalDpi xmlns:a14="http://schemas.microsoft.com/office/drawing/2010/main" val="0"/>
              </a:ext>
            </a:extLst>
          </a:blip>
          <a:srcRect l="27106" t="16837" r="56384" b="53893"/>
          <a:stretch>
            <a:fillRect/>
          </a:stretch>
        </p:blipFill>
        <p:spPr bwMode="auto">
          <a:xfrm>
            <a:off x="7372350" y="571500"/>
            <a:ext cx="1771650"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3" name="Picture 6"/>
          <p:cNvPicPr>
            <a:picLocks noChangeAspect="1" noChangeArrowheads="1"/>
          </p:cNvPicPr>
          <p:nvPr/>
        </p:nvPicPr>
        <p:blipFill>
          <a:blip r:embed="rId3">
            <a:extLst>
              <a:ext uri="{28A0092B-C50C-407E-A947-70E740481C1C}">
                <a14:useLocalDpi xmlns:a14="http://schemas.microsoft.com/office/drawing/2010/main" val="0"/>
              </a:ext>
            </a:extLst>
          </a:blip>
          <a:srcRect l="26953" t="27187" r="41406" b="31561"/>
          <a:stretch>
            <a:fillRect/>
          </a:stretch>
        </p:blipFill>
        <p:spPr bwMode="auto">
          <a:xfrm>
            <a:off x="4514850" y="2786063"/>
            <a:ext cx="462915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8373" name="Picture 6"/>
          <p:cNvPicPr>
            <a:picLocks noChangeAspect="1" noChangeArrowheads="1"/>
          </p:cNvPicPr>
          <p:nvPr/>
        </p:nvPicPr>
        <p:blipFill>
          <a:blip r:embed="rId2">
            <a:extLst>
              <a:ext uri="{28A0092B-C50C-407E-A947-70E740481C1C}">
                <a14:useLocalDpi xmlns:a14="http://schemas.microsoft.com/office/drawing/2010/main" val="0"/>
              </a:ext>
            </a:extLst>
          </a:blip>
          <a:srcRect l="26953" t="27187" r="41406" b="31561"/>
          <a:stretch>
            <a:fillRect/>
          </a:stretch>
        </p:blipFill>
        <p:spPr bwMode="auto">
          <a:xfrm>
            <a:off x="2843808" y="4085635"/>
            <a:ext cx="3240360" cy="264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0" name="Rectangle 3"/>
          <p:cNvSpPr>
            <a:spLocks noGrp="1" noChangeArrowheads="1"/>
          </p:cNvSpPr>
          <p:nvPr>
            <p:ph type="body" idx="4294967295"/>
          </p:nvPr>
        </p:nvSpPr>
        <p:spPr>
          <a:xfrm>
            <a:off x="0" y="1071563"/>
            <a:ext cx="9144000" cy="2789485"/>
          </a:xfrm>
        </p:spPr>
        <p:txBody>
          <a:bodyPr/>
          <a:lstStyle/>
          <a:p>
            <a:pPr eaLnBrk="1" hangingPunct="1">
              <a:buFont typeface="Wingdings" panose="05000000000000000000" pitchFamily="2" charset="2"/>
              <a:buNone/>
            </a:pPr>
            <a:endParaRPr lang="en-GB" altLang="en-US" sz="800" dirty="0"/>
          </a:p>
          <a:p>
            <a:pPr marL="0" indent="0">
              <a:buNone/>
            </a:pPr>
            <a:r>
              <a:rPr lang="en-GB" altLang="en-US" sz="1800" dirty="0"/>
              <a:t>*</a:t>
            </a:r>
            <a:r>
              <a:rPr lang="sr-Latn-CS" altLang="en-US" sz="1800" dirty="0"/>
              <a:t> </a:t>
            </a:r>
            <a:r>
              <a:rPr lang="en-GB" altLang="en-US" sz="1800" b="1" dirty="0"/>
              <a:t>Cricothyroid joint (</a:t>
            </a:r>
            <a:r>
              <a:rPr lang="sr-Latn-CS" altLang="en-US" sz="1800" b="1" dirty="0"/>
              <a:t>art</a:t>
            </a:r>
            <a:r>
              <a:rPr lang="en-GB" altLang="en-US" sz="1800" b="1" dirty="0" err="1"/>
              <a:t>iculatio</a:t>
            </a:r>
            <a:r>
              <a:rPr lang="sr-Latn-CS" altLang="en-US" sz="1800" b="1" dirty="0"/>
              <a:t> </a:t>
            </a:r>
            <a:r>
              <a:rPr lang="sr-Latn-CS" altLang="en-US" sz="1800" b="1" dirty="0" err="1"/>
              <a:t>cricothyroidea</a:t>
            </a:r>
            <a:r>
              <a:rPr lang="en-GB" altLang="en-US" sz="1800" b="1" dirty="0"/>
              <a:t>):</a:t>
            </a:r>
            <a:br>
              <a:rPr lang="en-GB" altLang="en-US" sz="1800" dirty="0"/>
            </a:br>
            <a:r>
              <a:rPr lang="en-GB" altLang="en-US" sz="1800" dirty="0"/>
              <a:t> - articular facets on:</a:t>
            </a:r>
            <a:br>
              <a:rPr lang="en-GB" altLang="en-US" sz="2000" dirty="0"/>
            </a:br>
            <a:r>
              <a:rPr lang="en-GB" altLang="en-US" sz="2000" dirty="0"/>
              <a:t>   </a:t>
            </a:r>
            <a:r>
              <a:rPr lang="en-GB" altLang="en-US" sz="1800" dirty="0"/>
              <a:t>1) </a:t>
            </a:r>
            <a:r>
              <a:rPr lang="en-GB" altLang="en-US" sz="1800" dirty="0">
                <a:latin typeface="Constantia" panose="02030602050306030303" pitchFamily="18" charset="0"/>
              </a:rPr>
              <a:t>inferior horn </a:t>
            </a:r>
            <a:r>
              <a:rPr lang="sr-Cyrl-CS" altLang="en-US" sz="1800" dirty="0">
                <a:latin typeface="Constantia" panose="02030602050306030303" pitchFamily="18" charset="0"/>
              </a:rPr>
              <a:t>(</a:t>
            </a:r>
            <a:r>
              <a:rPr lang="sr-Latn-CS" altLang="en-US" sz="1800" dirty="0" err="1">
                <a:latin typeface="Constantia" panose="02030602050306030303" pitchFamily="18" charset="0"/>
              </a:rPr>
              <a:t>cornu</a:t>
            </a:r>
            <a:r>
              <a:rPr lang="sr-Latn-CS" altLang="en-US" sz="1800" dirty="0">
                <a:latin typeface="Constantia" panose="02030602050306030303" pitchFamily="18" charset="0"/>
              </a:rPr>
              <a:t> </a:t>
            </a:r>
            <a:r>
              <a:rPr lang="sr-Latn-CS" altLang="en-US" sz="1800" dirty="0" err="1">
                <a:latin typeface="Constantia" panose="02030602050306030303" pitchFamily="18" charset="0"/>
              </a:rPr>
              <a:t>inferius</a:t>
            </a:r>
            <a:r>
              <a:rPr lang="sr-Cyrl-CS" altLang="en-US" sz="1800" dirty="0">
                <a:latin typeface="Constantia" panose="02030602050306030303" pitchFamily="18" charset="0"/>
              </a:rPr>
              <a:t>)</a:t>
            </a:r>
            <a:r>
              <a:rPr lang="en-GB" altLang="en-US" sz="1800" dirty="0">
                <a:latin typeface="Constantia" panose="02030602050306030303" pitchFamily="18" charset="0"/>
              </a:rPr>
              <a:t> of thyroid cartilage</a:t>
            </a:r>
            <a:br>
              <a:rPr lang="en-GB" altLang="en-US" sz="1800" dirty="0">
                <a:latin typeface="Constantia" panose="02030602050306030303" pitchFamily="18" charset="0"/>
              </a:rPr>
            </a:br>
            <a:r>
              <a:rPr lang="en-GB" altLang="en-US" sz="1800" dirty="0">
                <a:latin typeface="Constantia" panose="02030602050306030303" pitchFamily="18" charset="0"/>
              </a:rPr>
              <a:t>   2) at posterior part</a:t>
            </a:r>
            <a:r>
              <a:rPr lang="sr-Cyrl-CS" altLang="en-US" sz="1800" dirty="0">
                <a:latin typeface="Constantia" panose="02030602050306030303" pitchFamily="18" charset="0"/>
              </a:rPr>
              <a:t> </a:t>
            </a:r>
            <a:r>
              <a:rPr lang="en-GB" altLang="en-US" sz="1800" dirty="0">
                <a:latin typeface="Constantia" panose="02030602050306030303" pitchFamily="18" charset="0"/>
              </a:rPr>
              <a:t>of outer surface of  both (right and left) halves of arch of cricoid</a:t>
            </a:r>
            <a:br>
              <a:rPr lang="en-GB" altLang="en-US" sz="1800" dirty="0">
                <a:latin typeface="Constantia" panose="02030602050306030303" pitchFamily="18" charset="0"/>
              </a:rPr>
            </a:br>
            <a:r>
              <a:rPr lang="en-GB" altLang="en-US" sz="1800" dirty="0">
                <a:latin typeface="Constantia" panose="02030602050306030303" pitchFamily="18" charset="0"/>
              </a:rPr>
              <a:t>       cartilage</a:t>
            </a:r>
            <a:br>
              <a:rPr lang="en-GB" altLang="en-US" sz="1800" dirty="0">
                <a:latin typeface="Constantia" panose="02030602050306030303" pitchFamily="18" charset="0"/>
              </a:rPr>
            </a:br>
            <a:r>
              <a:rPr lang="en-GB" altLang="en-US" sz="1800" dirty="0">
                <a:latin typeface="Constantia" panose="02030602050306030303" pitchFamily="18" charset="0"/>
              </a:rPr>
              <a:t>- </a:t>
            </a:r>
            <a:r>
              <a:rPr lang="en-GB" sz="1800" dirty="0"/>
              <a:t>The main movement at these joint by contraction of cricothyroid muscle result in</a:t>
            </a:r>
            <a:br>
              <a:rPr lang="en-GB" sz="1800" dirty="0"/>
            </a:br>
            <a:r>
              <a:rPr lang="en-GB" sz="1800" dirty="0"/>
              <a:t>   decreasing </a:t>
            </a:r>
            <a:r>
              <a:rPr lang="en-GB" sz="1800" dirty="0">
                <a:highlight>
                  <a:srgbClr val="FFFFFF"/>
                </a:highlight>
              </a:rPr>
              <a:t>the anterior  space between the inferior border of the thyroid cartilage and the</a:t>
            </a:r>
            <a:br>
              <a:rPr lang="en-GB" sz="1800" dirty="0">
                <a:highlight>
                  <a:srgbClr val="FFFFFF"/>
                </a:highlight>
              </a:rPr>
            </a:br>
            <a:r>
              <a:rPr lang="en-GB" sz="1800" dirty="0">
                <a:highlight>
                  <a:srgbClr val="FFFFFF"/>
                </a:highlight>
              </a:rPr>
              <a:t>   upper border of the cricoid arch. </a:t>
            </a:r>
            <a:r>
              <a:rPr lang="en-GB" sz="1800" b="0" i="0" dirty="0">
                <a:effectLst/>
                <a:highlight>
                  <a:srgbClr val="FFFFFF"/>
                </a:highlight>
              </a:rPr>
              <a:t>This leads to a stretching of the vocal cords, through the</a:t>
            </a:r>
            <a:br>
              <a:rPr lang="en-GB" sz="1800" b="0" i="0" dirty="0">
                <a:effectLst/>
                <a:highlight>
                  <a:srgbClr val="FFFFFF"/>
                </a:highlight>
              </a:rPr>
            </a:br>
            <a:r>
              <a:rPr lang="en-GB" sz="1800" b="0" i="0" dirty="0">
                <a:effectLst/>
                <a:highlight>
                  <a:srgbClr val="FFFFFF"/>
                </a:highlight>
              </a:rPr>
              <a:t>   vocal.</a:t>
            </a:r>
            <a:r>
              <a:rPr lang="en-GB" sz="1800" dirty="0">
                <a:highlight>
                  <a:srgbClr val="FFFFFF"/>
                </a:highlight>
              </a:rPr>
              <a:t> </a:t>
            </a:r>
            <a:r>
              <a:rPr lang="en-GB" sz="1800" b="0" i="0" dirty="0">
                <a:effectLst/>
                <a:highlight>
                  <a:srgbClr val="FFFFFF"/>
                </a:highlight>
              </a:rPr>
              <a:t>The result is elevation of the pitch of the voice. </a:t>
            </a:r>
            <a:endParaRPr lang="en-GB" altLang="en-US" sz="2000" dirty="0"/>
          </a:p>
        </p:txBody>
      </p:sp>
      <p:sp>
        <p:nvSpPr>
          <p:cNvPr id="58371" name="Title 1"/>
          <p:cNvSpPr txBox="1">
            <a:spLocks noChangeArrowheads="1"/>
          </p:cNvSpPr>
          <p:nvPr/>
        </p:nvSpPr>
        <p:spPr bwMode="auto">
          <a:xfrm>
            <a:off x="247650" y="0"/>
            <a:ext cx="8229600"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Joints of laryngeal cartilages</a:t>
            </a:r>
            <a:endParaRPr lang="sr-Latn-CS" altLang="en-US" sz="3500" dirty="0">
              <a:solidFill>
                <a:schemeClr val="tx2"/>
              </a:solidFill>
              <a:latin typeface="Constantia" panose="02030602050306030303" pitchFamily="18" charset="0"/>
            </a:endParaRPr>
          </a:p>
        </p:txBody>
      </p:sp>
    </p:spTree>
    <p:extLst>
      <p:ext uri="{BB962C8B-B14F-4D97-AF65-F5344CB8AC3E}">
        <p14:creationId xmlns:p14="http://schemas.microsoft.com/office/powerpoint/2010/main" val="6629282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Rectangle 3"/>
          <p:cNvSpPr>
            <a:spLocks noGrp="1" noChangeArrowheads="1"/>
          </p:cNvSpPr>
          <p:nvPr>
            <p:ph type="body" idx="4294967295"/>
          </p:nvPr>
        </p:nvSpPr>
        <p:spPr>
          <a:xfrm>
            <a:off x="0" y="1071563"/>
            <a:ext cx="9144000" cy="5786437"/>
          </a:xfrm>
        </p:spPr>
        <p:txBody>
          <a:bodyPr/>
          <a:lstStyle/>
          <a:p>
            <a:pPr eaLnBrk="1" hangingPunct="1">
              <a:buFont typeface="Wingdings" panose="05000000000000000000" pitchFamily="2" charset="2"/>
              <a:buNone/>
            </a:pPr>
            <a:endParaRPr lang="en-GB" altLang="en-US" sz="800" b="1" dirty="0"/>
          </a:p>
          <a:p>
            <a:pPr eaLnBrk="1" hangingPunct="1">
              <a:buFont typeface="Wingdings" panose="05000000000000000000" pitchFamily="2" charset="2"/>
              <a:buNone/>
            </a:pPr>
            <a:r>
              <a:rPr lang="en-GB" altLang="en-US" sz="1800" b="1" dirty="0"/>
              <a:t>*</a:t>
            </a:r>
            <a:r>
              <a:rPr lang="sr-Latn-CS" altLang="en-US" sz="1800" b="1" dirty="0"/>
              <a:t> </a:t>
            </a:r>
            <a:r>
              <a:rPr lang="en-GB" altLang="en-US" sz="1800" b="1" dirty="0"/>
              <a:t>Cricoarytenoid joint (</a:t>
            </a:r>
            <a:r>
              <a:rPr lang="sr-Latn-CS" altLang="en-US" sz="1800" b="1" dirty="0"/>
              <a:t>art. </a:t>
            </a:r>
            <a:r>
              <a:rPr lang="sr-Latn-CS" altLang="en-US" sz="1800" b="1" dirty="0" err="1"/>
              <a:t>cricoarytenoid</a:t>
            </a:r>
            <a:r>
              <a:rPr lang="en-GB" altLang="en-US" sz="1800" b="1" dirty="0" err="1"/>
              <a:t>ea</a:t>
            </a:r>
            <a:r>
              <a:rPr lang="en-GB" altLang="en-US" sz="1800" b="1" dirty="0"/>
              <a:t>):</a:t>
            </a:r>
          </a:p>
          <a:p>
            <a:pPr marL="0" indent="0" algn="l">
              <a:buNone/>
            </a:pPr>
            <a:r>
              <a:rPr lang="en-GB" altLang="en-US" sz="1800" dirty="0"/>
              <a:t>- articular facets on:</a:t>
            </a:r>
            <a:br>
              <a:rPr lang="en-GB" altLang="en-US" sz="1800" dirty="0"/>
            </a:br>
            <a:r>
              <a:rPr lang="en-GB" altLang="en-US" sz="1800" dirty="0"/>
              <a:t>   1) 2 at lateral ends of </a:t>
            </a:r>
            <a:r>
              <a:rPr lang="en-GB" altLang="en-US" sz="1800" dirty="0">
                <a:latin typeface="Constantia" panose="02030602050306030303" pitchFamily="18" charset="0"/>
              </a:rPr>
              <a:t>superior border of lamina of cricoid cartilage</a:t>
            </a:r>
            <a:br>
              <a:rPr lang="en-GB" altLang="en-US" sz="1800" dirty="0">
                <a:latin typeface="Constantia" panose="02030602050306030303" pitchFamily="18" charset="0"/>
              </a:rPr>
            </a:br>
            <a:r>
              <a:rPr lang="en-GB" altLang="en-US" sz="1400" dirty="0"/>
              <a:t>       - </a:t>
            </a:r>
            <a:r>
              <a:rPr lang="en-GB" sz="1400" b="0" i="0" dirty="0">
                <a:effectLst/>
                <a:highlight>
                  <a:srgbClr val="FFFFFF"/>
                </a:highlight>
              </a:rPr>
              <a:t>The long axes of both facets meet posteriorly near the midline forming an angle of approximately 50 degrees.</a:t>
            </a:r>
            <a:br>
              <a:rPr lang="en-GB" sz="1400" b="0" i="0" dirty="0">
                <a:effectLst/>
                <a:highlight>
                  <a:srgbClr val="FFFFFF"/>
                </a:highlight>
              </a:rPr>
            </a:br>
            <a:r>
              <a:rPr lang="en-GB" sz="1400" b="0" i="0" dirty="0">
                <a:effectLst/>
                <a:highlight>
                  <a:srgbClr val="FFFFFF"/>
                </a:highlight>
              </a:rPr>
              <a:t>         (important for understanding the movements resulting in abduction and adduction of vocal cords)</a:t>
            </a:r>
            <a:br>
              <a:rPr lang="en-GB" altLang="en-US" sz="1400" dirty="0"/>
            </a:br>
            <a:r>
              <a:rPr lang="en-GB" altLang="en-US" sz="1800" dirty="0">
                <a:latin typeface="Constantia" panose="02030602050306030303" pitchFamily="18" charset="0"/>
              </a:rPr>
              <a:t>   2) posterior part of the base of arytenoid cartilage</a:t>
            </a:r>
            <a:br>
              <a:rPr lang="en-GB" altLang="en-US" sz="1800" dirty="0">
                <a:latin typeface="Constantia" panose="02030602050306030303" pitchFamily="18" charset="0"/>
              </a:rPr>
            </a:br>
            <a:r>
              <a:rPr lang="en-GB" altLang="en-US" sz="1800" dirty="0">
                <a:latin typeface="Constantia" panose="02030602050306030303" pitchFamily="18" charset="0"/>
              </a:rPr>
              <a:t>- </a:t>
            </a:r>
            <a:r>
              <a:rPr lang="en-GB" sz="1800" b="0" i="0" dirty="0">
                <a:effectLst/>
                <a:highlight>
                  <a:srgbClr val="FFFFFF"/>
                </a:highlight>
              </a:rPr>
              <a:t>Two principal movements occur in this joint: rotation and gliding. </a:t>
            </a:r>
          </a:p>
          <a:p>
            <a:pPr marL="0" indent="0" algn="l">
              <a:buNone/>
            </a:pPr>
            <a:r>
              <a:rPr lang="en-GB" sz="1800" dirty="0">
                <a:highlight>
                  <a:srgbClr val="FFFFFF"/>
                </a:highlight>
              </a:rPr>
              <a:t>     </a:t>
            </a:r>
            <a:r>
              <a:rPr lang="en-GB" sz="1800" b="0" i="0" dirty="0">
                <a:effectLst/>
                <a:highlight>
                  <a:srgbClr val="FFFFFF"/>
                </a:highlight>
              </a:rPr>
              <a:t>- Rotation causes the vocal processes of arytenoid cartilages to rotate outwards or</a:t>
            </a:r>
            <a:br>
              <a:rPr lang="en-GB" sz="1800" b="0" i="0" dirty="0">
                <a:effectLst/>
                <a:highlight>
                  <a:srgbClr val="FFFFFF"/>
                </a:highlight>
              </a:rPr>
            </a:br>
            <a:r>
              <a:rPr lang="en-GB" sz="1800" b="0" i="0" dirty="0">
                <a:effectLst/>
                <a:highlight>
                  <a:srgbClr val="FFFFFF"/>
                </a:highlight>
              </a:rPr>
              <a:t>        inwards, that results in abduction or adduction of vocal cords</a:t>
            </a:r>
            <a:br>
              <a:rPr lang="en-GB" sz="1800" b="0" i="0" dirty="0">
                <a:effectLst/>
                <a:highlight>
                  <a:srgbClr val="FFFFFF"/>
                </a:highlight>
              </a:rPr>
            </a:br>
            <a:r>
              <a:rPr lang="en-GB" sz="1800" b="0" i="0" dirty="0">
                <a:effectLst/>
                <a:highlight>
                  <a:srgbClr val="FFFFFF"/>
                </a:highlight>
              </a:rPr>
              <a:t>       Medial rotation leads to adduction, while lateral rotation leads to abduction of vocal</a:t>
            </a:r>
            <a:br>
              <a:rPr lang="en-GB" sz="1800" b="0" i="0" dirty="0">
                <a:effectLst/>
                <a:highlight>
                  <a:srgbClr val="FFFFFF"/>
                </a:highlight>
              </a:rPr>
            </a:br>
            <a:r>
              <a:rPr lang="en-GB" sz="1800" b="0" i="0" dirty="0">
                <a:effectLst/>
                <a:highlight>
                  <a:srgbClr val="FFFFFF"/>
                </a:highlight>
              </a:rPr>
              <a:t>        cords</a:t>
            </a:r>
          </a:p>
          <a:p>
            <a:pPr marL="0" indent="0" algn="l">
              <a:buNone/>
            </a:pPr>
            <a:r>
              <a:rPr lang="en-GB" sz="1800" dirty="0">
                <a:highlight>
                  <a:srgbClr val="FFFFFF"/>
                </a:highlight>
              </a:rPr>
              <a:t>     - In gliding, arytenoid cartilages m</a:t>
            </a:r>
            <a:r>
              <a:rPr lang="en-GB" sz="1800" b="0" i="0" dirty="0">
                <a:effectLst/>
                <a:highlight>
                  <a:srgbClr val="FFFFFF"/>
                </a:highlight>
              </a:rPr>
              <a:t>ove closer or further away from </a:t>
            </a:r>
            <a:br>
              <a:rPr lang="en-GB" sz="1800" b="0" i="0" dirty="0">
                <a:effectLst/>
                <a:highlight>
                  <a:srgbClr val="FFFFFF"/>
                </a:highlight>
              </a:rPr>
            </a:br>
            <a:r>
              <a:rPr lang="en-GB" sz="1800" b="0" i="0" dirty="0">
                <a:effectLst/>
                <a:highlight>
                  <a:srgbClr val="FFFFFF"/>
                </a:highlight>
              </a:rPr>
              <a:t>        one another, resulting in adduction and shortening or </a:t>
            </a:r>
            <a:br>
              <a:rPr lang="en-GB" sz="1800" b="0" i="0" dirty="0">
                <a:effectLst/>
                <a:highlight>
                  <a:srgbClr val="FFFFFF"/>
                </a:highlight>
              </a:rPr>
            </a:br>
            <a:r>
              <a:rPr lang="en-GB" sz="1800" b="0" i="0" dirty="0">
                <a:effectLst/>
                <a:highlight>
                  <a:srgbClr val="FFFFFF"/>
                </a:highlight>
              </a:rPr>
              <a:t>        abduction and lengthening of vocal cords, respectively</a:t>
            </a:r>
          </a:p>
          <a:p>
            <a:pPr eaLnBrk="1" hangingPunct="1">
              <a:buFont typeface="Wingdings" panose="05000000000000000000" pitchFamily="2" charset="2"/>
              <a:buNone/>
            </a:pPr>
            <a:br>
              <a:rPr lang="en-GB" sz="2000" dirty="0"/>
            </a:br>
            <a:br>
              <a:rPr lang="en-US" altLang="en-US" sz="2000" dirty="0"/>
            </a:br>
            <a:r>
              <a:rPr lang="en-US" altLang="en-US" sz="2000" dirty="0"/>
              <a:t>   </a:t>
            </a:r>
          </a:p>
        </p:txBody>
      </p:sp>
      <p:sp>
        <p:nvSpPr>
          <p:cNvPr id="58371" name="Title 1"/>
          <p:cNvSpPr txBox="1">
            <a:spLocks noChangeArrowheads="1"/>
          </p:cNvSpPr>
          <p:nvPr/>
        </p:nvSpPr>
        <p:spPr bwMode="auto">
          <a:xfrm>
            <a:off x="247650" y="0"/>
            <a:ext cx="8229600"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Joints of laryngeal cartilages</a:t>
            </a:r>
            <a:endParaRPr lang="sr-Latn-CS" altLang="en-US" sz="3500" dirty="0">
              <a:solidFill>
                <a:schemeClr val="tx2"/>
              </a:solidFill>
              <a:latin typeface="Constantia" panose="02030602050306030303" pitchFamily="18" charset="0"/>
            </a:endParaRPr>
          </a:p>
        </p:txBody>
      </p:sp>
      <p:pic>
        <p:nvPicPr>
          <p:cNvPr id="58372" name="Picture 2"/>
          <p:cNvPicPr>
            <a:picLocks noChangeAspect="1" noChangeArrowheads="1"/>
          </p:cNvPicPr>
          <p:nvPr/>
        </p:nvPicPr>
        <p:blipFill>
          <a:blip r:embed="rId2">
            <a:extLst>
              <a:ext uri="{28A0092B-C50C-407E-A947-70E740481C1C}">
                <a14:useLocalDpi xmlns:a14="http://schemas.microsoft.com/office/drawing/2010/main" val="0"/>
              </a:ext>
            </a:extLst>
          </a:blip>
          <a:srcRect l="27106" t="16837" r="56384" b="53893"/>
          <a:stretch>
            <a:fillRect/>
          </a:stretch>
        </p:blipFill>
        <p:spPr bwMode="auto">
          <a:xfrm>
            <a:off x="6876256" y="4077072"/>
            <a:ext cx="2059682" cy="273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31600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l="32227" t="13126" r="23242" b="12811"/>
          <a:stretch>
            <a:fillRect/>
          </a:stretch>
        </p:blipFill>
        <p:spPr bwMode="auto">
          <a:xfrm>
            <a:off x="1189055" y="3501008"/>
            <a:ext cx="2997219" cy="3115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l="7594" t="6197" r="40221" b="38000"/>
          <a:stretch>
            <a:fillRect/>
          </a:stretch>
        </p:blipFill>
        <p:spPr bwMode="auto">
          <a:xfrm>
            <a:off x="5004048" y="3554649"/>
            <a:ext cx="3817938"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p:cNvPicPr>
            <a:picLocks noChangeAspect="1" noChangeArrowheads="1"/>
          </p:cNvPicPr>
          <p:nvPr/>
        </p:nvPicPr>
        <p:blipFill>
          <a:blip r:embed="rId4">
            <a:extLst>
              <a:ext uri="{28A0092B-C50C-407E-A947-70E740481C1C}">
                <a14:useLocalDpi xmlns:a14="http://schemas.microsoft.com/office/drawing/2010/main" val="0"/>
              </a:ext>
            </a:extLst>
          </a:blip>
          <a:srcRect l="26953" t="27187" r="41406" b="31561"/>
          <a:stretch>
            <a:fillRect/>
          </a:stretch>
        </p:blipFill>
        <p:spPr bwMode="auto">
          <a:xfrm>
            <a:off x="2987824" y="548680"/>
            <a:ext cx="3365429" cy="274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51707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TextBox 2"/>
          <p:cNvSpPr txBox="1">
            <a:spLocks noChangeArrowheads="1"/>
          </p:cNvSpPr>
          <p:nvPr/>
        </p:nvSpPr>
        <p:spPr bwMode="auto">
          <a:xfrm>
            <a:off x="32968" y="1283465"/>
            <a:ext cx="5248873"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lnSpc>
                <a:spcPct val="90000"/>
              </a:lnSpc>
            </a:pPr>
            <a:r>
              <a:rPr lang="sr-Latn-CS" altLang="en-US" dirty="0">
                <a:latin typeface="Constantia" panose="02030602050306030303" pitchFamily="18" charset="0"/>
              </a:rPr>
              <a:t>LIGAMENT   VESTIBULARE: </a:t>
            </a:r>
          </a:p>
          <a:p>
            <a:pPr eaLnBrk="1" hangingPunct="1">
              <a:lnSpc>
                <a:spcPct val="90000"/>
              </a:lnSpc>
              <a:buFont typeface="Wingdings" panose="05000000000000000000" pitchFamily="2" charset="2"/>
              <a:buNone/>
            </a:pPr>
            <a:r>
              <a:rPr lang="sr-Latn-CS" altLang="en-US" dirty="0">
                <a:latin typeface="Constantia" panose="02030602050306030303" pitchFamily="18" charset="0"/>
              </a:rPr>
              <a:t>     - </a:t>
            </a:r>
            <a:r>
              <a:rPr lang="en-GB" altLang="en-US" dirty="0">
                <a:latin typeface="Constantia" panose="02030602050306030303" pitchFamily="18" charset="0"/>
              </a:rPr>
              <a:t>paired</a:t>
            </a:r>
            <a:r>
              <a:rPr lang="sr-Latn-CS" altLang="en-US" dirty="0">
                <a:latin typeface="Constantia" panose="02030602050306030303" pitchFamily="18" charset="0"/>
              </a:rPr>
              <a:t>, </a:t>
            </a:r>
            <a:r>
              <a:rPr lang="en-GB" altLang="en-US" dirty="0">
                <a:latin typeface="Constantia" panose="02030602050306030303" pitchFamily="18" charset="0"/>
              </a:rPr>
              <a:t>elastic ligament</a:t>
            </a:r>
            <a:endParaRPr lang="sr-Latn-CS" altLang="en-US" dirty="0">
              <a:latin typeface="Constantia" panose="02030602050306030303" pitchFamily="18" charset="0"/>
            </a:endParaRPr>
          </a:p>
          <a:p>
            <a:pPr eaLnBrk="1" hangingPunct="1">
              <a:lnSpc>
                <a:spcPct val="90000"/>
              </a:lnSpc>
              <a:buFont typeface="Wingdings" panose="05000000000000000000" pitchFamily="2" charset="2"/>
              <a:buNone/>
            </a:pPr>
            <a:r>
              <a:rPr lang="sr-Latn-CS" altLang="en-US" dirty="0">
                <a:latin typeface="Constantia" panose="02030602050306030303" pitchFamily="18" charset="0"/>
              </a:rPr>
              <a:t>     - </a:t>
            </a:r>
            <a:r>
              <a:rPr lang="en-GB" altLang="en-US" dirty="0">
                <a:latin typeface="Constantia" panose="02030602050306030303" pitchFamily="18" charset="0"/>
              </a:rPr>
              <a:t>extends from </a:t>
            </a:r>
            <a:r>
              <a:rPr lang="sr-Latn-CS" altLang="en-US" dirty="0" err="1">
                <a:latin typeface="Constantia" panose="02030602050306030303" pitchFamily="18" charset="0"/>
              </a:rPr>
              <a:t>colliculus</a:t>
            </a:r>
            <a:r>
              <a:rPr lang="en-GB" altLang="en-US" dirty="0">
                <a:latin typeface="Constantia" panose="02030602050306030303" pitchFamily="18" charset="0"/>
              </a:rPr>
              <a:t> (antero-lateral surface)</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a:latin typeface="Constantia" panose="02030602050306030303" pitchFamily="18" charset="0"/>
              </a:rPr>
              <a:t> </a:t>
            </a:r>
            <a:r>
              <a:rPr lang="en-GB" altLang="en-US" dirty="0">
                <a:latin typeface="Constantia" panose="02030602050306030303" pitchFamily="18" charset="0"/>
              </a:rPr>
              <a:t>of arytenoid cartilage to the back side of angle</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of thyroid cartilage of larynx</a:t>
            </a:r>
            <a:r>
              <a:rPr lang="sr-Latn-CS" altLang="en-US" dirty="0">
                <a:latin typeface="Constantia" panose="02030602050306030303" pitchFamily="18" charset="0"/>
              </a:rPr>
              <a:t>.</a:t>
            </a:r>
          </a:p>
          <a:p>
            <a:pPr eaLnBrk="1" hangingPunct="1">
              <a:lnSpc>
                <a:spcPct val="90000"/>
              </a:lnSpc>
              <a:buFont typeface="Wingdings" panose="05000000000000000000" pitchFamily="2" charset="2"/>
              <a:buNone/>
            </a:pPr>
            <a:r>
              <a:rPr lang="sr-Latn-CS" altLang="en-US" dirty="0">
                <a:latin typeface="Constantia" panose="02030602050306030303" pitchFamily="18" charset="0"/>
              </a:rPr>
              <a:t>     - </a:t>
            </a:r>
            <a:r>
              <a:rPr lang="en-GB" altLang="en-US" dirty="0">
                <a:latin typeface="Constantia" panose="02030602050306030303" pitchFamily="18" charset="0"/>
              </a:rPr>
              <a:t>covered by mucosa forms vestibular fold </a:t>
            </a:r>
            <a:r>
              <a:rPr lang="sr-Latn-CS" altLang="en-US" dirty="0">
                <a:latin typeface="Constantia" panose="02030602050306030303" pitchFamily="18" charset="0"/>
              </a:rPr>
              <a:t>(</a:t>
            </a:r>
            <a:r>
              <a:rPr lang="sr-Latn-CS" altLang="en-US" dirty="0" err="1">
                <a:latin typeface="Constantia" panose="02030602050306030303" pitchFamily="18" charset="0"/>
              </a:rPr>
              <a:t>plica</a:t>
            </a:r>
            <a:r>
              <a:rPr lang="sr-Latn-CS" altLang="en-US" dirty="0">
                <a:latin typeface="Constantia" panose="02030602050306030303" pitchFamily="18" charset="0"/>
              </a:rPr>
              <a:t> </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err="1">
                <a:latin typeface="Constantia" panose="02030602050306030303" pitchFamily="18" charset="0"/>
              </a:rPr>
              <a:t>vestibularis</a:t>
            </a:r>
            <a:r>
              <a:rPr lang="en-GB" altLang="en-US" dirty="0">
                <a:latin typeface="Constantia" panose="02030602050306030303" pitchFamily="18" charset="0"/>
              </a:rPr>
              <a:t>, false vocal cord)</a:t>
            </a:r>
            <a:br>
              <a:rPr lang="en-GB" altLang="en-US" dirty="0">
                <a:latin typeface="Constantia" panose="02030602050306030303" pitchFamily="18" charset="0"/>
              </a:rPr>
            </a:br>
            <a:r>
              <a:rPr lang="en-GB" altLang="en-US" dirty="0">
                <a:latin typeface="Constantia" panose="02030602050306030303" pitchFamily="18" charset="0"/>
              </a:rPr>
              <a:t>     - it is inferior border of fibrous tissue of upper </a:t>
            </a:r>
            <a:br>
              <a:rPr lang="en-GB" altLang="en-US" dirty="0">
                <a:latin typeface="Constantia" panose="02030602050306030303" pitchFamily="18" charset="0"/>
              </a:rPr>
            </a:br>
            <a:r>
              <a:rPr lang="en-GB" altLang="en-US" dirty="0">
                <a:latin typeface="Constantia" panose="02030602050306030303" pitchFamily="18" charset="0"/>
              </a:rPr>
              <a:t>       laryngeal part; this tissue is named lamina </a:t>
            </a:r>
            <a:br>
              <a:rPr lang="en-GB" altLang="en-US" dirty="0">
                <a:latin typeface="Constantia" panose="02030602050306030303" pitchFamily="18" charset="0"/>
              </a:rPr>
            </a:br>
            <a:r>
              <a:rPr lang="en-GB" altLang="en-US" dirty="0">
                <a:latin typeface="Constantia" panose="02030602050306030303" pitchFamily="18" charset="0"/>
              </a:rPr>
              <a:t>       quadrigemina</a:t>
            </a:r>
            <a:endParaRPr lang="sr-Latn-CS" altLang="en-US" dirty="0">
              <a:latin typeface="Constantia" panose="02030602050306030303" pitchFamily="18" charset="0"/>
            </a:endParaRPr>
          </a:p>
          <a:p>
            <a:pPr eaLnBrk="1" hangingPunct="1"/>
            <a:endParaRPr lang="sr-Latn-CS" altLang="en-US" dirty="0"/>
          </a:p>
        </p:txBody>
      </p:sp>
      <p:sp>
        <p:nvSpPr>
          <p:cNvPr id="59395" name="TextBox 4"/>
          <p:cNvSpPr txBox="1">
            <a:spLocks noChangeArrowheads="1"/>
          </p:cNvSpPr>
          <p:nvPr/>
        </p:nvSpPr>
        <p:spPr bwMode="auto">
          <a:xfrm>
            <a:off x="0" y="4143375"/>
            <a:ext cx="599638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lnSpc>
                <a:spcPct val="90000"/>
              </a:lnSpc>
            </a:pPr>
            <a:r>
              <a:rPr lang="sr-Latn-CS" altLang="en-US" dirty="0">
                <a:latin typeface="Constantia" panose="02030602050306030303" pitchFamily="18" charset="0"/>
              </a:rPr>
              <a:t>LIGAMENT   VOCALE:</a:t>
            </a:r>
          </a:p>
          <a:p>
            <a:pPr eaLnBrk="1" hangingPunct="1">
              <a:lnSpc>
                <a:spcPct val="90000"/>
              </a:lnSpc>
              <a:buFont typeface="Wingdings" panose="05000000000000000000" pitchFamily="2" charset="2"/>
              <a:buNone/>
            </a:pPr>
            <a:r>
              <a:rPr lang="sr-Latn-CS" altLang="en-US" dirty="0">
                <a:latin typeface="Constantia" panose="02030602050306030303" pitchFamily="18" charset="0"/>
              </a:rPr>
              <a:t>    - </a:t>
            </a:r>
            <a:r>
              <a:rPr lang="en-GB" altLang="en-US" dirty="0">
                <a:latin typeface="Constantia" panose="02030602050306030303" pitchFamily="18" charset="0"/>
              </a:rPr>
              <a:t>paired ligament located below the vestibular </a:t>
            </a:r>
            <a:br>
              <a:rPr lang="en-GB" altLang="en-US" dirty="0">
                <a:latin typeface="Constantia" panose="02030602050306030303" pitchFamily="18" charset="0"/>
              </a:rPr>
            </a:br>
            <a:r>
              <a:rPr lang="en-GB" altLang="en-US" dirty="0">
                <a:latin typeface="Constantia" panose="02030602050306030303" pitchFamily="18" charset="0"/>
              </a:rPr>
              <a:t>      ligament</a:t>
            </a:r>
            <a:endParaRPr lang="sr-Latn-CS" altLang="en-US" dirty="0">
              <a:latin typeface="Constantia" panose="02030602050306030303" pitchFamily="18" charset="0"/>
            </a:endParaRPr>
          </a:p>
          <a:p>
            <a:pPr eaLnBrk="1" hangingPunct="1">
              <a:lnSpc>
                <a:spcPct val="90000"/>
              </a:lnSpc>
              <a:buFont typeface="Wingdings" panose="05000000000000000000" pitchFamily="2" charset="2"/>
              <a:buNone/>
            </a:pPr>
            <a:r>
              <a:rPr lang="sr-Latn-CS" altLang="en-US" dirty="0">
                <a:latin typeface="Constantia" panose="02030602050306030303" pitchFamily="18" charset="0"/>
              </a:rPr>
              <a:t>    - </a:t>
            </a:r>
            <a:r>
              <a:rPr lang="en-GB" altLang="en-US" dirty="0">
                <a:latin typeface="Constantia" panose="02030602050306030303" pitchFamily="18" charset="0"/>
              </a:rPr>
              <a:t>extends from vocal process</a:t>
            </a:r>
            <a:r>
              <a:rPr lang="sr-Latn-CS" altLang="en-US" dirty="0">
                <a:latin typeface="Constantia" panose="02030602050306030303" pitchFamily="18" charset="0"/>
              </a:rPr>
              <a:t> </a:t>
            </a:r>
            <a:r>
              <a:rPr lang="en-GB" altLang="en-US" dirty="0">
                <a:latin typeface="Constantia" panose="02030602050306030303" pitchFamily="18" charset="0"/>
              </a:rPr>
              <a:t>of arytenoid cartilage to the</a:t>
            </a:r>
            <a:br>
              <a:rPr lang="en-GB" altLang="en-US" dirty="0">
                <a:latin typeface="Constantia" panose="02030602050306030303" pitchFamily="18" charset="0"/>
              </a:rPr>
            </a:br>
            <a:r>
              <a:rPr lang="en-GB" altLang="en-US" dirty="0">
                <a:latin typeface="Constantia" panose="02030602050306030303" pitchFamily="18" charset="0"/>
              </a:rPr>
              <a:t>      back side of angle of thyroid cartilage of larynx</a:t>
            </a:r>
            <a:r>
              <a:rPr lang="sr-Latn-CS" altLang="en-US" dirty="0">
                <a:latin typeface="Constantia" panose="02030602050306030303" pitchFamily="18" charset="0"/>
              </a:rPr>
              <a:t>.</a:t>
            </a:r>
          </a:p>
          <a:p>
            <a:pPr eaLnBrk="1" hangingPunct="1">
              <a:lnSpc>
                <a:spcPct val="90000"/>
              </a:lnSpc>
              <a:buFont typeface="Wingdings" panose="05000000000000000000" pitchFamily="2" charset="2"/>
              <a:buNone/>
            </a:pPr>
            <a:r>
              <a:rPr lang="sr-Latn-CS" altLang="en-US" dirty="0">
                <a:latin typeface="Constantia" panose="02030602050306030303" pitchFamily="18" charset="0"/>
              </a:rPr>
              <a:t>    - </a:t>
            </a:r>
            <a:r>
              <a:rPr lang="en-GB" altLang="en-US" dirty="0">
                <a:latin typeface="Constantia" panose="02030602050306030303" pitchFamily="18" charset="0"/>
              </a:rPr>
              <a:t>covered by mucosa forms vocal fold</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a:latin typeface="Constantia" panose="02030602050306030303" pitchFamily="18" charset="0"/>
              </a:rPr>
              <a:t>(</a:t>
            </a:r>
            <a:r>
              <a:rPr lang="sr-Latn-CS" altLang="en-US" dirty="0" err="1">
                <a:latin typeface="Constantia" panose="02030602050306030303" pitchFamily="18" charset="0"/>
              </a:rPr>
              <a:t>plica</a:t>
            </a:r>
            <a:r>
              <a:rPr lang="en-GB" altLang="en-US" dirty="0">
                <a:latin typeface="Constantia" panose="02030602050306030303" pitchFamily="18" charset="0"/>
              </a:rPr>
              <a:t> </a:t>
            </a:r>
            <a:r>
              <a:rPr lang="sr-Latn-CS" altLang="en-US" dirty="0">
                <a:latin typeface="Constantia" panose="02030602050306030303" pitchFamily="18" charset="0"/>
              </a:rPr>
              <a:t>v</a:t>
            </a:r>
            <a:r>
              <a:rPr lang="en-GB" altLang="en-US" dirty="0" err="1">
                <a:latin typeface="Constantia" panose="02030602050306030303" pitchFamily="18" charset="0"/>
              </a:rPr>
              <a:t>ocalis</a:t>
            </a:r>
            <a:r>
              <a:rPr lang="en-GB" altLang="en-US" dirty="0">
                <a:latin typeface="Constantia" panose="02030602050306030303" pitchFamily="18" charset="0"/>
              </a:rPr>
              <a:t> or vocal cord)</a:t>
            </a:r>
          </a:p>
          <a:p>
            <a:pPr eaLnBrk="1" hangingPunct="1">
              <a:lnSpc>
                <a:spcPct val="90000"/>
              </a:lnSpc>
            </a:pPr>
            <a:r>
              <a:rPr lang="en-GB" altLang="en-US" dirty="0">
                <a:latin typeface="Constantia" panose="02030602050306030303" pitchFamily="18" charset="0"/>
              </a:rPr>
              <a:t>    - it is superior border of fibrous tissue of</a:t>
            </a:r>
            <a:br>
              <a:rPr lang="en-GB" altLang="en-US" dirty="0">
                <a:latin typeface="Constantia" panose="02030602050306030303" pitchFamily="18" charset="0"/>
              </a:rPr>
            </a:br>
            <a:r>
              <a:rPr lang="en-GB" altLang="en-US" dirty="0">
                <a:latin typeface="Constantia" panose="02030602050306030303" pitchFamily="18" charset="0"/>
              </a:rPr>
              <a:t>       lower laryngeal part; this tissue is named</a:t>
            </a:r>
          </a:p>
          <a:p>
            <a:pPr eaLnBrk="1" hangingPunct="1">
              <a:lnSpc>
                <a:spcPct val="90000"/>
              </a:lnSpc>
              <a:buFont typeface="Wingdings" panose="05000000000000000000" pitchFamily="2" charset="2"/>
              <a:buNone/>
            </a:pPr>
            <a:r>
              <a:rPr lang="en-GB" altLang="en-US" dirty="0">
                <a:latin typeface="Constantia" panose="02030602050306030303" pitchFamily="18" charset="0"/>
              </a:rPr>
              <a:t>       conus </a:t>
            </a:r>
            <a:r>
              <a:rPr lang="en-GB" altLang="en-US" dirty="0" err="1">
                <a:latin typeface="Constantia" panose="02030602050306030303" pitchFamily="18" charset="0"/>
              </a:rPr>
              <a:t>elasticus</a:t>
            </a:r>
            <a:endParaRPr lang="sr-Latn-CS" altLang="en-US" dirty="0"/>
          </a:p>
          <a:p>
            <a:pPr eaLnBrk="1" hangingPunct="1"/>
            <a:endParaRPr lang="sr-Latn-CS" altLang="en-US" dirty="0"/>
          </a:p>
        </p:txBody>
      </p:sp>
      <p:pic>
        <p:nvPicPr>
          <p:cNvPr id="59396" name="Picture 145"/>
          <p:cNvPicPr>
            <a:picLocks noChangeAspect="1" noChangeArrowheads="1"/>
          </p:cNvPicPr>
          <p:nvPr/>
        </p:nvPicPr>
        <p:blipFill>
          <a:blip r:embed="rId2">
            <a:extLst>
              <a:ext uri="{28A0092B-C50C-407E-A947-70E740481C1C}">
                <a14:useLocalDpi xmlns:a14="http://schemas.microsoft.com/office/drawing/2010/main" val="0"/>
              </a:ext>
            </a:extLst>
          </a:blip>
          <a:srcRect l="24834" t="25793" r="50331" b="16667"/>
          <a:stretch>
            <a:fillRect/>
          </a:stretch>
        </p:blipFill>
        <p:spPr bwMode="auto">
          <a:xfrm>
            <a:off x="6286500" y="3789363"/>
            <a:ext cx="2119313" cy="306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9397" name="Straight Arrow Connector 8"/>
          <p:cNvCxnSpPr>
            <a:cxnSpLocks noChangeShapeType="1"/>
          </p:cNvCxnSpPr>
          <p:nvPr/>
        </p:nvCxnSpPr>
        <p:spPr bwMode="auto">
          <a:xfrm>
            <a:off x="6000750" y="4572000"/>
            <a:ext cx="1214438" cy="642938"/>
          </a:xfrm>
          <a:prstGeom prst="straightConnector1">
            <a:avLst/>
          </a:prstGeom>
          <a:noFill/>
          <a:ln w="9525" cmpd="sng">
            <a:solidFill>
              <a:srgbClr val="C00000"/>
            </a:solidFill>
            <a:round/>
            <a:headEnd/>
            <a:tailEnd type="arrow" w="med" len="med"/>
          </a:ln>
          <a:extLst>
            <a:ext uri="{909E8E84-426E-40DD-AFC4-6F175D3DCCD1}">
              <a14:hiddenFill xmlns:a14="http://schemas.microsoft.com/office/drawing/2010/main">
                <a:noFill/>
              </a14:hiddenFill>
            </a:ext>
          </a:extLst>
        </p:spPr>
      </p:cxnSp>
      <p:sp>
        <p:nvSpPr>
          <p:cNvPr id="59398" name="TextBox 9"/>
          <p:cNvSpPr txBox="1">
            <a:spLocks noChangeArrowheads="1"/>
          </p:cNvSpPr>
          <p:nvPr/>
        </p:nvSpPr>
        <p:spPr bwMode="auto">
          <a:xfrm>
            <a:off x="5143500" y="4214813"/>
            <a:ext cx="1133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a:solidFill>
                  <a:srgbClr val="C00000"/>
                </a:solidFill>
              </a:rPr>
              <a:t>Lig. vest.</a:t>
            </a:r>
          </a:p>
        </p:txBody>
      </p:sp>
      <p:cxnSp>
        <p:nvCxnSpPr>
          <p:cNvPr id="59399" name="Straight Arrow Connector 10"/>
          <p:cNvCxnSpPr>
            <a:cxnSpLocks noChangeShapeType="1"/>
          </p:cNvCxnSpPr>
          <p:nvPr/>
        </p:nvCxnSpPr>
        <p:spPr bwMode="auto">
          <a:xfrm flipV="1">
            <a:off x="5500688" y="5429250"/>
            <a:ext cx="1571625" cy="285750"/>
          </a:xfrm>
          <a:prstGeom prst="straightConnector1">
            <a:avLst/>
          </a:prstGeom>
          <a:noFill/>
          <a:ln w="9525" cmpd="sng">
            <a:solidFill>
              <a:srgbClr val="C00000"/>
            </a:solidFill>
            <a:round/>
            <a:headEnd/>
            <a:tailEnd type="arrow" w="med" len="med"/>
          </a:ln>
          <a:extLst>
            <a:ext uri="{909E8E84-426E-40DD-AFC4-6F175D3DCCD1}">
              <a14:hiddenFill xmlns:a14="http://schemas.microsoft.com/office/drawing/2010/main">
                <a:noFill/>
              </a14:hiddenFill>
            </a:ext>
          </a:extLst>
        </p:spPr>
      </p:cxnSp>
      <p:sp>
        <p:nvSpPr>
          <p:cNvPr id="59400" name="TextBox 12"/>
          <p:cNvSpPr txBox="1">
            <a:spLocks noChangeArrowheads="1"/>
          </p:cNvSpPr>
          <p:nvPr/>
        </p:nvSpPr>
        <p:spPr bwMode="auto">
          <a:xfrm>
            <a:off x="4643438" y="5715000"/>
            <a:ext cx="12874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a:solidFill>
                  <a:srgbClr val="C00000"/>
                </a:solidFill>
              </a:rPr>
              <a:t>Lig. vocale</a:t>
            </a:r>
          </a:p>
        </p:txBody>
      </p:sp>
      <p:sp>
        <p:nvSpPr>
          <p:cNvPr id="59401" name="Title 1"/>
          <p:cNvSpPr txBox="1">
            <a:spLocks noChangeArrowheads="1"/>
          </p:cNvSpPr>
          <p:nvPr/>
        </p:nvSpPr>
        <p:spPr bwMode="auto">
          <a:xfrm>
            <a:off x="88045" y="71438"/>
            <a:ext cx="9110786"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200" dirty="0">
                <a:solidFill>
                  <a:schemeClr val="tx2"/>
                </a:solidFill>
                <a:latin typeface="Constantia" panose="02030602050306030303" pitchFamily="18" charset="0"/>
              </a:rPr>
              <a:t>Fibrous connections (ligaments) of laryngeal cartilages</a:t>
            </a:r>
            <a:endParaRPr lang="sr-Latn-CS" altLang="en-US" sz="3200" dirty="0">
              <a:solidFill>
                <a:schemeClr val="tx2"/>
              </a:solidFill>
              <a:latin typeface="Constantia" panose="02030602050306030303" pitchFamily="18" charset="0"/>
            </a:endParaRPr>
          </a:p>
        </p:txBody>
      </p:sp>
      <p:pic>
        <p:nvPicPr>
          <p:cNvPr id="59402" name="Picture 3"/>
          <p:cNvPicPr>
            <a:picLocks noChangeAspect="1" noChangeArrowheads="1"/>
          </p:cNvPicPr>
          <p:nvPr/>
        </p:nvPicPr>
        <p:blipFill>
          <a:blip r:embed="rId3">
            <a:extLst>
              <a:ext uri="{28A0092B-C50C-407E-A947-70E740481C1C}">
                <a14:useLocalDpi xmlns:a14="http://schemas.microsoft.com/office/drawing/2010/main" val="0"/>
              </a:ext>
            </a:extLst>
          </a:blip>
          <a:srcRect l="58008" t="30000" r="10938" b="30624"/>
          <a:stretch>
            <a:fillRect/>
          </a:stretch>
        </p:blipFill>
        <p:spPr bwMode="auto">
          <a:xfrm>
            <a:off x="5303203" y="1082200"/>
            <a:ext cx="3786187"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Box 3"/>
          <p:cNvSpPr txBox="1">
            <a:spLocks noChangeArrowheads="1"/>
          </p:cNvSpPr>
          <p:nvPr/>
        </p:nvSpPr>
        <p:spPr bwMode="auto">
          <a:xfrm>
            <a:off x="4469033" y="692696"/>
            <a:ext cx="4674967" cy="6155531"/>
          </a:xfrm>
          <a:prstGeom prst="rect">
            <a:avLst/>
          </a:prstGeom>
          <a:noFill/>
          <a:ln w="9525">
            <a:noFill/>
            <a:miter lim="800000"/>
            <a:headEnd/>
            <a:tailEnd/>
          </a:ln>
        </p:spPr>
        <p:txBody>
          <a:bodyPr wrap="square">
            <a:spAutoFit/>
          </a:bodyPr>
          <a:lstStyle/>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The bones of external nose</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paired nasal bones</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frontal process of </a:t>
            </a:r>
            <a:r>
              <a:rPr lang="sr-Latn-CS" altLang="en-US" dirty="0">
                <a:latin typeface="Book Antiqua" pitchFamily="18" charset="0"/>
                <a:ea typeface="Book Antiqua" pitchFamily="18" charset="0"/>
                <a:cs typeface="Book Antiqua" pitchFamily="18" charset="0"/>
              </a:rPr>
              <a:t>maxill</a:t>
            </a:r>
            <a:r>
              <a:rPr lang="en-GB" altLang="en-US" dirty="0">
                <a:latin typeface="Book Antiqua" pitchFamily="18" charset="0"/>
                <a:ea typeface="Book Antiqua" pitchFamily="18" charset="0"/>
                <a:cs typeface="Book Antiqua" pitchFamily="18" charset="0"/>
              </a:rPr>
              <a:t>a</a:t>
            </a:r>
            <a:br>
              <a:rPr lang="sr-Latn-CS" altLang="en-US" dirty="0">
                <a:latin typeface="Book Antiqua" pitchFamily="18" charset="0"/>
                <a:ea typeface="Book Antiqua" pitchFamily="18" charset="0"/>
                <a:cs typeface="Book Antiqua" pitchFamily="18" charset="0"/>
              </a:rPr>
            </a:br>
            <a:r>
              <a:rPr lang="sr-Cyrl-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nasal part of frontal bone</a:t>
            </a:r>
            <a:br>
              <a:rPr lang="sr-Cyrl-CS" altLang="en-US" dirty="0">
                <a:latin typeface="Book Antiqua" pitchFamily="18" charset="0"/>
                <a:ea typeface="Book Antiqua" pitchFamily="18" charset="0"/>
                <a:cs typeface="Book Antiqua" pitchFamily="18" charset="0"/>
              </a:rPr>
            </a:br>
            <a:endParaRPr lang="sr-Latn-CS" altLang="en-US" sz="800" dirty="0">
              <a:latin typeface="Book Antiqua" pitchFamily="18" charset="0"/>
              <a:ea typeface="Book Antiqua" pitchFamily="18" charset="0"/>
              <a:cs typeface="Book Antiqua" pitchFamily="18" charset="0"/>
            </a:endParaRP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Nasal cartilage </a:t>
            </a:r>
            <a:r>
              <a:rPr lang="sr-Latn-CS" altLang="en-US" dirty="0">
                <a:latin typeface="Book Antiqua" pitchFamily="18" charset="0"/>
                <a:ea typeface="Book Antiqua" pitchFamily="18" charset="0"/>
                <a:cs typeface="Book Antiqua" pitchFamily="18" charset="0"/>
              </a:rPr>
              <a:t>(cartilagines nasi)</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a) </a:t>
            </a:r>
            <a:r>
              <a:rPr lang="en-GB" altLang="en-US" dirty="0">
                <a:latin typeface="Book Antiqua" pitchFamily="18" charset="0"/>
                <a:ea typeface="Book Antiqua" pitchFamily="18" charset="0"/>
                <a:cs typeface="Book Antiqua" pitchFamily="18" charset="0"/>
              </a:rPr>
              <a:t>major</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 septal nasal cartilage (1)</a:t>
            </a:r>
            <a:r>
              <a:rPr lang="sr-Latn-CS" altLang="en-US" dirty="0">
                <a:latin typeface="Book Antiqua" pitchFamily="18" charset="0"/>
                <a:ea typeface="Book Antiqua" pitchFamily="18" charset="0"/>
                <a:cs typeface="Book Antiqua" pitchFamily="18" charset="0"/>
              </a:rPr>
              <a:t> </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cartilago septi nasi</a:t>
            </a:r>
            <a:r>
              <a:rPr lang="en-GB" altLang="en-US" dirty="0">
                <a:latin typeface="Book Antiqua" pitchFamily="18" charset="0"/>
                <a:ea typeface="Book Antiqua" pitchFamily="18" charset="0"/>
                <a:cs typeface="Book Antiqua" pitchFamily="18" charset="0"/>
              </a:rPr>
              <a:t>)</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lateral nasal cartilage</a:t>
            </a:r>
            <a:r>
              <a:rPr lang="sr-Latn-CS" altLang="en-US" dirty="0">
                <a:latin typeface="Book Antiqua" pitchFamily="18" charset="0"/>
                <a:ea typeface="Book Antiqua" pitchFamily="18" charset="0"/>
                <a:cs typeface="Book Antiqua" pitchFamily="18" charset="0"/>
              </a:rPr>
              <a:t> </a:t>
            </a:r>
            <a:r>
              <a:rPr lang="en-GB" altLang="en-US" dirty="0">
                <a:latin typeface="Book Antiqua" pitchFamily="18" charset="0"/>
                <a:ea typeface="Book Antiqua" pitchFamily="18" charset="0"/>
                <a:cs typeface="Book Antiqua" pitchFamily="18" charset="0"/>
              </a:rPr>
              <a:t>(2)</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cartilago nasi lateralis</a:t>
            </a:r>
            <a:r>
              <a:rPr lang="en-GB" altLang="en-US" dirty="0">
                <a:latin typeface="Book Antiqua" pitchFamily="18" charset="0"/>
                <a:ea typeface="Book Antiqua" pitchFamily="18" charset="0"/>
                <a:cs typeface="Book Antiqua" pitchFamily="18" charset="0"/>
              </a:rPr>
              <a:t>)</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     - </a:t>
            </a:r>
            <a:r>
              <a:rPr lang="en-GB" altLang="en-US" dirty="0">
                <a:latin typeface="Book Antiqua" pitchFamily="18" charset="0"/>
                <a:ea typeface="Book Antiqua" pitchFamily="18" charset="0"/>
                <a:cs typeface="Book Antiqua" pitchFamily="18" charset="0"/>
              </a:rPr>
              <a:t>major alar nasal cartilage (2)</a:t>
            </a:r>
            <a:r>
              <a:rPr lang="sr-Latn-CS" altLang="en-US" dirty="0">
                <a:latin typeface="Book Antiqua" pitchFamily="18" charset="0"/>
                <a:ea typeface="Book Antiqua" pitchFamily="18" charset="0"/>
                <a:cs typeface="Book Antiqua" pitchFamily="18" charset="0"/>
              </a:rPr>
              <a:t> </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sr-Latn-CS" altLang="en-US" dirty="0">
                <a:latin typeface="Book Antiqua" pitchFamily="18" charset="0"/>
                <a:ea typeface="Book Antiqua" pitchFamily="18" charset="0"/>
                <a:cs typeface="Book Antiqua" pitchFamily="18" charset="0"/>
              </a:rPr>
              <a:t>cartilago alaris major</a:t>
            </a:r>
            <a:r>
              <a:rPr lang="en-GB" altLang="en-US" dirty="0">
                <a:latin typeface="Book Antiqua" pitchFamily="18" charset="0"/>
                <a:ea typeface="Book Antiqua" pitchFamily="18" charset="0"/>
                <a:cs typeface="Book Antiqua" pitchFamily="18" charset="0"/>
              </a:rPr>
              <a:t>)</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     </a:t>
            </a:r>
            <a:r>
              <a:rPr lang="en-GB" dirty="0">
                <a:latin typeface="Book Antiqua" panose="02040602050305030304" pitchFamily="18" charset="0"/>
              </a:rPr>
              <a:t>The U-shaped alar cartilages are free </a:t>
            </a:r>
            <a:br>
              <a:rPr lang="en-GB" dirty="0">
                <a:latin typeface="Book Antiqua" panose="02040602050305030304" pitchFamily="18" charset="0"/>
              </a:rPr>
            </a:br>
            <a:r>
              <a:rPr lang="en-GB" dirty="0">
                <a:latin typeface="Book Antiqua" panose="02040602050305030304" pitchFamily="18" charset="0"/>
              </a:rPr>
              <a:t>      and movable. They dilate or constrict</a:t>
            </a:r>
            <a:br>
              <a:rPr lang="en-GB" dirty="0">
                <a:latin typeface="Book Antiqua" panose="02040602050305030304" pitchFamily="18" charset="0"/>
              </a:rPr>
            </a:br>
            <a:r>
              <a:rPr lang="en-GB" dirty="0">
                <a:latin typeface="Book Antiqua" panose="02040602050305030304" pitchFamily="18" charset="0"/>
              </a:rPr>
              <a:t>      the nares when the muscles acting on </a:t>
            </a:r>
            <a:br>
              <a:rPr lang="en-GB" dirty="0">
                <a:latin typeface="Book Antiqua" panose="02040602050305030304" pitchFamily="18" charset="0"/>
              </a:rPr>
            </a:br>
            <a:r>
              <a:rPr lang="en-GB" dirty="0">
                <a:latin typeface="Book Antiqua" panose="02040602050305030304" pitchFamily="18" charset="0"/>
              </a:rPr>
              <a:t>      the nose contract.</a:t>
            </a:r>
            <a:br>
              <a:rPr lang="sr-Latn-CS" altLang="en-US" dirty="0">
                <a:latin typeface="Book Antiqua" pitchFamily="18" charset="0"/>
                <a:ea typeface="Book Antiqua" pitchFamily="18" charset="0"/>
                <a:cs typeface="Book Antiqua" pitchFamily="18" charset="0"/>
              </a:rPr>
            </a:br>
            <a:r>
              <a:rPr lang="sr-Latn-CS" altLang="en-US" dirty="0">
                <a:latin typeface="Book Antiqua" pitchFamily="18" charset="0"/>
                <a:ea typeface="Book Antiqua" pitchFamily="18" charset="0"/>
                <a:cs typeface="Book Antiqua" pitchFamily="18" charset="0"/>
              </a:rPr>
              <a:t>b) </a:t>
            </a:r>
            <a:r>
              <a:rPr lang="en-GB" altLang="en-US" dirty="0">
                <a:latin typeface="Book Antiqua" pitchFamily="18" charset="0"/>
                <a:ea typeface="Book Antiqua" pitchFamily="18" charset="0"/>
                <a:cs typeface="Book Antiqua" pitchFamily="18" charset="0"/>
              </a:rPr>
              <a:t>accessory</a:t>
            </a:r>
            <a:br>
              <a:rPr lang="sr-Latn-CS" altLang="en-US" dirty="0">
                <a:latin typeface="Book Antiqua" pitchFamily="18" charset="0"/>
                <a:ea typeface="Book Antiqua" pitchFamily="18" charset="0"/>
                <a:cs typeface="Book Antiqua" pitchFamily="18" charset="0"/>
              </a:rPr>
            </a:br>
            <a:endParaRPr lang="sr-Latn-CS" altLang="en-US" sz="800" dirty="0">
              <a:latin typeface="Book Antiqua" pitchFamily="18" charset="0"/>
              <a:ea typeface="Book Antiqua" pitchFamily="18" charset="0"/>
              <a:cs typeface="Book Antiqua" pitchFamily="18" charset="0"/>
            </a:endParaRP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Subcutaneous nasal muscles</a:t>
            </a:r>
            <a:br>
              <a:rPr lang="en-GB" altLang="en-US" dirty="0">
                <a:latin typeface="Book Antiqua" pitchFamily="18" charset="0"/>
                <a:ea typeface="Book Antiqua" pitchFamily="18" charset="0"/>
                <a:cs typeface="Book Antiqua" pitchFamily="18" charset="0"/>
              </a:rPr>
            </a:br>
            <a:r>
              <a:rPr lang="en-GB" altLang="en-US" dirty="0">
                <a:latin typeface="Book Antiqua" pitchFamily="18" charset="0"/>
                <a:ea typeface="Book Antiqua" pitchFamily="18" charset="0"/>
                <a:cs typeface="Book Antiqua" pitchFamily="18" charset="0"/>
              </a:rPr>
              <a:t>(facial superficial, mimic muscles)</a:t>
            </a:r>
            <a:br>
              <a:rPr lang="sr-Latn-CS" altLang="en-US" dirty="0">
                <a:latin typeface="Book Antiqua" pitchFamily="18" charset="0"/>
                <a:ea typeface="Book Antiqua" pitchFamily="18" charset="0"/>
                <a:cs typeface="Book Antiqua" pitchFamily="18" charset="0"/>
              </a:rPr>
            </a:br>
            <a:endParaRPr lang="sr-Latn-CS" altLang="en-US" sz="800" dirty="0">
              <a:latin typeface="Book Antiqua" pitchFamily="18" charset="0"/>
              <a:ea typeface="Book Antiqua" pitchFamily="18" charset="0"/>
              <a:cs typeface="Book Antiqua" pitchFamily="18" charset="0"/>
            </a:endParaRPr>
          </a:p>
          <a:p>
            <a:pPr marL="342900" indent="-342900">
              <a:buFont typeface="Arial" pitchFamily="34" charset="0"/>
              <a:buAutoNum type="arabicParenR"/>
            </a:pPr>
            <a:r>
              <a:rPr lang="en-GB" altLang="en-US" dirty="0">
                <a:latin typeface="Book Antiqua" pitchFamily="18" charset="0"/>
                <a:ea typeface="Book Antiqua" pitchFamily="18" charset="0"/>
                <a:cs typeface="Book Antiqua" pitchFamily="18" charset="0"/>
              </a:rPr>
              <a:t>Skin</a:t>
            </a:r>
            <a:endParaRPr lang="sr-Latn-CS" altLang="en-US" dirty="0">
              <a:latin typeface="Book Antiqua" pitchFamily="18" charset="0"/>
              <a:ea typeface="Book Antiqua" pitchFamily="18" charset="0"/>
              <a:cs typeface="Book Antiqua" pitchFamily="18" charset="0"/>
            </a:endParaRPr>
          </a:p>
        </p:txBody>
      </p:sp>
      <p:pic>
        <p:nvPicPr>
          <p:cNvPr id="7172" name="Picture 4"/>
          <p:cNvPicPr>
            <a:picLocks noChangeAspect="1" noChangeArrowheads="1"/>
          </p:cNvPicPr>
          <p:nvPr/>
        </p:nvPicPr>
        <p:blipFill>
          <a:blip r:embed="rId2" cstate="print"/>
          <a:srcRect l="27769" t="32275" r="47037" b="36084"/>
          <a:stretch>
            <a:fillRect/>
          </a:stretch>
        </p:blipFill>
        <p:spPr bwMode="auto">
          <a:xfrm>
            <a:off x="331341" y="1522999"/>
            <a:ext cx="3378200" cy="2652712"/>
          </a:xfrm>
          <a:prstGeom prst="rect">
            <a:avLst/>
          </a:prstGeom>
          <a:noFill/>
          <a:ln w="9525">
            <a:noFill/>
            <a:miter lim="800000"/>
            <a:headEnd/>
            <a:tailEnd/>
          </a:ln>
        </p:spPr>
      </p:pic>
      <p:pic>
        <p:nvPicPr>
          <p:cNvPr id="7173" name="Picture 5"/>
          <p:cNvPicPr>
            <a:picLocks noChangeAspect="1" noChangeArrowheads="1"/>
          </p:cNvPicPr>
          <p:nvPr/>
        </p:nvPicPr>
        <p:blipFill>
          <a:blip r:embed="rId2" cstate="print"/>
          <a:srcRect l="59410" t="32275" r="12067" b="36084"/>
          <a:stretch>
            <a:fillRect/>
          </a:stretch>
        </p:blipFill>
        <p:spPr bwMode="auto">
          <a:xfrm>
            <a:off x="107504" y="4163968"/>
            <a:ext cx="3825875" cy="2652712"/>
          </a:xfrm>
          <a:prstGeom prst="rect">
            <a:avLst/>
          </a:prstGeom>
          <a:noFill/>
          <a:ln w="9525">
            <a:noFill/>
            <a:miter lim="800000"/>
            <a:headEnd/>
            <a:tailEnd/>
          </a:ln>
        </p:spPr>
      </p:pic>
      <p:sp>
        <p:nvSpPr>
          <p:cNvPr id="6" name="TextBox 5"/>
          <p:cNvSpPr txBox="1"/>
          <p:nvPr/>
        </p:nvSpPr>
        <p:spPr>
          <a:xfrm>
            <a:off x="107504" y="836712"/>
            <a:ext cx="4421403" cy="523220"/>
          </a:xfrm>
          <a:prstGeom prst="rect">
            <a:avLst/>
          </a:prstGeom>
          <a:noFill/>
        </p:spPr>
        <p:txBody>
          <a:bodyPr wrap="none" rtlCol="0">
            <a:spAutoFit/>
          </a:bodyPr>
          <a:lstStyle/>
          <a:p>
            <a:r>
              <a:rPr lang="en-GB" sz="2800" b="1" dirty="0">
                <a:solidFill>
                  <a:srgbClr val="0070C0"/>
                </a:solidFill>
              </a:rPr>
              <a:t>External nose - structure</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419" name="Picture 154"/>
          <p:cNvPicPr>
            <a:picLocks noChangeAspect="1" noChangeArrowheads="1"/>
          </p:cNvPicPr>
          <p:nvPr/>
        </p:nvPicPr>
        <p:blipFill>
          <a:blip r:embed="rId2">
            <a:extLst>
              <a:ext uri="{28A0092B-C50C-407E-A947-70E740481C1C}">
                <a14:useLocalDpi xmlns:a14="http://schemas.microsoft.com/office/drawing/2010/main" val="0"/>
              </a:ext>
            </a:extLst>
          </a:blip>
          <a:srcRect l="22351" t="11903" r="40398" b="16667"/>
          <a:stretch>
            <a:fillRect/>
          </a:stretch>
        </p:blipFill>
        <p:spPr bwMode="auto">
          <a:xfrm>
            <a:off x="5754778" y="2708920"/>
            <a:ext cx="3346670" cy="400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8" name="Rectangle 2"/>
          <p:cNvSpPr>
            <a:spLocks noGrp="1" noChangeArrowheads="1"/>
          </p:cNvSpPr>
          <p:nvPr>
            <p:ph type="body" idx="4294967295"/>
          </p:nvPr>
        </p:nvSpPr>
        <p:spPr>
          <a:xfrm>
            <a:off x="0" y="0"/>
            <a:ext cx="9144000" cy="6858000"/>
          </a:xfrm>
        </p:spPr>
        <p:txBody>
          <a:bodyPr/>
          <a:lstStyle/>
          <a:p>
            <a:pPr eaLnBrk="1" hangingPunct="1"/>
            <a:endParaRPr lang="sr-Latn-CS" altLang="en-US" dirty="0"/>
          </a:p>
          <a:p>
            <a:pPr eaLnBrk="1" hangingPunct="1">
              <a:buFont typeface="Wingdings 2" panose="05020102010507070707" pitchFamily="18" charset="2"/>
              <a:buNone/>
            </a:pPr>
            <a:endParaRPr lang="sr-Latn-CS" altLang="en-US" sz="2400" dirty="0"/>
          </a:p>
          <a:p>
            <a:pPr eaLnBrk="1" hangingPunct="1">
              <a:buFont typeface="Wingdings 2" panose="05020102010507070707" pitchFamily="18" charset="2"/>
              <a:buNone/>
            </a:pPr>
            <a:r>
              <a:rPr lang="en-GB" altLang="en-US" sz="1800" dirty="0">
                <a:latin typeface="Times New Roman" panose="02020603050405020304" pitchFamily="18" charset="0"/>
              </a:rPr>
              <a:t>	  </a:t>
            </a:r>
            <a:r>
              <a:rPr lang="sr-Latn-CS" altLang="en-US" sz="1800" dirty="0">
                <a:latin typeface="Times New Roman" panose="02020603050405020304" pitchFamily="18" charset="0"/>
              </a:rPr>
              <a:t>1. </a:t>
            </a:r>
            <a:r>
              <a:rPr lang="sr-Latn-CS" altLang="en-US" sz="1800" dirty="0" err="1"/>
              <a:t>lig</a:t>
            </a:r>
            <a:r>
              <a:rPr lang="en-GB" altLang="en-US" sz="1800" dirty="0"/>
              <a:t>g</a:t>
            </a:r>
            <a:r>
              <a:rPr lang="sr-Latn-CS" altLang="en-US" sz="1800" dirty="0"/>
              <a:t>.</a:t>
            </a:r>
            <a:r>
              <a:rPr lang="sr-Latn-CS" altLang="en-US" sz="1800" dirty="0" err="1"/>
              <a:t>glossoepiglottic</a:t>
            </a:r>
            <a:r>
              <a:rPr lang="en-GB" altLang="en-US" sz="1800" dirty="0"/>
              <a:t>a</a:t>
            </a:r>
            <a:br>
              <a:rPr lang="sr-Latn-CS" altLang="en-US" sz="1800" dirty="0"/>
            </a:br>
            <a:r>
              <a:rPr lang="sr-Latn-CS" altLang="en-US" sz="1800" dirty="0"/>
              <a:t>  </a:t>
            </a:r>
            <a:r>
              <a:rPr lang="sr-Latn-CS" altLang="en-US" sz="1800" dirty="0">
                <a:latin typeface="Times New Roman" panose="02020603050405020304" pitchFamily="18" charset="0"/>
                <a:cs typeface="Times New Roman" panose="02020603050405020304" pitchFamily="18" charset="0"/>
              </a:rPr>
              <a:t>2. </a:t>
            </a:r>
            <a:r>
              <a:rPr lang="sr-Latn-CS" altLang="en-US" sz="1800" dirty="0"/>
              <a:t>membrana </a:t>
            </a:r>
            <a:r>
              <a:rPr lang="sr-Latn-CS" altLang="en-US" sz="1800" dirty="0" err="1"/>
              <a:t>thyrohyoidea</a:t>
            </a:r>
            <a:br>
              <a:rPr lang="sr-Latn-CS" altLang="en-US" sz="1800" dirty="0"/>
            </a:br>
            <a:r>
              <a:rPr lang="sr-Latn-CS" altLang="en-US" sz="1800" dirty="0"/>
              <a:t>  </a:t>
            </a:r>
            <a:r>
              <a:rPr lang="sr-Latn-CS" altLang="en-US" sz="1800" dirty="0">
                <a:latin typeface="Times New Roman" panose="02020603050405020304" pitchFamily="18" charset="0"/>
                <a:cs typeface="Times New Roman" panose="02020603050405020304" pitchFamily="18" charset="0"/>
              </a:rPr>
              <a:t>3. </a:t>
            </a:r>
            <a:r>
              <a:rPr lang="sr-Latn-CS" altLang="en-US" sz="1800" dirty="0" err="1"/>
              <a:t>lig.hyoepiglotticum</a:t>
            </a:r>
            <a:br>
              <a:rPr lang="sr-Latn-CS" altLang="en-US" sz="1800" dirty="0"/>
            </a:br>
            <a:r>
              <a:rPr lang="sr-Latn-CS" altLang="en-US" sz="1800" dirty="0"/>
              <a:t>  </a:t>
            </a:r>
            <a:r>
              <a:rPr lang="sr-Latn-CS" altLang="en-US" sz="1800" dirty="0">
                <a:latin typeface="Times New Roman" panose="02020603050405020304" pitchFamily="18" charset="0"/>
                <a:cs typeface="Times New Roman" panose="02020603050405020304" pitchFamily="18" charset="0"/>
              </a:rPr>
              <a:t>4. </a:t>
            </a:r>
            <a:r>
              <a:rPr lang="sr-Latn-CS" altLang="en-US" sz="1800" dirty="0" err="1"/>
              <a:t>lig.cricotracheale</a:t>
            </a:r>
            <a:endParaRPr lang="en-GB" altLang="en-US" sz="1800" dirty="0"/>
          </a:p>
          <a:p>
            <a:pPr eaLnBrk="1" hangingPunct="1">
              <a:buFont typeface="Wingdings 2" panose="05020102010507070707" pitchFamily="18" charset="2"/>
              <a:buNone/>
            </a:pPr>
            <a:endParaRPr lang="en-GB" altLang="en-US" sz="1800" dirty="0"/>
          </a:p>
          <a:p>
            <a:pPr eaLnBrk="1" hangingPunct="1">
              <a:buFont typeface="Wingdings 2" panose="05020102010507070707" pitchFamily="18" charset="2"/>
              <a:buNone/>
            </a:pPr>
            <a:r>
              <a:rPr lang="en-GB" altLang="en-US" sz="1800" b="1" dirty="0"/>
              <a:t>1. </a:t>
            </a:r>
            <a:r>
              <a:rPr lang="sr-Latn-CS" altLang="en-US" sz="1800" b="1" dirty="0" err="1"/>
              <a:t>lig</a:t>
            </a:r>
            <a:r>
              <a:rPr lang="en-GB" altLang="en-US" sz="1800" b="1" dirty="0"/>
              <a:t>g</a:t>
            </a:r>
            <a:r>
              <a:rPr lang="sr-Latn-CS" altLang="en-US" sz="1800" b="1" dirty="0"/>
              <a:t>.</a:t>
            </a:r>
            <a:r>
              <a:rPr lang="sr-Latn-CS" altLang="en-US" sz="1800" b="1" dirty="0" err="1"/>
              <a:t>glossoepiglottic</a:t>
            </a:r>
            <a:r>
              <a:rPr lang="en-GB" altLang="en-US" sz="1800" b="1" dirty="0"/>
              <a:t>a (3 ligaments: 1 middle and 2 lateral)</a:t>
            </a:r>
            <a:br>
              <a:rPr lang="en-GB" altLang="en-US" sz="1800" b="1" dirty="0"/>
            </a:br>
            <a:endParaRPr lang="en-GB" altLang="en-US" sz="1800" b="1" dirty="0"/>
          </a:p>
          <a:p>
            <a:pPr eaLnBrk="1" hangingPunct="1">
              <a:buFont typeface="Wingdings 2" panose="05020102010507070707" pitchFamily="18" charset="2"/>
              <a:buNone/>
            </a:pPr>
            <a:r>
              <a:rPr lang="sr-Latn-CS" sz="1800" dirty="0">
                <a:cs typeface="+mn-cs"/>
              </a:rPr>
              <a:t>- </a:t>
            </a:r>
            <a:r>
              <a:rPr lang="en-GB" sz="1800" dirty="0">
                <a:cs typeface="+mn-cs"/>
              </a:rPr>
              <a:t>three </a:t>
            </a:r>
            <a:r>
              <a:rPr lang="sr-Latn-CS" sz="1800" dirty="0" err="1">
                <a:cs typeface="+mn-cs"/>
              </a:rPr>
              <a:t>lig</a:t>
            </a:r>
            <a:r>
              <a:rPr lang="en-GB" sz="1800" dirty="0">
                <a:cs typeface="+mn-cs"/>
              </a:rPr>
              <a:t>g</a:t>
            </a:r>
            <a:r>
              <a:rPr lang="sr-Latn-CS" sz="1800" dirty="0">
                <a:cs typeface="+mn-cs"/>
              </a:rPr>
              <a:t>. </a:t>
            </a:r>
            <a:r>
              <a:rPr lang="en-GB" sz="1800" dirty="0">
                <a:cs typeface="+mn-cs"/>
              </a:rPr>
              <a:t>g</a:t>
            </a:r>
            <a:r>
              <a:rPr lang="sr-Latn-CS" sz="1800" dirty="0" err="1">
                <a:cs typeface="+mn-cs"/>
              </a:rPr>
              <a:t>llosoepiglotica</a:t>
            </a:r>
            <a:r>
              <a:rPr lang="en-GB" sz="1800" dirty="0">
                <a:cs typeface="+mn-cs"/>
              </a:rPr>
              <a:t>e connect root of the tongue</a:t>
            </a:r>
          </a:p>
          <a:p>
            <a:pPr eaLnBrk="1" hangingPunct="1">
              <a:buFont typeface="Wingdings 2" panose="05020102010507070707" pitchFamily="18" charset="2"/>
              <a:buNone/>
            </a:pPr>
            <a:r>
              <a:rPr lang="en-GB" sz="1800" dirty="0">
                <a:cs typeface="+mn-cs"/>
              </a:rPr>
              <a:t>   with epiglottis of larynx. </a:t>
            </a:r>
          </a:p>
          <a:p>
            <a:pPr eaLnBrk="1" hangingPunct="1">
              <a:buFont typeface="Wingdings 2" panose="05020102010507070707" pitchFamily="18" charset="2"/>
              <a:buNone/>
            </a:pPr>
            <a:r>
              <a:rPr lang="en-GB" sz="1800" dirty="0"/>
              <a:t> -</a:t>
            </a:r>
            <a:r>
              <a:rPr lang="en-GB" sz="1800" dirty="0">
                <a:cs typeface="+mn-cs"/>
              </a:rPr>
              <a:t>These ligaments covered by mucosa form 3 folds </a:t>
            </a:r>
            <a:r>
              <a:rPr lang="sr-Latn-CS" sz="1800" b="1" dirty="0" err="1">
                <a:cs typeface="+mn-cs"/>
              </a:rPr>
              <a:t>plicae</a:t>
            </a:r>
            <a:r>
              <a:rPr lang="sr-Latn-CS" sz="1800" b="1" dirty="0">
                <a:cs typeface="+mn-cs"/>
              </a:rPr>
              <a:t> </a:t>
            </a:r>
            <a:endParaRPr lang="en-GB" sz="1800" b="1" dirty="0"/>
          </a:p>
          <a:p>
            <a:pPr eaLnBrk="1" hangingPunct="1">
              <a:buFont typeface="Wingdings 2" panose="05020102010507070707" pitchFamily="18" charset="2"/>
              <a:buNone/>
            </a:pPr>
            <a:r>
              <a:rPr lang="en-GB" sz="1800" b="1" dirty="0">
                <a:cs typeface="+mn-cs"/>
              </a:rPr>
              <a:t>   </a:t>
            </a:r>
            <a:r>
              <a:rPr lang="sr-Latn-CS" sz="1800" b="1" dirty="0" err="1">
                <a:cs typeface="+mn-cs"/>
              </a:rPr>
              <a:t>glossoepigloticae</a:t>
            </a:r>
            <a:r>
              <a:rPr lang="en-GB" sz="1800" b="1" dirty="0">
                <a:cs typeface="+mn-cs"/>
              </a:rPr>
              <a:t>; </a:t>
            </a:r>
            <a:r>
              <a:rPr lang="en-GB" sz="1800" dirty="0">
                <a:cs typeface="+mn-cs"/>
              </a:rPr>
              <a:t>two depressions of mucosa between</a:t>
            </a:r>
          </a:p>
          <a:p>
            <a:pPr eaLnBrk="1" hangingPunct="1">
              <a:buFont typeface="Wingdings 2" panose="05020102010507070707" pitchFamily="18" charset="2"/>
              <a:buNone/>
            </a:pPr>
            <a:r>
              <a:rPr lang="en-GB" sz="1800" dirty="0"/>
              <a:t>  </a:t>
            </a:r>
            <a:r>
              <a:rPr lang="en-GB" sz="1800" dirty="0">
                <a:cs typeface="+mn-cs"/>
              </a:rPr>
              <a:t> the middle and lateral folds are</a:t>
            </a:r>
            <a:r>
              <a:rPr lang="en-GB" sz="1800" dirty="0"/>
              <a:t> </a:t>
            </a:r>
            <a:r>
              <a:rPr lang="sr-Latn-CS" sz="1800" b="1" dirty="0" err="1">
                <a:cs typeface="+mn-cs"/>
              </a:rPr>
              <a:t>valleculae</a:t>
            </a:r>
            <a:r>
              <a:rPr lang="sr-Latn-CS" sz="1800" b="1" dirty="0">
                <a:cs typeface="+mn-cs"/>
              </a:rPr>
              <a:t> </a:t>
            </a:r>
            <a:r>
              <a:rPr lang="sr-Latn-CS" sz="1800" b="1" dirty="0" err="1">
                <a:cs typeface="+mn-cs"/>
              </a:rPr>
              <a:t>epiglotticae</a:t>
            </a:r>
            <a:r>
              <a:rPr lang="sr-Latn-CS" sz="1800" b="1" dirty="0">
                <a:cs typeface="+mn-cs"/>
              </a:rPr>
              <a:t> </a:t>
            </a:r>
            <a:endParaRPr lang="en-GB" sz="1800" b="1" dirty="0"/>
          </a:p>
          <a:p>
            <a:pPr eaLnBrk="1" hangingPunct="1">
              <a:buFont typeface="Wingdings 2" panose="05020102010507070707" pitchFamily="18" charset="2"/>
              <a:buNone/>
            </a:pPr>
            <a:r>
              <a:rPr lang="en-GB" sz="1800" b="1" dirty="0">
                <a:ln w="12700">
                  <a:solidFill>
                    <a:schemeClr val="tx2">
                      <a:satMod val="155000"/>
                    </a:schemeClr>
                  </a:solidFill>
                  <a:prstDash val="solid"/>
                </a:ln>
                <a:solidFill>
                  <a:schemeClr val="accent2">
                    <a:lumMod val="75000"/>
                  </a:schemeClr>
                </a:solidFill>
                <a:effectLst>
                  <a:outerShdw blurRad="41275" dist="20320" dir="1800000" algn="tl" rotWithShape="0">
                    <a:srgbClr val="000000">
                      <a:alpha val="40000"/>
                    </a:srgbClr>
                  </a:outerShdw>
                </a:effectLst>
              </a:rPr>
              <a:t>   </a:t>
            </a:r>
            <a:r>
              <a:rPr lang="en-GB" sz="1800" b="1" dirty="0" err="1">
                <a:ln w="12700">
                  <a:solidFill>
                    <a:schemeClr val="tx2">
                      <a:satMod val="155000"/>
                    </a:schemeClr>
                  </a:solidFill>
                  <a:prstDash val="solid"/>
                </a:ln>
                <a:solidFill>
                  <a:schemeClr val="accent2">
                    <a:lumMod val="75000"/>
                  </a:schemeClr>
                </a:solidFill>
                <a:effectLst>
                  <a:outerShdw blurRad="41275" dist="20320" dir="1800000" algn="tl" rotWithShape="0">
                    <a:srgbClr val="000000">
                      <a:alpha val="40000"/>
                    </a:srgbClr>
                  </a:outerShdw>
                </a:effectLst>
              </a:rPr>
              <a:t>valleculae</a:t>
            </a:r>
            <a:r>
              <a:rPr lang="en-GB" sz="1800" b="1" dirty="0">
                <a:ln w="12700">
                  <a:solidFill>
                    <a:schemeClr val="tx2">
                      <a:satMod val="155000"/>
                    </a:schemeClr>
                  </a:solidFill>
                  <a:prstDash val="solid"/>
                </a:ln>
                <a:solidFill>
                  <a:schemeClr val="accent2">
                    <a:lumMod val="75000"/>
                  </a:schemeClr>
                </a:solidFill>
                <a:effectLst>
                  <a:outerShdw blurRad="41275" dist="20320" dir="1800000" algn="tl" rotWithShape="0">
                    <a:srgbClr val="000000">
                      <a:alpha val="40000"/>
                    </a:srgbClr>
                  </a:outerShdw>
                </a:effectLst>
              </a:rPr>
              <a:t> are </a:t>
            </a:r>
            <a:r>
              <a:rPr lang="en-GB" sz="1800" b="1" dirty="0">
                <a:ln w="12700">
                  <a:solidFill>
                    <a:schemeClr val="tx2">
                      <a:satMod val="155000"/>
                    </a:schemeClr>
                  </a:solidFill>
                  <a:prstDash val="solid"/>
                </a:ln>
                <a:solidFill>
                  <a:schemeClr val="accent2">
                    <a:lumMod val="75000"/>
                  </a:schemeClr>
                </a:solidFill>
                <a:effectLst>
                  <a:outerShdw blurRad="41275" dist="20320" dir="1800000" algn="tl" rotWithShape="0">
                    <a:srgbClr val="000000">
                      <a:alpha val="40000"/>
                    </a:srgbClr>
                  </a:outerShdw>
                </a:effectLst>
                <a:cs typeface="+mn-cs"/>
              </a:rPr>
              <a:t>important because cam collect saliva </a:t>
            </a:r>
          </a:p>
          <a:p>
            <a:pPr eaLnBrk="1" hangingPunct="1">
              <a:buFont typeface="Wingdings 2" panose="05020102010507070707" pitchFamily="18" charset="2"/>
              <a:buNone/>
            </a:pPr>
            <a:r>
              <a:rPr lang="en-GB" sz="1800" b="1" dirty="0">
                <a:ln w="12700">
                  <a:solidFill>
                    <a:schemeClr val="tx2">
                      <a:satMod val="155000"/>
                    </a:schemeClr>
                  </a:solidFill>
                  <a:prstDash val="solid"/>
                </a:ln>
                <a:solidFill>
                  <a:schemeClr val="accent2">
                    <a:lumMod val="75000"/>
                  </a:schemeClr>
                </a:solidFill>
                <a:effectLst>
                  <a:outerShdw blurRad="41275" dist="20320" dir="1800000" algn="tl" rotWithShape="0">
                    <a:srgbClr val="000000">
                      <a:alpha val="40000"/>
                    </a:srgbClr>
                  </a:outerShdw>
                </a:effectLst>
              </a:rPr>
              <a:t>   </a:t>
            </a:r>
            <a:r>
              <a:rPr lang="en-GB" sz="1800" b="1" dirty="0">
                <a:ln w="12700">
                  <a:solidFill>
                    <a:schemeClr val="tx2">
                      <a:satMod val="155000"/>
                    </a:schemeClr>
                  </a:solidFill>
                  <a:prstDash val="solid"/>
                </a:ln>
                <a:solidFill>
                  <a:schemeClr val="accent2">
                    <a:lumMod val="75000"/>
                  </a:schemeClr>
                </a:solidFill>
                <a:effectLst>
                  <a:outerShdw blurRad="41275" dist="20320" dir="1800000" algn="tl" rotWithShape="0">
                    <a:srgbClr val="000000">
                      <a:alpha val="40000"/>
                    </a:srgbClr>
                  </a:outerShdw>
                </a:effectLst>
                <a:cs typeface="+mn-cs"/>
              </a:rPr>
              <a:t>to prevent initiation of the swallowing reflex; </a:t>
            </a:r>
          </a:p>
          <a:p>
            <a:pPr eaLnBrk="1" hangingPunct="1">
              <a:buFont typeface="Wingdings 2" panose="05020102010507070707" pitchFamily="18" charset="2"/>
              <a:buNone/>
            </a:pPr>
            <a:r>
              <a:rPr lang="en-GB" sz="1800" b="1" dirty="0">
                <a:ln w="12700">
                  <a:solidFill>
                    <a:schemeClr val="tx2">
                      <a:satMod val="155000"/>
                    </a:schemeClr>
                  </a:solidFill>
                  <a:prstDash val="solid"/>
                </a:ln>
                <a:solidFill>
                  <a:schemeClr val="accent2">
                    <a:lumMod val="75000"/>
                  </a:schemeClr>
                </a:solidFill>
                <a:effectLst>
                  <a:outerShdw blurRad="41275" dist="20320" dir="1800000" algn="tl" rotWithShape="0">
                    <a:srgbClr val="000000">
                      <a:alpha val="40000"/>
                    </a:srgbClr>
                  </a:outerShdw>
                </a:effectLst>
              </a:rPr>
              <a:t>   </a:t>
            </a:r>
            <a:r>
              <a:rPr lang="en-GB" sz="1800" b="1" dirty="0">
                <a:ln w="12700">
                  <a:solidFill>
                    <a:schemeClr val="tx2">
                      <a:satMod val="155000"/>
                    </a:schemeClr>
                  </a:solidFill>
                  <a:prstDash val="solid"/>
                </a:ln>
                <a:solidFill>
                  <a:schemeClr val="accent2">
                    <a:lumMod val="75000"/>
                  </a:schemeClr>
                </a:solidFill>
                <a:effectLst>
                  <a:outerShdw blurRad="41275" dist="20320" dir="1800000" algn="tl" rotWithShape="0">
                    <a:srgbClr val="000000">
                      <a:alpha val="40000"/>
                    </a:srgbClr>
                  </a:outerShdw>
                </a:effectLst>
                <a:cs typeface="+mn-cs"/>
              </a:rPr>
              <a:t>foreign bodies can be </a:t>
            </a:r>
            <a:r>
              <a:rPr lang="en-GB" sz="1800" b="1" dirty="0" err="1">
                <a:ln w="12700">
                  <a:solidFill>
                    <a:schemeClr val="tx2">
                      <a:satMod val="155000"/>
                    </a:schemeClr>
                  </a:solidFill>
                  <a:prstDash val="solid"/>
                </a:ln>
                <a:solidFill>
                  <a:schemeClr val="accent2">
                    <a:lumMod val="75000"/>
                  </a:schemeClr>
                </a:solidFill>
                <a:effectLst>
                  <a:outerShdw blurRad="41275" dist="20320" dir="1800000" algn="tl" rotWithShape="0">
                    <a:srgbClr val="000000">
                      <a:alpha val="40000"/>
                    </a:srgbClr>
                  </a:outerShdw>
                </a:effectLst>
                <a:cs typeface="+mn-cs"/>
              </a:rPr>
              <a:t>trapred</a:t>
            </a:r>
            <a:r>
              <a:rPr lang="en-GB" sz="1800" b="1" dirty="0">
                <a:ln w="12700">
                  <a:solidFill>
                    <a:schemeClr val="tx2">
                      <a:satMod val="155000"/>
                    </a:schemeClr>
                  </a:solidFill>
                  <a:prstDash val="solid"/>
                </a:ln>
                <a:solidFill>
                  <a:schemeClr val="accent2">
                    <a:lumMod val="75000"/>
                  </a:schemeClr>
                </a:solidFill>
                <a:effectLst>
                  <a:outerShdw blurRad="41275" dist="20320" dir="1800000" algn="tl" rotWithShape="0">
                    <a:srgbClr val="000000">
                      <a:alpha val="40000"/>
                    </a:srgbClr>
                  </a:outerShdw>
                </a:effectLst>
                <a:cs typeface="+mn-cs"/>
              </a:rPr>
              <a:t> here</a:t>
            </a:r>
            <a:endParaRPr lang="sr-Latn-CS" altLang="en-US" sz="1800" dirty="0"/>
          </a:p>
        </p:txBody>
      </p:sp>
      <p:sp>
        <p:nvSpPr>
          <p:cNvPr id="60420" name="Title 1"/>
          <p:cNvSpPr txBox="1">
            <a:spLocks noChangeArrowheads="1"/>
          </p:cNvSpPr>
          <p:nvPr/>
        </p:nvSpPr>
        <p:spPr bwMode="auto">
          <a:xfrm>
            <a:off x="0" y="16809"/>
            <a:ext cx="9144000" cy="67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dirty="0">
                <a:solidFill>
                  <a:schemeClr val="tx2"/>
                </a:solidFill>
                <a:latin typeface="Constantia" panose="02030602050306030303" pitchFamily="18" charset="0"/>
              </a:rPr>
              <a:t>Joints of laryngeal cartilages with other organs or bones</a:t>
            </a:r>
            <a:endParaRPr lang="sr-Latn-CS" altLang="en-US" sz="2800" dirty="0">
              <a:solidFill>
                <a:schemeClr val="tx2"/>
              </a:solidFill>
              <a:latin typeface="Constantia" panose="02030602050306030303"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Rectangle 2"/>
          <p:cNvSpPr>
            <a:spLocks noGrp="1" noChangeArrowheads="1"/>
          </p:cNvSpPr>
          <p:nvPr>
            <p:ph type="body" idx="4294967295"/>
          </p:nvPr>
        </p:nvSpPr>
        <p:spPr>
          <a:xfrm>
            <a:off x="0" y="0"/>
            <a:ext cx="9144000" cy="6858000"/>
          </a:xfrm>
        </p:spPr>
        <p:txBody>
          <a:bodyPr/>
          <a:lstStyle/>
          <a:p>
            <a:pPr eaLnBrk="1" hangingPunct="1">
              <a:buFont typeface="Wingdings 2" panose="05020102010507070707" pitchFamily="18" charset="2"/>
              <a:buNone/>
            </a:pPr>
            <a:endParaRPr lang="en-GB" altLang="en-US" dirty="0"/>
          </a:p>
          <a:p>
            <a:pPr eaLnBrk="1" hangingPunct="1">
              <a:buFont typeface="Wingdings 2" panose="05020102010507070707" pitchFamily="18" charset="2"/>
              <a:buNone/>
            </a:pPr>
            <a:endParaRPr lang="sr-Latn-CS" altLang="en-US" sz="1000" dirty="0"/>
          </a:p>
          <a:p>
            <a:pPr eaLnBrk="1" hangingPunct="1">
              <a:buFont typeface="Wingdings 2" panose="05020102010507070707" pitchFamily="18" charset="2"/>
              <a:buNone/>
            </a:pPr>
            <a:r>
              <a:rPr lang="en-GB" altLang="en-US" sz="1800" dirty="0">
                <a:latin typeface="Times New Roman" panose="02020603050405020304" pitchFamily="18" charset="0"/>
              </a:rPr>
              <a:t> </a:t>
            </a:r>
            <a:r>
              <a:rPr lang="sr-Latn-CS" altLang="en-US" sz="1800" b="1" dirty="0">
                <a:latin typeface="Times New Roman" panose="02020603050405020304" pitchFamily="18" charset="0"/>
                <a:cs typeface="Times New Roman" panose="02020603050405020304" pitchFamily="18" charset="0"/>
              </a:rPr>
              <a:t>2. </a:t>
            </a:r>
            <a:r>
              <a:rPr lang="sr-Latn-CS" altLang="en-US" sz="1800" b="1" dirty="0"/>
              <a:t>membrana </a:t>
            </a:r>
            <a:r>
              <a:rPr lang="sr-Latn-CS" altLang="en-US" sz="1800" b="1" dirty="0" err="1"/>
              <a:t>thyrohyoidea</a:t>
            </a:r>
            <a:endParaRPr lang="en-GB" altLang="en-US" sz="1800" b="1" dirty="0"/>
          </a:p>
          <a:p>
            <a:pPr eaLnBrk="1" hangingPunct="1">
              <a:buFont typeface="Wingdings 2" panose="05020102010507070707" pitchFamily="18" charset="2"/>
              <a:buNone/>
            </a:pPr>
            <a:r>
              <a:rPr lang="en-GB" altLang="en-US" sz="1800" dirty="0"/>
              <a:t>     - connects superior border of thyroid cartilage and its superior horn with hyoid bone</a:t>
            </a:r>
          </a:p>
          <a:p>
            <a:pPr eaLnBrk="1" hangingPunct="1">
              <a:buFont typeface="Wingdings 2" panose="05020102010507070707" pitchFamily="18" charset="2"/>
              <a:buNone/>
            </a:pPr>
            <a:r>
              <a:rPr lang="en-GB" altLang="en-US" sz="1800" dirty="0"/>
              <a:t>     - has openings (orifices) for the passage of right and left superior laryngeal artery and</a:t>
            </a:r>
            <a:br>
              <a:rPr lang="en-GB" altLang="en-US" sz="1800" dirty="0"/>
            </a:br>
            <a:r>
              <a:rPr lang="en-GB" altLang="en-US" sz="1800" dirty="0"/>
              <a:t>   nerve that enters the laryngeal cavity </a:t>
            </a:r>
          </a:p>
          <a:p>
            <a:pPr eaLnBrk="1" hangingPunct="1">
              <a:buFont typeface="Wingdings 2" panose="05020102010507070707" pitchFamily="18" charset="2"/>
              <a:buNone/>
            </a:pPr>
            <a:endParaRPr lang="en-GB" altLang="en-US" sz="1000" dirty="0"/>
          </a:p>
          <a:p>
            <a:pPr eaLnBrk="1" hangingPunct="1">
              <a:buFont typeface="Wingdings 2" panose="05020102010507070707" pitchFamily="18" charset="2"/>
              <a:buNone/>
            </a:pPr>
            <a:r>
              <a:rPr lang="sr-Latn-CS" altLang="en-US" sz="1800" dirty="0"/>
              <a:t> </a:t>
            </a:r>
            <a:r>
              <a:rPr lang="sr-Latn-CS" altLang="en-US" sz="1800" b="1" dirty="0">
                <a:latin typeface="Times New Roman" panose="02020603050405020304" pitchFamily="18" charset="0"/>
                <a:cs typeface="Times New Roman" panose="02020603050405020304" pitchFamily="18" charset="0"/>
              </a:rPr>
              <a:t>3. </a:t>
            </a:r>
            <a:r>
              <a:rPr lang="sr-Latn-CS" altLang="en-US" sz="1800" b="1" dirty="0" err="1"/>
              <a:t>lig.hyoepiglotticum</a:t>
            </a:r>
            <a:endParaRPr lang="en-GB" altLang="en-US" sz="1800" b="1" dirty="0"/>
          </a:p>
          <a:p>
            <a:pPr eaLnBrk="1" hangingPunct="1">
              <a:buFont typeface="Wingdings 2" panose="05020102010507070707" pitchFamily="18" charset="2"/>
              <a:buNone/>
            </a:pPr>
            <a:r>
              <a:rPr lang="en-GB" altLang="en-US" sz="1800" dirty="0"/>
              <a:t>     - connects lower anterior part of epiglottic cartilage with hyoid bone</a:t>
            </a:r>
          </a:p>
          <a:p>
            <a:pPr eaLnBrk="1" hangingPunct="1">
              <a:buFont typeface="Wingdings 2" panose="05020102010507070707" pitchFamily="18" charset="2"/>
              <a:buNone/>
            </a:pPr>
            <a:endParaRPr lang="en-GB" altLang="en-US" sz="1000" dirty="0">
              <a:latin typeface="Times New Roman" panose="02020603050405020304" pitchFamily="18" charset="0"/>
              <a:cs typeface="Times New Roman" panose="02020603050405020304" pitchFamily="18" charset="0"/>
            </a:endParaRPr>
          </a:p>
          <a:p>
            <a:pPr eaLnBrk="1" hangingPunct="1">
              <a:buFont typeface="Wingdings 2" panose="05020102010507070707" pitchFamily="18" charset="2"/>
              <a:buNone/>
            </a:pPr>
            <a:r>
              <a:rPr lang="sr-Latn-CS" altLang="en-US" sz="1800" b="1" dirty="0">
                <a:latin typeface="Times New Roman" panose="02020603050405020304" pitchFamily="18" charset="0"/>
                <a:cs typeface="Times New Roman" panose="02020603050405020304" pitchFamily="18" charset="0"/>
              </a:rPr>
              <a:t>4. </a:t>
            </a:r>
            <a:r>
              <a:rPr lang="sr-Latn-CS" altLang="en-US" sz="1800" b="1" dirty="0" err="1"/>
              <a:t>lig.cricotracheale</a:t>
            </a:r>
            <a:endParaRPr lang="en-GB" altLang="en-US" sz="1800" b="1" dirty="0"/>
          </a:p>
          <a:p>
            <a:pPr eaLnBrk="1" hangingPunct="1">
              <a:buFont typeface="Wingdings 2" panose="05020102010507070707" pitchFamily="18" charset="2"/>
              <a:buNone/>
            </a:pPr>
            <a:r>
              <a:rPr lang="en-GB" altLang="en-US" sz="1800" dirty="0"/>
              <a:t>     - connects inferior border of the cricoid cartilage of larynx with the first cartilage of</a:t>
            </a:r>
            <a:br>
              <a:rPr lang="en-GB" altLang="en-US" sz="1800" dirty="0"/>
            </a:br>
            <a:r>
              <a:rPr lang="en-GB" altLang="en-US" sz="1800" dirty="0"/>
              <a:t>   trachea</a:t>
            </a:r>
          </a:p>
          <a:p>
            <a:pPr eaLnBrk="1" hangingPunct="1">
              <a:buFont typeface="Wingdings 2" panose="05020102010507070707" pitchFamily="18" charset="2"/>
              <a:buNone/>
            </a:pPr>
            <a:endParaRPr lang="en-GB" altLang="en-US" sz="1800" dirty="0"/>
          </a:p>
        </p:txBody>
      </p:sp>
      <p:sp>
        <p:nvSpPr>
          <p:cNvPr id="60420" name="Title 1"/>
          <p:cNvSpPr txBox="1">
            <a:spLocks noChangeArrowheads="1"/>
          </p:cNvSpPr>
          <p:nvPr/>
        </p:nvSpPr>
        <p:spPr bwMode="auto">
          <a:xfrm>
            <a:off x="0" y="16809"/>
            <a:ext cx="9144000" cy="67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2800" dirty="0">
                <a:solidFill>
                  <a:schemeClr val="tx2"/>
                </a:solidFill>
                <a:latin typeface="Constantia" panose="02030602050306030303" pitchFamily="18" charset="0"/>
              </a:rPr>
              <a:t>Joints of laryngeal cartilages with other organs or bones</a:t>
            </a:r>
            <a:endParaRPr lang="sr-Latn-CS" altLang="en-US" sz="2800" dirty="0">
              <a:solidFill>
                <a:schemeClr val="tx2"/>
              </a:solidFill>
              <a:latin typeface="Constantia" panose="02030602050306030303" pitchFamily="18" charset="0"/>
            </a:endParaRPr>
          </a:p>
        </p:txBody>
      </p:sp>
      <p:pic>
        <p:nvPicPr>
          <p:cNvPr id="2" name="Picture 4">
            <a:extLst>
              <a:ext uri="{FF2B5EF4-FFF2-40B4-BE49-F238E27FC236}">
                <a16:creationId xmlns:a16="http://schemas.microsoft.com/office/drawing/2014/main" id="{ADFAE4EC-24C7-29A8-B964-8345601F5A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539" t="16875" r="26758" b="16562"/>
          <a:stretch>
            <a:fillRect/>
          </a:stretch>
        </p:blipFill>
        <p:spPr bwMode="auto">
          <a:xfrm>
            <a:off x="40629" y="3871067"/>
            <a:ext cx="3281420" cy="298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1895F500-8EEA-A391-4FDE-68AA386552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0859" t="12187" r="19141" b="5312"/>
          <a:stretch>
            <a:fillRect/>
          </a:stretch>
        </p:blipFill>
        <p:spPr bwMode="auto">
          <a:xfrm>
            <a:off x="3388037" y="3918794"/>
            <a:ext cx="2840147" cy="2928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8BC81744-D829-7E51-D7B2-A852AC3C62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4023" t="11250" r="25000" b="6250"/>
          <a:stretch>
            <a:fillRect/>
          </a:stretch>
        </p:blipFill>
        <p:spPr bwMode="auto">
          <a:xfrm>
            <a:off x="6294172" y="3994760"/>
            <a:ext cx="2821031" cy="2852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33918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FF261C-9F7C-9D2D-AF06-8C54E3BA3E73}"/>
              </a:ext>
            </a:extLst>
          </p:cNvPr>
          <p:cNvSpPr txBox="1"/>
          <p:nvPr/>
        </p:nvSpPr>
        <p:spPr>
          <a:xfrm>
            <a:off x="35496" y="764704"/>
            <a:ext cx="9108504" cy="5355312"/>
          </a:xfrm>
          <a:prstGeom prst="rect">
            <a:avLst/>
          </a:prstGeom>
          <a:noFill/>
        </p:spPr>
        <p:txBody>
          <a:bodyPr wrap="square">
            <a:spAutoFit/>
          </a:bodyPr>
          <a:lstStyle/>
          <a:p>
            <a:r>
              <a:rPr lang="en-GB" b="0" i="0" dirty="0">
                <a:solidFill>
                  <a:srgbClr val="495354"/>
                </a:solidFill>
                <a:effectLst/>
                <a:highlight>
                  <a:srgbClr val="FFFFFF"/>
                </a:highlight>
                <a:latin typeface="+mn-lt"/>
              </a:rPr>
              <a:t>There are two groups of muscles that are associated with the larynx, the </a:t>
            </a:r>
            <a:r>
              <a:rPr lang="en-GB" b="0" i="0" u="sng" dirty="0">
                <a:solidFill>
                  <a:srgbClr val="495354"/>
                </a:solidFill>
                <a:effectLst/>
                <a:highlight>
                  <a:srgbClr val="FFFFFF"/>
                </a:highlight>
                <a:latin typeface="+mn-lt"/>
              </a:rPr>
              <a:t>extrinsic and intrinsic muscles</a:t>
            </a:r>
            <a:r>
              <a:rPr lang="en-GB" b="0" i="0" dirty="0">
                <a:solidFill>
                  <a:srgbClr val="495354"/>
                </a:solidFill>
                <a:effectLst/>
                <a:highlight>
                  <a:srgbClr val="FFFFFF"/>
                </a:highlight>
                <a:latin typeface="+mn-lt"/>
              </a:rPr>
              <a:t>. </a:t>
            </a:r>
          </a:p>
          <a:p>
            <a:r>
              <a:rPr lang="en-GB" b="0" i="0" dirty="0">
                <a:solidFill>
                  <a:srgbClr val="495354"/>
                </a:solidFill>
                <a:effectLst/>
                <a:highlight>
                  <a:srgbClr val="FFFFFF"/>
                </a:highlight>
                <a:latin typeface="+mn-lt"/>
              </a:rPr>
              <a:t>1) The </a:t>
            </a:r>
            <a:r>
              <a:rPr lang="en-GB" b="1" i="0" dirty="0">
                <a:solidFill>
                  <a:srgbClr val="495354"/>
                </a:solidFill>
                <a:effectLst/>
                <a:highlight>
                  <a:srgbClr val="FFFFFF"/>
                </a:highlight>
                <a:latin typeface="+mn-lt"/>
              </a:rPr>
              <a:t>extrinsic laryngeal </a:t>
            </a:r>
            <a:r>
              <a:rPr lang="en-GB" b="0" i="0" dirty="0">
                <a:solidFill>
                  <a:srgbClr val="495354"/>
                </a:solidFill>
                <a:effectLst/>
                <a:highlight>
                  <a:srgbClr val="FFFFFF"/>
                </a:highlight>
                <a:latin typeface="+mn-lt"/>
              </a:rPr>
              <a:t>muscles move the larynx as a whole. They consist of </a:t>
            </a:r>
            <a:r>
              <a:rPr lang="en-GB" dirty="0">
                <a:solidFill>
                  <a:srgbClr val="495354"/>
                </a:solidFill>
                <a:highlight>
                  <a:srgbClr val="FFFFFF"/>
                </a:highlight>
                <a:latin typeface="+mn-lt"/>
              </a:rPr>
              <a:t>the</a:t>
            </a:r>
            <a:br>
              <a:rPr lang="en-GB" dirty="0">
                <a:solidFill>
                  <a:srgbClr val="495354"/>
                </a:solidFill>
                <a:highlight>
                  <a:srgbClr val="FFFFFF"/>
                </a:highlight>
                <a:latin typeface="+mn-lt"/>
              </a:rPr>
            </a:br>
            <a:r>
              <a:rPr lang="en-GB" dirty="0">
                <a:solidFill>
                  <a:srgbClr val="495354"/>
                </a:solidFill>
                <a:highlight>
                  <a:srgbClr val="FFFFFF"/>
                </a:highlight>
                <a:latin typeface="+mn-lt"/>
              </a:rPr>
              <a:t>  </a:t>
            </a:r>
            <a:r>
              <a:rPr lang="en-GB" b="0" i="0" dirty="0">
                <a:solidFill>
                  <a:srgbClr val="495354"/>
                </a:solidFill>
                <a:effectLst/>
                <a:highlight>
                  <a:srgbClr val="FFFFFF"/>
                </a:highlight>
                <a:latin typeface="+mn-lt"/>
              </a:rPr>
              <a:t> </a:t>
            </a:r>
            <a:r>
              <a:rPr lang="en-GB" b="0" i="0" u="sng" dirty="0">
                <a:solidFill>
                  <a:srgbClr val="495354"/>
                </a:solidFill>
                <a:effectLst/>
                <a:highlight>
                  <a:srgbClr val="FFFFFF"/>
                </a:highlight>
                <a:latin typeface="+mn-lt"/>
              </a:rPr>
              <a:t>suprahyoid muscles</a:t>
            </a:r>
            <a:r>
              <a:rPr lang="en-GB" b="0" i="0" dirty="0">
                <a:solidFill>
                  <a:srgbClr val="495354"/>
                </a:solidFill>
                <a:effectLst/>
                <a:highlight>
                  <a:srgbClr val="FFFFFF"/>
                </a:highlight>
                <a:latin typeface="+mn-lt"/>
              </a:rPr>
              <a:t> that elevate the hyoid bone and the larynx during </a:t>
            </a:r>
            <a:r>
              <a:rPr lang="en-GB" dirty="0">
                <a:solidFill>
                  <a:srgbClr val="495354"/>
                </a:solidFill>
                <a:highlight>
                  <a:srgbClr val="FFFFFF"/>
                </a:highlight>
                <a:latin typeface="+mn-lt"/>
              </a:rPr>
              <a:t>swallowing</a:t>
            </a:r>
            <a:br>
              <a:rPr lang="en-GB" dirty="0">
                <a:solidFill>
                  <a:srgbClr val="495354"/>
                </a:solidFill>
                <a:highlight>
                  <a:srgbClr val="FFFFFF"/>
                </a:highlight>
                <a:latin typeface="+mn-lt"/>
              </a:rPr>
            </a:br>
            <a:r>
              <a:rPr lang="en-GB" dirty="0">
                <a:solidFill>
                  <a:srgbClr val="495354"/>
                </a:solidFill>
                <a:highlight>
                  <a:srgbClr val="FFFFFF"/>
                </a:highlight>
                <a:latin typeface="+mn-lt"/>
              </a:rPr>
              <a:t>   </a:t>
            </a:r>
            <a:r>
              <a:rPr lang="en-GB" b="0" i="0" dirty="0">
                <a:solidFill>
                  <a:srgbClr val="495354"/>
                </a:solidFill>
                <a:effectLst/>
                <a:highlight>
                  <a:srgbClr val="FFFFFF"/>
                </a:highlight>
                <a:latin typeface="+mn-lt"/>
              </a:rPr>
              <a:t>and vocalization, and the </a:t>
            </a:r>
            <a:r>
              <a:rPr lang="en-GB" b="0" i="0" u="sng" dirty="0">
                <a:solidFill>
                  <a:srgbClr val="495354"/>
                </a:solidFill>
                <a:effectLst/>
                <a:highlight>
                  <a:srgbClr val="FFFFFF"/>
                </a:highlight>
                <a:latin typeface="+mn-lt"/>
              </a:rPr>
              <a:t>infrahyoid muscles</a:t>
            </a:r>
            <a:r>
              <a:rPr lang="en-GB" b="0" i="0" dirty="0">
                <a:solidFill>
                  <a:srgbClr val="495354"/>
                </a:solidFill>
                <a:effectLst/>
                <a:highlight>
                  <a:srgbClr val="FFFFFF"/>
                </a:highlight>
                <a:latin typeface="+mn-lt"/>
              </a:rPr>
              <a:t> that depress the hyoid bone</a:t>
            </a:r>
            <a:r>
              <a:rPr lang="en-GB" dirty="0">
                <a:solidFill>
                  <a:srgbClr val="495354"/>
                </a:solidFill>
                <a:highlight>
                  <a:srgbClr val="FFFFFF"/>
                </a:highlight>
                <a:latin typeface="+mn-lt"/>
              </a:rPr>
              <a:t> </a:t>
            </a:r>
            <a:r>
              <a:rPr lang="en-GB" b="0" i="0" dirty="0">
                <a:solidFill>
                  <a:srgbClr val="495354"/>
                </a:solidFill>
                <a:effectLst/>
                <a:highlight>
                  <a:srgbClr val="FFFFFF"/>
                </a:highlight>
                <a:latin typeface="+mn-lt"/>
              </a:rPr>
              <a:t>and the larynx.</a:t>
            </a:r>
          </a:p>
          <a:p>
            <a:endParaRPr lang="en-GB" dirty="0">
              <a:solidFill>
                <a:srgbClr val="495354"/>
              </a:solidFill>
              <a:highlight>
                <a:srgbClr val="FFFFFF"/>
              </a:highlight>
              <a:latin typeface="+mn-lt"/>
            </a:endParaRPr>
          </a:p>
          <a:p>
            <a:endParaRPr lang="en-GB" dirty="0">
              <a:solidFill>
                <a:srgbClr val="495354"/>
              </a:solidFill>
              <a:highlight>
                <a:srgbClr val="FFFFFF"/>
              </a:highlight>
              <a:latin typeface="+mn-lt"/>
            </a:endParaRPr>
          </a:p>
          <a:p>
            <a:endParaRPr lang="en-GB" dirty="0">
              <a:solidFill>
                <a:srgbClr val="495354"/>
              </a:solidFill>
              <a:highlight>
                <a:srgbClr val="FFFFFF"/>
              </a:highlight>
              <a:latin typeface="+mn-lt"/>
            </a:endParaRPr>
          </a:p>
          <a:p>
            <a:endParaRPr lang="en-GB" dirty="0">
              <a:solidFill>
                <a:srgbClr val="495354"/>
              </a:solidFill>
              <a:highlight>
                <a:srgbClr val="FFFFFF"/>
              </a:highlight>
              <a:latin typeface="+mn-lt"/>
            </a:endParaRPr>
          </a:p>
          <a:p>
            <a:endParaRPr lang="en-GB" dirty="0">
              <a:solidFill>
                <a:srgbClr val="495354"/>
              </a:solidFill>
              <a:highlight>
                <a:srgbClr val="FFFFFF"/>
              </a:highlight>
              <a:latin typeface="+mn-lt"/>
            </a:endParaRPr>
          </a:p>
          <a:p>
            <a:endParaRPr lang="en-GB" dirty="0">
              <a:solidFill>
                <a:srgbClr val="495354"/>
              </a:solidFill>
              <a:highlight>
                <a:srgbClr val="FFFFFF"/>
              </a:highlight>
              <a:latin typeface="+mn-lt"/>
            </a:endParaRPr>
          </a:p>
          <a:p>
            <a:endParaRPr lang="en-GB" dirty="0">
              <a:solidFill>
                <a:srgbClr val="495354"/>
              </a:solidFill>
              <a:highlight>
                <a:srgbClr val="FFFFFF"/>
              </a:highlight>
              <a:latin typeface="+mn-lt"/>
            </a:endParaRPr>
          </a:p>
          <a:p>
            <a:endParaRPr lang="en-GB" dirty="0">
              <a:solidFill>
                <a:srgbClr val="495354"/>
              </a:solidFill>
              <a:highlight>
                <a:srgbClr val="FFFFFF"/>
              </a:highlight>
              <a:latin typeface="+mn-lt"/>
            </a:endParaRPr>
          </a:p>
          <a:p>
            <a:endParaRPr lang="en-GB" dirty="0">
              <a:solidFill>
                <a:srgbClr val="495354"/>
              </a:solidFill>
              <a:highlight>
                <a:srgbClr val="FFFFFF"/>
              </a:highlight>
              <a:latin typeface="+mn-lt"/>
            </a:endParaRPr>
          </a:p>
          <a:p>
            <a:endParaRPr lang="en-GB" b="0" i="0" dirty="0">
              <a:solidFill>
                <a:srgbClr val="495354"/>
              </a:solidFill>
              <a:effectLst/>
              <a:highlight>
                <a:srgbClr val="FFFFFF"/>
              </a:highlight>
              <a:latin typeface="+mn-lt"/>
            </a:endParaRPr>
          </a:p>
          <a:p>
            <a:endParaRPr lang="en-GB" dirty="0">
              <a:solidFill>
                <a:srgbClr val="495354"/>
              </a:solidFill>
              <a:highlight>
                <a:srgbClr val="FFFFFF"/>
              </a:highlight>
              <a:latin typeface="+mn-lt"/>
            </a:endParaRPr>
          </a:p>
          <a:p>
            <a:r>
              <a:rPr lang="en-GB" b="0" i="0" dirty="0">
                <a:solidFill>
                  <a:srgbClr val="495354"/>
                </a:solidFill>
                <a:effectLst/>
                <a:highlight>
                  <a:srgbClr val="FFFFFF"/>
                </a:highlight>
                <a:latin typeface="+mn-lt"/>
              </a:rPr>
              <a:t>2) The small </a:t>
            </a:r>
            <a:r>
              <a:rPr lang="en-GB" b="1" i="0" dirty="0">
                <a:solidFill>
                  <a:srgbClr val="495354"/>
                </a:solidFill>
                <a:effectLst/>
                <a:highlight>
                  <a:srgbClr val="FFFFFF"/>
                </a:highlight>
                <a:latin typeface="+mn-lt"/>
              </a:rPr>
              <a:t>intrinsic laryngeal muscles </a:t>
            </a:r>
            <a:r>
              <a:rPr lang="en-GB" b="0" i="0" dirty="0">
                <a:solidFill>
                  <a:srgbClr val="495354"/>
                </a:solidFill>
                <a:effectLst/>
                <a:highlight>
                  <a:srgbClr val="FFFFFF"/>
                </a:highlight>
                <a:latin typeface="+mn-lt"/>
              </a:rPr>
              <a:t>are responsible for moving various components</a:t>
            </a:r>
            <a:br>
              <a:rPr lang="en-GB" b="0" i="0" dirty="0">
                <a:solidFill>
                  <a:srgbClr val="495354"/>
                </a:solidFill>
                <a:effectLst/>
                <a:highlight>
                  <a:srgbClr val="FFFFFF"/>
                </a:highlight>
                <a:latin typeface="+mn-lt"/>
              </a:rPr>
            </a:br>
            <a:r>
              <a:rPr lang="en-GB" b="0" i="0" dirty="0">
                <a:solidFill>
                  <a:srgbClr val="495354"/>
                </a:solidFill>
                <a:effectLst/>
                <a:highlight>
                  <a:srgbClr val="FFFFFF"/>
                </a:highlight>
                <a:latin typeface="+mn-lt"/>
              </a:rPr>
              <a:t>     of the larynx. They modify the length and tension of the vocal cords as well as the shape</a:t>
            </a:r>
            <a:br>
              <a:rPr lang="en-GB" b="0" i="0" dirty="0">
                <a:solidFill>
                  <a:srgbClr val="495354"/>
                </a:solidFill>
                <a:effectLst/>
                <a:highlight>
                  <a:srgbClr val="FFFFFF"/>
                </a:highlight>
                <a:latin typeface="+mn-lt"/>
              </a:rPr>
            </a:br>
            <a:r>
              <a:rPr lang="en-GB" b="0" i="0" dirty="0">
                <a:solidFill>
                  <a:srgbClr val="495354"/>
                </a:solidFill>
                <a:effectLst/>
                <a:highlight>
                  <a:srgbClr val="FFFFFF"/>
                </a:highlight>
                <a:latin typeface="+mn-lt"/>
              </a:rPr>
              <a:t>     of the rima glottidis during breathing, swallowing and vocalization. </a:t>
            </a:r>
            <a:endParaRPr lang="en-GB" dirty="0">
              <a:latin typeface="+mn-lt"/>
            </a:endParaRPr>
          </a:p>
        </p:txBody>
      </p:sp>
      <p:sp>
        <p:nvSpPr>
          <p:cNvPr id="4" name="Title 1">
            <a:extLst>
              <a:ext uri="{FF2B5EF4-FFF2-40B4-BE49-F238E27FC236}">
                <a16:creationId xmlns:a16="http://schemas.microsoft.com/office/drawing/2014/main" id="{FAF0FAFE-C83B-1A8D-52E9-221873A081CA}"/>
              </a:ext>
            </a:extLst>
          </p:cNvPr>
          <p:cNvSpPr txBox="1">
            <a:spLocks noChangeArrowheads="1"/>
          </p:cNvSpPr>
          <p:nvPr/>
        </p:nvSpPr>
        <p:spPr bwMode="auto">
          <a:xfrm>
            <a:off x="357188" y="0"/>
            <a:ext cx="822960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Muscles of larynx (</a:t>
            </a:r>
            <a:r>
              <a:rPr lang="sr-Latn-CS" altLang="en-US" sz="3500" dirty="0" err="1">
                <a:solidFill>
                  <a:schemeClr val="tx2"/>
                </a:solidFill>
                <a:latin typeface="Constantia" panose="02030602050306030303" pitchFamily="18" charset="0"/>
              </a:rPr>
              <a:t>Musculi</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a:t>
            </a:r>
            <a:r>
              <a:rPr lang="en-GB" altLang="en-US" sz="3500" dirty="0">
                <a:solidFill>
                  <a:schemeClr val="tx2"/>
                </a:solidFill>
                <a:latin typeface="Constantia" panose="02030602050306030303" pitchFamily="18" charset="0"/>
              </a:rPr>
              <a:t>i</a:t>
            </a:r>
            <a:r>
              <a:rPr lang="sr-Latn-CS" altLang="en-US" sz="3500" dirty="0">
                <a:solidFill>
                  <a:schemeClr val="tx2"/>
                </a:solidFill>
                <a:latin typeface="Constantia" panose="02030602050306030303" pitchFamily="18" charset="0"/>
              </a:rPr>
              <a:t>s</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pic>
        <p:nvPicPr>
          <p:cNvPr id="6148" name="Picture 4">
            <a:extLst>
              <a:ext uri="{FF2B5EF4-FFF2-40B4-BE49-F238E27FC236}">
                <a16:creationId xmlns:a16="http://schemas.microsoft.com/office/drawing/2014/main" id="{8D40EA50-89C1-E19D-CEA7-7930400779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6172" y="2420888"/>
            <a:ext cx="3291006" cy="2368104"/>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a:extLst>
              <a:ext uri="{FF2B5EF4-FFF2-40B4-BE49-F238E27FC236}">
                <a16:creationId xmlns:a16="http://schemas.microsoft.com/office/drawing/2014/main" id="{3D7610EF-9639-AF81-1C7C-565F8638D7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7178" y="2420888"/>
            <a:ext cx="4532498" cy="2368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20798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472" name="Picture 13" descr="new-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2348" y="2740246"/>
            <a:ext cx="2716212" cy="1885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6" name="Picture 12" descr="new-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9376" y="2784475"/>
            <a:ext cx="2560637"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itle 1"/>
          <p:cNvSpPr txBox="1">
            <a:spLocks noChangeArrowheads="1"/>
          </p:cNvSpPr>
          <p:nvPr/>
        </p:nvSpPr>
        <p:spPr bwMode="auto">
          <a:xfrm>
            <a:off x="357188" y="0"/>
            <a:ext cx="822960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dirty="0" err="1">
                <a:solidFill>
                  <a:schemeClr val="tx2"/>
                </a:solidFill>
                <a:latin typeface="Constantia" panose="02030602050306030303" pitchFamily="18" charset="0"/>
              </a:rPr>
              <a:t>Musculi</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a:t>
            </a:r>
            <a:r>
              <a:rPr lang="en-GB" altLang="en-US" sz="3500" dirty="0">
                <a:solidFill>
                  <a:schemeClr val="tx2"/>
                </a:solidFill>
                <a:latin typeface="Constantia" panose="02030602050306030303" pitchFamily="18" charset="0"/>
              </a:rPr>
              <a:t>i</a:t>
            </a:r>
            <a:r>
              <a:rPr lang="sr-Latn-CS" altLang="en-US" sz="3500" dirty="0">
                <a:solidFill>
                  <a:schemeClr val="tx2"/>
                </a:solidFill>
                <a:latin typeface="Constantia" panose="02030602050306030303" pitchFamily="18" charset="0"/>
              </a:rPr>
              <a:t>s</a:t>
            </a:r>
            <a:r>
              <a:rPr lang="en-GB" altLang="en-US" sz="3500" dirty="0">
                <a:solidFill>
                  <a:schemeClr val="tx2"/>
                </a:solidFill>
                <a:latin typeface="Constantia" panose="02030602050306030303" pitchFamily="18" charset="0"/>
              </a:rPr>
              <a:t> - intrinsic</a:t>
            </a:r>
            <a:endParaRPr lang="sr-Latn-CS" altLang="en-US" sz="3500" dirty="0">
              <a:solidFill>
                <a:schemeClr val="tx2"/>
              </a:solidFill>
              <a:latin typeface="Constantia" panose="02030602050306030303" pitchFamily="18" charset="0"/>
            </a:endParaRPr>
          </a:p>
        </p:txBody>
      </p:sp>
      <p:sp>
        <p:nvSpPr>
          <p:cNvPr id="62468" name="TextBox 3"/>
          <p:cNvSpPr txBox="1">
            <a:spLocks noChangeArrowheads="1"/>
          </p:cNvSpPr>
          <p:nvPr/>
        </p:nvSpPr>
        <p:spPr bwMode="auto">
          <a:xfrm>
            <a:off x="-922" y="474345"/>
            <a:ext cx="8533362" cy="59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Wingdings" panose="05000000000000000000" pitchFamily="2" charset="2"/>
              <a:buNone/>
            </a:pPr>
            <a:r>
              <a:rPr lang="sr-Latn-CS" altLang="en-US" dirty="0">
                <a:latin typeface="+mn-lt"/>
              </a:rPr>
              <a:t>- </a:t>
            </a:r>
            <a:r>
              <a:rPr lang="en-GB" b="0" i="0" dirty="0">
                <a:solidFill>
                  <a:srgbClr val="0D0D0D"/>
                </a:solidFill>
                <a:effectLst/>
                <a:highlight>
                  <a:srgbClr val="FFFFFF"/>
                </a:highlight>
                <a:latin typeface="+mn-lt"/>
              </a:rPr>
              <a:t>Considering the action, these muscles can be classified into the following 6 groups</a:t>
            </a:r>
            <a:r>
              <a:rPr lang="sr-Latn-CS" altLang="en-US" dirty="0">
                <a:latin typeface="+mn-lt"/>
              </a:rPr>
              <a:t>:</a:t>
            </a:r>
            <a:br>
              <a:rPr lang="sr-Latn-CS" altLang="en-US" dirty="0">
                <a:latin typeface="+mn-lt"/>
              </a:rPr>
            </a:br>
            <a:endParaRPr lang="sr-Latn-CS" altLang="en-US" dirty="0">
              <a:latin typeface="+mn-lt"/>
            </a:endParaRPr>
          </a:p>
          <a:p>
            <a:pPr eaLnBrk="1" hangingPunct="1">
              <a:buFont typeface="Wingdings" panose="05000000000000000000" pitchFamily="2" charset="2"/>
              <a:buNone/>
            </a:pPr>
            <a:r>
              <a:rPr lang="sr-Latn-CS" altLang="en-US" dirty="0">
                <a:latin typeface="Constantia" panose="02030602050306030303" pitchFamily="18" charset="0"/>
              </a:rPr>
              <a:t> </a:t>
            </a:r>
            <a:r>
              <a:rPr lang="sr-Latn-CS" altLang="en-US" dirty="0">
                <a:solidFill>
                  <a:srgbClr val="0B5395"/>
                </a:solidFill>
                <a:latin typeface="Constantia" panose="02030602050306030303" pitchFamily="18" charset="0"/>
              </a:rPr>
              <a:t>1. </a:t>
            </a:r>
            <a:r>
              <a:rPr lang="en-GB" altLang="en-US" b="1" dirty="0">
                <a:solidFill>
                  <a:srgbClr val="0B5395"/>
                </a:solidFill>
                <a:latin typeface="Constantia" panose="02030602050306030303" pitchFamily="18" charset="0"/>
              </a:rPr>
              <a:t>TENSORS</a:t>
            </a:r>
            <a:r>
              <a:rPr lang="sr-Latn-CS" altLang="en-US" b="1" dirty="0">
                <a:solidFill>
                  <a:srgbClr val="0B5395"/>
                </a:solidFill>
                <a:latin typeface="Constantia" panose="02030602050306030303" pitchFamily="18" charset="0"/>
              </a:rPr>
              <a:t> </a:t>
            </a:r>
            <a:r>
              <a:rPr lang="en-GB" altLang="en-US" b="1" dirty="0">
                <a:solidFill>
                  <a:srgbClr val="0B5395"/>
                </a:solidFill>
                <a:latin typeface="Constantia" panose="02030602050306030303" pitchFamily="18" charset="0"/>
              </a:rPr>
              <a:t>of vocal cords</a:t>
            </a:r>
            <a:br>
              <a:rPr lang="sr-Latn-CS" altLang="en-US" dirty="0">
                <a:latin typeface="Constantia" panose="02030602050306030303" pitchFamily="18" charset="0"/>
              </a:rPr>
            </a:br>
            <a:r>
              <a:rPr lang="sr-Latn-CS" altLang="en-US" dirty="0">
                <a:latin typeface="Constantia" panose="02030602050306030303" pitchFamily="18" charset="0"/>
              </a:rPr>
              <a:t>             - </a:t>
            </a:r>
            <a:r>
              <a:rPr lang="sr-Latn-CS" altLang="en-US" dirty="0" err="1">
                <a:latin typeface="Constantia" panose="02030602050306030303" pitchFamily="18" charset="0"/>
              </a:rPr>
              <a:t>m.vocalis</a:t>
            </a:r>
            <a:r>
              <a:rPr lang="sr-Latn-CS" altLang="en-US" dirty="0">
                <a:latin typeface="Constantia" panose="02030602050306030303" pitchFamily="18" charset="0"/>
              </a:rPr>
              <a:t> </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a:latin typeface="Constantia" panose="02030602050306030303" pitchFamily="18" charset="0"/>
              </a:rPr>
              <a:t>- </a:t>
            </a:r>
            <a:r>
              <a:rPr lang="sr-Latn-CS" altLang="en-US" dirty="0" err="1">
                <a:latin typeface="Constantia" panose="02030602050306030303" pitchFamily="18" charset="0"/>
              </a:rPr>
              <a:t>m.cricothyroideus</a:t>
            </a:r>
            <a:br>
              <a:rPr lang="sr-Latn-CS" altLang="en-US" dirty="0">
                <a:latin typeface="Constantia" panose="02030602050306030303" pitchFamily="18" charset="0"/>
              </a:rPr>
            </a:br>
            <a:endParaRPr lang="en-GB" altLang="en-US" sz="800" dirty="0">
              <a:latin typeface="Constantia" panose="02030602050306030303" pitchFamily="18" charset="0"/>
            </a:endParaRPr>
          </a:p>
          <a:p>
            <a:pPr eaLnBrk="1" hangingPunct="1">
              <a:buFont typeface="Wingdings" panose="05000000000000000000" pitchFamily="2" charset="2"/>
              <a:buNone/>
            </a:pPr>
            <a:r>
              <a:rPr lang="en-GB" altLang="en-US" b="1" dirty="0">
                <a:solidFill>
                  <a:schemeClr val="accent1">
                    <a:lumMod val="75000"/>
                  </a:schemeClr>
                </a:solidFill>
                <a:latin typeface="Constantia" panose="02030602050306030303" pitchFamily="18" charset="0"/>
              </a:rPr>
              <a:t>2. RELAXER OF vocal cords</a:t>
            </a:r>
            <a:br>
              <a:rPr lang="en-GB" altLang="en-US" b="1" dirty="0">
                <a:solidFill>
                  <a:schemeClr val="accent1">
                    <a:lumMod val="75000"/>
                  </a:schemeClr>
                </a:solidFill>
                <a:latin typeface="Constantia" panose="02030602050306030303" pitchFamily="18" charset="0"/>
              </a:rPr>
            </a:br>
            <a:r>
              <a:rPr lang="en-GB" altLang="en-US" b="1" dirty="0">
                <a:solidFill>
                  <a:schemeClr val="accent1">
                    <a:lumMod val="75000"/>
                  </a:schemeClr>
                </a:solidFill>
                <a:latin typeface="Constantia" panose="02030602050306030303" pitchFamily="18" charset="0"/>
              </a:rPr>
              <a:t>             </a:t>
            </a:r>
            <a:r>
              <a:rPr lang="sr-Latn-CS" altLang="en-US" dirty="0">
                <a:latin typeface="Constantia" panose="02030602050306030303" pitchFamily="18" charset="0"/>
              </a:rPr>
              <a:t>- </a:t>
            </a:r>
            <a:r>
              <a:rPr lang="sr-Latn-CS" altLang="en-US" dirty="0" err="1">
                <a:latin typeface="Constantia" panose="02030602050306030303" pitchFamily="18" charset="0"/>
              </a:rPr>
              <a:t>m.thyroarytenoideus</a:t>
            </a:r>
            <a:br>
              <a:rPr lang="en-GB" altLang="en-US" dirty="0">
                <a:latin typeface="Constantia" panose="02030602050306030303" pitchFamily="18" charset="0"/>
              </a:rPr>
            </a:br>
            <a:endParaRPr lang="sr-Latn-CS" altLang="en-US" sz="800" b="1" dirty="0">
              <a:solidFill>
                <a:schemeClr val="accent1">
                  <a:lumMod val="75000"/>
                </a:schemeClr>
              </a:solidFill>
              <a:latin typeface="Constantia" panose="02030602050306030303" pitchFamily="18" charset="0"/>
            </a:endParaRPr>
          </a:p>
          <a:p>
            <a:pPr eaLnBrk="1" hangingPunct="1">
              <a:buFont typeface="Wingdings" panose="05000000000000000000" pitchFamily="2" charset="2"/>
              <a:buNone/>
            </a:pPr>
            <a:r>
              <a:rPr lang="en-GB" altLang="en-US" dirty="0">
                <a:solidFill>
                  <a:srgbClr val="0B5395"/>
                </a:solidFill>
                <a:latin typeface="Constantia" panose="02030602050306030303" pitchFamily="18" charset="0"/>
              </a:rPr>
              <a:t>3</a:t>
            </a:r>
            <a:r>
              <a:rPr lang="sr-Latn-CS" altLang="en-US" dirty="0">
                <a:solidFill>
                  <a:srgbClr val="0B5395"/>
                </a:solidFill>
                <a:latin typeface="Constantia" panose="02030602050306030303" pitchFamily="18" charset="0"/>
              </a:rPr>
              <a:t>. </a:t>
            </a:r>
            <a:r>
              <a:rPr lang="en-GB" altLang="en-US" b="1" dirty="0">
                <a:solidFill>
                  <a:srgbClr val="0B5395"/>
                </a:solidFill>
                <a:latin typeface="Constantia" panose="02030602050306030303" pitchFamily="18" charset="0"/>
              </a:rPr>
              <a:t>ADDUCTORS of vocal cords</a:t>
            </a:r>
          </a:p>
          <a:p>
            <a:pPr eaLnBrk="1" hangingPunct="1">
              <a:buFont typeface="Wingdings" panose="05000000000000000000" pitchFamily="2" charset="2"/>
              <a:buNone/>
            </a:pPr>
            <a:r>
              <a:rPr lang="en-GB" altLang="en-US" b="1" dirty="0">
                <a:solidFill>
                  <a:srgbClr val="0B5395"/>
                </a:solidFill>
                <a:latin typeface="Constantia" panose="02030602050306030303" pitchFamily="18" charset="0"/>
              </a:rPr>
              <a:t>              </a:t>
            </a:r>
            <a:r>
              <a:rPr lang="sr-Latn-CS" altLang="en-US" dirty="0">
                <a:latin typeface="Constantia" panose="02030602050306030303" pitchFamily="18" charset="0"/>
              </a:rPr>
              <a:t>- </a:t>
            </a:r>
            <a:r>
              <a:rPr lang="sr-Latn-CS" altLang="en-US" dirty="0" err="1">
                <a:latin typeface="Constantia" panose="02030602050306030303" pitchFamily="18" charset="0"/>
              </a:rPr>
              <a:t>m.cricoarytenoideus</a:t>
            </a:r>
            <a:r>
              <a:rPr lang="sr-Latn-CS" altLang="en-US" dirty="0">
                <a:latin typeface="Constantia" panose="02030602050306030303" pitchFamily="18" charset="0"/>
              </a:rPr>
              <a:t> </a:t>
            </a:r>
            <a:r>
              <a:rPr lang="sr-Latn-CS" altLang="en-US" dirty="0" err="1">
                <a:latin typeface="Constantia" panose="02030602050306030303" pitchFamily="18" charset="0"/>
              </a:rPr>
              <a:t>lateralis</a:t>
            </a:r>
            <a:br>
              <a:rPr lang="sr-Latn-CS" altLang="en-US" dirty="0">
                <a:latin typeface="Constantia" panose="02030602050306030303" pitchFamily="18" charset="0"/>
              </a:rPr>
            </a:br>
            <a:r>
              <a:rPr lang="sr-Latn-CS" altLang="en-US" dirty="0">
                <a:latin typeface="Constantia" panose="02030602050306030303" pitchFamily="18" charset="0"/>
              </a:rPr>
              <a:t>             - </a:t>
            </a:r>
            <a:r>
              <a:rPr lang="sr-Latn-CS" altLang="en-US" dirty="0" err="1">
                <a:latin typeface="Constantia" panose="02030602050306030303" pitchFamily="18" charset="0"/>
              </a:rPr>
              <a:t>m.arytenoideus</a:t>
            </a:r>
            <a:r>
              <a:rPr lang="sr-Latn-CS" altLang="en-US" dirty="0">
                <a:latin typeface="Constantia" panose="02030602050306030303" pitchFamily="18" charset="0"/>
              </a:rPr>
              <a:t> </a:t>
            </a:r>
            <a:r>
              <a:rPr lang="sr-Latn-CS" altLang="en-US" dirty="0" err="1">
                <a:latin typeface="Constantia" panose="02030602050306030303" pitchFamily="18" charset="0"/>
              </a:rPr>
              <a:t>obliquus</a:t>
            </a:r>
            <a:endParaRPr lang="en-GB" altLang="en-US" dirty="0">
              <a:latin typeface="Constantia" panose="02030602050306030303" pitchFamily="18" charset="0"/>
            </a:endParaRPr>
          </a:p>
          <a:p>
            <a:pPr eaLnBrk="1" hangingPunct="1">
              <a:buFont typeface="Wingdings" panose="05000000000000000000" pitchFamily="2" charset="2"/>
              <a:buNone/>
            </a:pPr>
            <a:r>
              <a:rPr lang="en-GB" altLang="en-US" dirty="0">
                <a:latin typeface="Constantia" panose="02030602050306030303" pitchFamily="18" charset="0"/>
              </a:rPr>
              <a:t>             </a:t>
            </a:r>
            <a:r>
              <a:rPr lang="sr-Latn-CS" altLang="en-US" dirty="0">
                <a:latin typeface="Constantia" panose="02030602050306030303" pitchFamily="18" charset="0"/>
              </a:rPr>
              <a:t>- </a:t>
            </a:r>
            <a:r>
              <a:rPr lang="sr-Latn-CS" altLang="en-US" dirty="0" err="1">
                <a:latin typeface="Constantia" panose="02030602050306030303" pitchFamily="18" charset="0"/>
              </a:rPr>
              <a:t>m.arytenoideus</a:t>
            </a:r>
            <a:r>
              <a:rPr lang="sr-Latn-CS" altLang="en-US" dirty="0">
                <a:latin typeface="Constantia" panose="02030602050306030303" pitchFamily="18" charset="0"/>
              </a:rPr>
              <a:t> </a:t>
            </a:r>
            <a:r>
              <a:rPr lang="sr-Latn-CS" altLang="en-US" dirty="0" err="1">
                <a:latin typeface="Constantia" panose="02030602050306030303" pitchFamily="18" charset="0"/>
              </a:rPr>
              <a:t>transversus</a:t>
            </a:r>
            <a:br>
              <a:rPr lang="sr-Latn-CS" altLang="en-US" dirty="0">
                <a:latin typeface="Constantia" panose="02030602050306030303" pitchFamily="18" charset="0"/>
              </a:rPr>
            </a:br>
            <a:endParaRPr lang="sr-Latn-CS" altLang="en-US" sz="800" dirty="0">
              <a:latin typeface="Constantia" panose="02030602050306030303" pitchFamily="18" charset="0"/>
            </a:endParaRPr>
          </a:p>
          <a:p>
            <a:pPr eaLnBrk="1" hangingPunct="1">
              <a:buFont typeface="Wingdings" panose="05000000000000000000" pitchFamily="2" charset="2"/>
              <a:buNone/>
            </a:pPr>
            <a:r>
              <a:rPr lang="sr-Latn-CS" altLang="en-US" dirty="0">
                <a:latin typeface="Constantia" panose="02030602050306030303" pitchFamily="18" charset="0"/>
              </a:rPr>
              <a:t> </a:t>
            </a:r>
            <a:r>
              <a:rPr lang="en-GB" altLang="en-US" dirty="0">
                <a:solidFill>
                  <a:srgbClr val="0B5395"/>
                </a:solidFill>
                <a:latin typeface="Constantia" panose="02030602050306030303" pitchFamily="18" charset="0"/>
              </a:rPr>
              <a:t>4</a:t>
            </a:r>
            <a:r>
              <a:rPr lang="sr-Latn-CS" altLang="en-US" dirty="0">
                <a:solidFill>
                  <a:srgbClr val="0B5395"/>
                </a:solidFill>
                <a:latin typeface="Constantia" panose="02030602050306030303" pitchFamily="18" charset="0"/>
              </a:rPr>
              <a:t>. </a:t>
            </a:r>
            <a:r>
              <a:rPr lang="en-GB" altLang="en-US" b="1" dirty="0">
                <a:solidFill>
                  <a:srgbClr val="0B5395"/>
                </a:solidFill>
                <a:latin typeface="Constantia" panose="02030602050306030303" pitchFamily="18" charset="0"/>
              </a:rPr>
              <a:t>ABBDUCTOR of vocal cords</a:t>
            </a:r>
          </a:p>
          <a:p>
            <a:pPr eaLnBrk="1" hangingPunct="1">
              <a:buFont typeface="Wingdings" panose="05000000000000000000" pitchFamily="2" charset="2"/>
              <a:buNone/>
            </a:pPr>
            <a:r>
              <a:rPr lang="en-GB" altLang="en-US" b="1" dirty="0">
                <a:solidFill>
                  <a:srgbClr val="0B5395"/>
                </a:solidFill>
                <a:latin typeface="Constantia" panose="02030602050306030303" pitchFamily="18" charset="0"/>
              </a:rPr>
              <a:t>             </a:t>
            </a:r>
            <a:r>
              <a:rPr lang="sr-Latn-CS" altLang="en-US" dirty="0">
                <a:latin typeface="Constantia" panose="02030602050306030303" pitchFamily="18" charset="0"/>
              </a:rPr>
              <a:t>- </a:t>
            </a:r>
            <a:r>
              <a:rPr lang="sr-Latn-CS" altLang="en-US" dirty="0" err="1">
                <a:latin typeface="Constantia" panose="02030602050306030303" pitchFamily="18" charset="0"/>
              </a:rPr>
              <a:t>m.cricoarytenoideus</a:t>
            </a:r>
            <a:r>
              <a:rPr lang="sr-Latn-CS" altLang="en-US" dirty="0">
                <a:latin typeface="Constantia" panose="02030602050306030303" pitchFamily="18" charset="0"/>
              </a:rPr>
              <a:t> </a:t>
            </a:r>
            <a:r>
              <a:rPr lang="sr-Latn-CS" altLang="en-US" dirty="0" err="1">
                <a:latin typeface="Constantia" panose="02030602050306030303" pitchFamily="18" charset="0"/>
              </a:rPr>
              <a:t>posterior</a:t>
            </a:r>
            <a:br>
              <a:rPr lang="sr-Latn-CS" altLang="en-US" dirty="0">
                <a:latin typeface="Constantia" panose="02030602050306030303" pitchFamily="18" charset="0"/>
              </a:rPr>
            </a:br>
            <a:endParaRPr lang="sr-Latn-CS" altLang="en-US" sz="800" dirty="0">
              <a:latin typeface="Constantia" panose="02030602050306030303" pitchFamily="18" charset="0"/>
            </a:endParaRPr>
          </a:p>
          <a:p>
            <a:pPr eaLnBrk="1" hangingPunct="1">
              <a:buFont typeface="Wingdings" panose="05000000000000000000" pitchFamily="2" charset="2"/>
              <a:buNone/>
            </a:pPr>
            <a:r>
              <a:rPr lang="sr-Latn-CS" altLang="en-US" dirty="0">
                <a:latin typeface="Constantia" panose="02030602050306030303" pitchFamily="18" charset="0"/>
              </a:rPr>
              <a:t> </a:t>
            </a:r>
            <a:r>
              <a:rPr lang="en-GB" altLang="en-US" dirty="0">
                <a:solidFill>
                  <a:srgbClr val="0B5395"/>
                </a:solidFill>
                <a:latin typeface="Constantia" panose="02030602050306030303" pitchFamily="18" charset="0"/>
              </a:rPr>
              <a:t>5</a:t>
            </a:r>
            <a:r>
              <a:rPr lang="sr-Latn-CS" altLang="en-US" dirty="0">
                <a:solidFill>
                  <a:srgbClr val="0B5395"/>
                </a:solidFill>
                <a:latin typeface="Constantia" panose="02030602050306030303" pitchFamily="18" charset="0"/>
              </a:rPr>
              <a:t>. </a:t>
            </a:r>
            <a:r>
              <a:rPr lang="en-GB" altLang="en-US" b="1" dirty="0">
                <a:solidFill>
                  <a:srgbClr val="0B5395"/>
                </a:solidFill>
                <a:latin typeface="Constantia" panose="02030602050306030303" pitchFamily="18" charset="0"/>
              </a:rPr>
              <a:t>MUSCLE THAT MOVES EPIGLOTTIS</a:t>
            </a:r>
            <a:br>
              <a:rPr lang="en-GB" altLang="en-US" b="1" dirty="0">
                <a:solidFill>
                  <a:srgbClr val="0B5395"/>
                </a:solidFill>
                <a:latin typeface="Constantia" panose="02030602050306030303" pitchFamily="18" charset="0"/>
              </a:rPr>
            </a:br>
            <a:r>
              <a:rPr lang="en-GB" altLang="en-US" b="1" dirty="0">
                <a:solidFill>
                  <a:srgbClr val="0B5395"/>
                </a:solidFill>
                <a:latin typeface="Constantia" panose="02030602050306030303" pitchFamily="18" charset="0"/>
              </a:rPr>
              <a:t>     FORWARD and opens entrance of larynx</a:t>
            </a:r>
            <a:r>
              <a:rPr lang="sr-Latn-CS" altLang="en-US" b="1" dirty="0">
                <a:solidFill>
                  <a:srgbClr val="0B5395"/>
                </a:solidFill>
                <a:latin typeface="Constantia" panose="02030602050306030303" pitchFamily="18" charset="0"/>
              </a:rPr>
              <a:t> </a:t>
            </a:r>
            <a:br>
              <a:rPr lang="en-GB" altLang="en-US" b="1" dirty="0">
                <a:solidFill>
                  <a:srgbClr val="0B5395"/>
                </a:solidFill>
                <a:latin typeface="Constantia" panose="02030602050306030303" pitchFamily="18" charset="0"/>
              </a:rPr>
            </a:br>
            <a:r>
              <a:rPr lang="en-GB" altLang="en-US" b="1" dirty="0">
                <a:solidFill>
                  <a:srgbClr val="0B5395"/>
                </a:solidFill>
                <a:latin typeface="Constantia" panose="02030602050306030303" pitchFamily="18" charset="0"/>
              </a:rPr>
              <a:t>            </a:t>
            </a:r>
            <a:r>
              <a:rPr lang="sr-Latn-CS" altLang="en-US" dirty="0">
                <a:latin typeface="Constantia" panose="02030602050306030303" pitchFamily="18" charset="0"/>
              </a:rPr>
              <a:t> - </a:t>
            </a:r>
            <a:r>
              <a:rPr lang="sr-Latn-CS" altLang="en-US" dirty="0" err="1">
                <a:latin typeface="Constantia" panose="02030602050306030303" pitchFamily="18" charset="0"/>
              </a:rPr>
              <a:t>m.thyroepiglotticus</a:t>
            </a:r>
            <a:br>
              <a:rPr lang="sr-Latn-CS" altLang="en-US" dirty="0">
                <a:latin typeface="Constantia" panose="02030602050306030303" pitchFamily="18" charset="0"/>
              </a:rPr>
            </a:br>
            <a:endParaRPr lang="sr-Latn-CS" altLang="en-US" sz="800" dirty="0">
              <a:latin typeface="Constantia" panose="02030602050306030303" pitchFamily="18" charset="0"/>
            </a:endParaRPr>
          </a:p>
          <a:p>
            <a:pPr eaLnBrk="1" hangingPunct="1">
              <a:buFont typeface="Wingdings" panose="05000000000000000000" pitchFamily="2" charset="2"/>
              <a:buNone/>
            </a:pPr>
            <a:r>
              <a:rPr lang="sr-Latn-CS" altLang="en-US" sz="800" dirty="0">
                <a:latin typeface="Constantia" panose="02030602050306030303" pitchFamily="18" charset="0"/>
              </a:rPr>
              <a:t> </a:t>
            </a:r>
            <a:r>
              <a:rPr lang="en-GB" altLang="en-US" dirty="0">
                <a:solidFill>
                  <a:srgbClr val="0B5395"/>
                </a:solidFill>
                <a:latin typeface="Constantia" panose="02030602050306030303" pitchFamily="18" charset="0"/>
              </a:rPr>
              <a:t>6</a:t>
            </a:r>
            <a:r>
              <a:rPr lang="sr-Latn-CS" altLang="en-US" dirty="0">
                <a:solidFill>
                  <a:srgbClr val="0B5395"/>
                </a:solidFill>
                <a:latin typeface="Constantia" panose="02030602050306030303" pitchFamily="18" charset="0"/>
              </a:rPr>
              <a:t>. </a:t>
            </a:r>
            <a:r>
              <a:rPr lang="en-GB" altLang="en-US" b="1" dirty="0">
                <a:solidFill>
                  <a:srgbClr val="0B5395"/>
                </a:solidFill>
                <a:latin typeface="Constantia" panose="02030602050306030303" pitchFamily="18" charset="0"/>
              </a:rPr>
              <a:t>MUSCLE THAT MOVES EPIGLOTTIS</a:t>
            </a:r>
            <a:br>
              <a:rPr lang="en-GB" altLang="en-US" b="1" dirty="0">
                <a:solidFill>
                  <a:srgbClr val="0B5395"/>
                </a:solidFill>
                <a:latin typeface="Constantia" panose="02030602050306030303" pitchFamily="18" charset="0"/>
              </a:rPr>
            </a:br>
            <a:r>
              <a:rPr lang="en-GB" altLang="en-US" b="1" dirty="0">
                <a:solidFill>
                  <a:srgbClr val="0B5395"/>
                </a:solidFill>
                <a:latin typeface="Constantia" panose="02030602050306030303" pitchFamily="18" charset="0"/>
              </a:rPr>
              <a:t>     BACKWARD and closes entrance of larynx</a:t>
            </a:r>
            <a:r>
              <a:rPr lang="sr-Latn-CS" altLang="en-US" b="1" dirty="0">
                <a:solidFill>
                  <a:srgbClr val="0B5395"/>
                </a:solidFill>
                <a:latin typeface="Constantia" panose="02030602050306030303" pitchFamily="18" charset="0"/>
              </a:rPr>
              <a:t> </a:t>
            </a:r>
            <a:br>
              <a:rPr lang="sr-Latn-CS" altLang="en-US" dirty="0">
                <a:latin typeface="Constantia" panose="02030602050306030303" pitchFamily="18" charset="0"/>
              </a:rPr>
            </a:br>
            <a:r>
              <a:rPr lang="sr-Latn-CS" altLang="en-US" dirty="0">
                <a:latin typeface="Constantia" panose="02030602050306030303" pitchFamily="18" charset="0"/>
              </a:rPr>
              <a:t>	  - </a:t>
            </a:r>
            <a:r>
              <a:rPr lang="sr-Latn-CS" altLang="en-US" dirty="0" err="1">
                <a:latin typeface="Constantia" panose="02030602050306030303" pitchFamily="18" charset="0"/>
              </a:rPr>
              <a:t>m.aryepiglotticus</a:t>
            </a:r>
            <a:endParaRPr lang="sr-Latn-CS" altLang="en-US" dirty="0">
              <a:latin typeface="Constantia" panose="02030602050306030303" pitchFamily="18" charset="0"/>
            </a:endParaRPr>
          </a:p>
        </p:txBody>
      </p:sp>
      <p:sp>
        <p:nvSpPr>
          <p:cNvPr id="62469" name="TextBox 5"/>
          <p:cNvSpPr txBox="1">
            <a:spLocks noChangeArrowheads="1"/>
          </p:cNvSpPr>
          <p:nvPr/>
        </p:nvSpPr>
        <p:spPr bwMode="auto">
          <a:xfrm>
            <a:off x="4846762" y="4581387"/>
            <a:ext cx="4310062" cy="2308324"/>
          </a:xfrm>
          <a:prstGeom prst="rect">
            <a:avLst/>
          </a:prstGeom>
          <a:noFill/>
          <a:ln w="9525" cmpd="sng">
            <a:solidFill>
              <a:srgbClr val="0B5395"/>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Wingdings" panose="05000000000000000000" pitchFamily="2" charset="2"/>
              <a:buNone/>
            </a:pPr>
            <a:r>
              <a:rPr lang="sr-Latn-CS" altLang="en-US" dirty="0">
                <a:latin typeface="Constantia" panose="02030602050306030303" pitchFamily="18" charset="0"/>
              </a:rPr>
              <a:t>- </a:t>
            </a:r>
            <a:r>
              <a:rPr lang="en-GB" altLang="en-US" dirty="0">
                <a:latin typeface="Constantia" panose="02030602050306030303" pitchFamily="18" charset="0"/>
              </a:rPr>
              <a:t>All muscles are paired</a:t>
            </a:r>
            <a:r>
              <a:rPr lang="sr-Latn-CS" altLang="en-US" dirty="0">
                <a:latin typeface="Constantia" panose="02030602050306030303" pitchFamily="18" charset="0"/>
              </a:rPr>
              <a:t>, </a:t>
            </a:r>
            <a:r>
              <a:rPr lang="en-GB" altLang="en-US" dirty="0">
                <a:latin typeface="Constantia" panose="02030602050306030303" pitchFamily="18" charset="0"/>
              </a:rPr>
              <a:t>EXCEPT</a:t>
            </a:r>
            <a:br>
              <a:rPr lang="sr-Cyrl-CS" altLang="en-US" dirty="0">
                <a:latin typeface="Constantia" panose="02030602050306030303" pitchFamily="18" charset="0"/>
              </a:rPr>
            </a:br>
            <a:r>
              <a:rPr lang="sr-Cyrl-CS" altLang="en-US" dirty="0">
                <a:latin typeface="Constantia" panose="02030602050306030303" pitchFamily="18" charset="0"/>
              </a:rPr>
              <a:t>   </a:t>
            </a:r>
            <a:r>
              <a:rPr lang="sr-Latn-CS" altLang="en-US" dirty="0" err="1">
                <a:latin typeface="Constantia" panose="02030602050306030303" pitchFamily="18" charset="0"/>
              </a:rPr>
              <a:t>m.arytenoideus</a:t>
            </a:r>
            <a:r>
              <a:rPr lang="sr-Latn-CS" altLang="en-US" dirty="0">
                <a:latin typeface="Constantia" panose="02030602050306030303" pitchFamily="18" charset="0"/>
              </a:rPr>
              <a:t> </a:t>
            </a:r>
            <a:r>
              <a:rPr lang="sr-Latn-CS" altLang="en-US" dirty="0" err="1">
                <a:latin typeface="Constantia" panose="02030602050306030303" pitchFamily="18" charset="0"/>
              </a:rPr>
              <a:t>transversus</a:t>
            </a:r>
            <a:endParaRPr lang="sr-Latn-CS" altLang="en-US" dirty="0">
              <a:latin typeface="Constantia" panose="02030602050306030303" pitchFamily="18" charset="0"/>
            </a:endParaRPr>
          </a:p>
          <a:p>
            <a:pPr eaLnBrk="1" hangingPunct="1">
              <a:buFont typeface="Wingdings" panose="05000000000000000000" pitchFamily="2" charset="2"/>
              <a:buNone/>
            </a:pPr>
            <a:r>
              <a:rPr lang="sr-Latn-CS" altLang="en-US" dirty="0">
                <a:latin typeface="Constantia" panose="02030602050306030303" pitchFamily="18" charset="0"/>
              </a:rPr>
              <a:t>- </a:t>
            </a:r>
            <a:r>
              <a:rPr lang="en-GB" altLang="en-US" dirty="0">
                <a:latin typeface="Constantia" panose="02030602050306030303" pitchFamily="18" charset="0"/>
              </a:rPr>
              <a:t>Innervation</a:t>
            </a:r>
            <a:r>
              <a:rPr lang="sr-Latn-CS" altLang="en-US" dirty="0">
                <a:latin typeface="Constantia" panose="02030602050306030303" pitchFamily="18" charset="0"/>
              </a:rPr>
              <a:t>: </a:t>
            </a:r>
            <a:r>
              <a:rPr lang="sr-Latn-CS" altLang="en-US" b="1" dirty="0">
                <a:latin typeface="Constantia" panose="02030602050306030303" pitchFamily="18" charset="0"/>
              </a:rPr>
              <a:t>N.VAGUS</a:t>
            </a:r>
            <a:r>
              <a:rPr lang="sr-Latn-CS" altLang="en-US" dirty="0">
                <a:latin typeface="Constantia" panose="02030602050306030303" pitchFamily="18" charset="0"/>
              </a:rPr>
              <a:t>  </a:t>
            </a:r>
            <a:br>
              <a:rPr lang="sr-Latn-CS" altLang="en-US" dirty="0">
                <a:latin typeface="Constantia" panose="02030602050306030303" pitchFamily="18" charset="0"/>
              </a:rPr>
            </a:br>
            <a:r>
              <a:rPr lang="sr-Latn-CS" altLang="en-US" dirty="0">
                <a:latin typeface="Constantia" panose="02030602050306030303" pitchFamily="18" charset="0"/>
              </a:rPr>
              <a:t>(</a:t>
            </a:r>
            <a:r>
              <a:rPr lang="sr-Latn-CS" altLang="en-US" u="sng" dirty="0" err="1">
                <a:latin typeface="Constantia" panose="02030602050306030303" pitchFamily="18" charset="0"/>
              </a:rPr>
              <a:t>n.laryngeusa</a:t>
            </a:r>
            <a:r>
              <a:rPr lang="sr-Latn-CS" altLang="en-US" u="sng" dirty="0">
                <a:latin typeface="Constantia" panose="02030602050306030303" pitchFamily="18" charset="0"/>
              </a:rPr>
              <a:t> </a:t>
            </a:r>
            <a:r>
              <a:rPr lang="sr-Latn-CS" altLang="en-US" u="sng" dirty="0" err="1">
                <a:latin typeface="Constantia" panose="02030602050306030303" pitchFamily="18" charset="0"/>
              </a:rPr>
              <a:t>recurrens</a:t>
            </a:r>
            <a:r>
              <a:rPr lang="sr-Latn-CS" altLang="en-US" u="sng" dirty="0">
                <a:latin typeface="Constantia" panose="02030602050306030303" pitchFamily="18" charset="0"/>
              </a:rPr>
              <a:t> </a:t>
            </a:r>
            <a:r>
              <a:rPr lang="en-GB" altLang="en-US" dirty="0">
                <a:latin typeface="Constantia" panose="02030602050306030303" pitchFamily="18" charset="0"/>
              </a:rPr>
              <a:t>and its terminal </a:t>
            </a:r>
            <a:br>
              <a:rPr lang="sr-Cyrl-CS" altLang="en-US" dirty="0">
                <a:latin typeface="Constantia" panose="02030602050306030303" pitchFamily="18" charset="0"/>
              </a:rPr>
            </a:br>
            <a:r>
              <a:rPr lang="sr-Cyrl-CS" altLang="en-US" dirty="0">
                <a:latin typeface="Constantia" panose="02030602050306030303" pitchFamily="18" charset="0"/>
              </a:rPr>
              <a:t> </a:t>
            </a:r>
            <a:r>
              <a:rPr lang="en-GB" altLang="en-US" dirty="0">
                <a:latin typeface="Constantia" panose="02030602050306030303" pitchFamily="18" charset="0"/>
              </a:rPr>
              <a:t>branch</a:t>
            </a:r>
            <a:r>
              <a:rPr lang="sr-Latn-CS" altLang="en-US" dirty="0">
                <a:latin typeface="Constantia" panose="02030602050306030303" pitchFamily="18" charset="0"/>
              </a:rPr>
              <a:t> </a:t>
            </a:r>
            <a:r>
              <a:rPr lang="sr-Latn-CS" altLang="en-US" dirty="0" err="1">
                <a:latin typeface="Constantia" panose="02030602050306030303" pitchFamily="18" charset="0"/>
              </a:rPr>
              <a:t>n.laryngeusa</a:t>
            </a:r>
            <a:r>
              <a:rPr lang="sr-Latn-CS" altLang="en-US" dirty="0">
                <a:latin typeface="Constantia" panose="02030602050306030303" pitchFamily="18" charset="0"/>
              </a:rPr>
              <a:t> </a:t>
            </a:r>
            <a:r>
              <a:rPr lang="sr-Latn-CS" altLang="en-US" dirty="0" err="1">
                <a:latin typeface="Constantia" panose="02030602050306030303" pitchFamily="18" charset="0"/>
              </a:rPr>
              <a:t>inferior</a:t>
            </a:r>
            <a:r>
              <a:rPr lang="sr-Latn-CS" altLang="en-US" dirty="0">
                <a:latin typeface="Constantia" panose="02030602050306030303" pitchFamily="18" charset="0"/>
              </a:rPr>
              <a:t>). </a:t>
            </a:r>
            <a:br>
              <a:rPr lang="sr-Latn-CS" altLang="en-US" dirty="0">
                <a:latin typeface="Constantia" panose="02030602050306030303" pitchFamily="18" charset="0"/>
              </a:rPr>
            </a:br>
            <a:r>
              <a:rPr lang="en-GB" altLang="en-US" dirty="0">
                <a:latin typeface="Constantia" panose="02030602050306030303" pitchFamily="18" charset="0"/>
              </a:rPr>
              <a:t>(only</a:t>
            </a:r>
            <a:r>
              <a:rPr lang="sr-Latn-CS" altLang="en-US" dirty="0">
                <a:latin typeface="Constantia" panose="02030602050306030303" pitchFamily="18" charset="0"/>
              </a:rPr>
              <a:t> </a:t>
            </a:r>
            <a:r>
              <a:rPr lang="sr-Latn-CS" altLang="en-US" dirty="0" err="1">
                <a:latin typeface="Constantia" panose="02030602050306030303" pitchFamily="18" charset="0"/>
              </a:rPr>
              <a:t>m.cricothyroideus</a:t>
            </a:r>
            <a:r>
              <a:rPr lang="sr-Latn-CS" altLang="en-US" dirty="0">
                <a:latin typeface="Constantia" panose="02030602050306030303" pitchFamily="18" charset="0"/>
              </a:rPr>
              <a:t> </a:t>
            </a:r>
            <a:r>
              <a:rPr lang="en-GB" altLang="en-US" dirty="0">
                <a:latin typeface="Constantia" panose="02030602050306030303" pitchFamily="18" charset="0"/>
              </a:rPr>
              <a:t>is innervated by</a:t>
            </a:r>
            <a:br>
              <a:rPr lang="sr-Latn-CS" altLang="en-US" dirty="0">
                <a:latin typeface="Constantia" panose="02030602050306030303" pitchFamily="18" charset="0"/>
              </a:rPr>
            </a:br>
            <a:r>
              <a:rPr lang="sr-Latn-CS" altLang="en-US" u="sng" dirty="0" err="1">
                <a:latin typeface="Constantia" panose="02030602050306030303" pitchFamily="18" charset="0"/>
              </a:rPr>
              <a:t>n.laryngeusa</a:t>
            </a:r>
            <a:r>
              <a:rPr lang="sr-Latn-CS" altLang="en-US" u="sng" dirty="0">
                <a:latin typeface="Constantia" panose="02030602050306030303" pitchFamily="18" charset="0"/>
              </a:rPr>
              <a:t> </a:t>
            </a:r>
            <a:r>
              <a:rPr lang="sr-Latn-CS" altLang="en-US" u="sng" dirty="0" err="1">
                <a:latin typeface="Constantia" panose="02030602050306030303" pitchFamily="18" charset="0"/>
              </a:rPr>
              <a:t>superior</a:t>
            </a:r>
            <a:r>
              <a:rPr lang="sr-Latn-CS" altLang="en-US" dirty="0">
                <a:latin typeface="Constantia" panose="02030602050306030303" pitchFamily="18" charset="0"/>
              </a:rPr>
              <a:t> </a:t>
            </a:r>
            <a:r>
              <a:rPr lang="en-GB" altLang="en-US" dirty="0">
                <a:latin typeface="Constantia" panose="02030602050306030303" pitchFamily="18" charset="0"/>
              </a:rPr>
              <a:t>(branch of n. </a:t>
            </a:r>
            <a:r>
              <a:rPr lang="en-GB" altLang="en-US" dirty="0" err="1">
                <a:latin typeface="Constantia" panose="02030602050306030303" pitchFamily="18" charset="0"/>
              </a:rPr>
              <a:t>vagus</a:t>
            </a:r>
            <a:r>
              <a:rPr lang="en-GB" altLang="en-US" dirty="0">
                <a:latin typeface="Constantia" panose="02030602050306030303" pitchFamily="18" charset="0"/>
              </a:rPr>
              <a:t>) and its external</a:t>
            </a:r>
            <a:r>
              <a:rPr lang="sr-Latn-CS" altLang="en-US" dirty="0">
                <a:latin typeface="Constantia" panose="02030602050306030303" pitchFamily="18" charset="0"/>
              </a:rPr>
              <a:t>(</a:t>
            </a:r>
            <a:r>
              <a:rPr lang="sr-Latn-CS" altLang="en-US" dirty="0" err="1">
                <a:latin typeface="Constantia" panose="02030602050306030303" pitchFamily="18" charset="0"/>
              </a:rPr>
              <a:t>r.externus</a:t>
            </a:r>
            <a:r>
              <a:rPr lang="sr-Latn-CS" altLang="en-US" dirty="0">
                <a:latin typeface="Constantia" panose="02030602050306030303" pitchFamily="18" charset="0"/>
              </a:rPr>
              <a:t>)</a:t>
            </a:r>
            <a:r>
              <a:rPr lang="en-GB" altLang="en-US" dirty="0">
                <a:latin typeface="Constantia" panose="02030602050306030303" pitchFamily="18" charset="0"/>
              </a:rPr>
              <a:t>)</a:t>
            </a:r>
            <a:endParaRPr lang="sr-Latn-CS" altLang="en-US" dirty="0">
              <a:latin typeface="Constantia" panose="02030602050306030303" pitchFamily="18" charset="0"/>
            </a:endParaRPr>
          </a:p>
        </p:txBody>
      </p:sp>
      <p:pic>
        <p:nvPicPr>
          <p:cNvPr id="62470" name="Picture 10" descr="new-1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9125" y="1285875"/>
            <a:ext cx="2020888"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11" descr="new-1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2250" y="1071563"/>
            <a:ext cx="2454275" cy="171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493" name="Picture 2"/>
          <p:cNvPicPr>
            <a:picLocks noChangeAspect="1" noChangeArrowheads="1"/>
          </p:cNvPicPr>
          <p:nvPr/>
        </p:nvPicPr>
        <p:blipFill>
          <a:blip r:embed="rId2">
            <a:extLst>
              <a:ext uri="{28A0092B-C50C-407E-A947-70E740481C1C}">
                <a14:useLocalDpi xmlns:a14="http://schemas.microsoft.com/office/drawing/2010/main" val="0"/>
              </a:ext>
            </a:extLst>
          </a:blip>
          <a:srcRect l="7594" t="4294" r="37219" b="38000"/>
          <a:stretch>
            <a:fillRect/>
          </a:stretch>
        </p:blipFill>
        <p:spPr bwMode="auto">
          <a:xfrm>
            <a:off x="5046746" y="3645024"/>
            <a:ext cx="4097254" cy="3212975"/>
          </a:xfrm>
          <a:prstGeom prst="rect">
            <a:avLst/>
          </a:prstGeom>
          <a:noFill/>
          <a:ln w="9525" cmpd="sng">
            <a:solidFill>
              <a:srgbClr val="5EF0F7"/>
            </a:solidFill>
            <a:miter lim="800000"/>
            <a:headEnd/>
            <a:tailEnd/>
          </a:ln>
          <a:extLst>
            <a:ext uri="{909E8E84-426E-40DD-AFC4-6F175D3DCCD1}">
              <a14:hiddenFill xmlns:a14="http://schemas.microsoft.com/office/drawing/2010/main">
                <a:solidFill>
                  <a:srgbClr val="FFFFFF"/>
                </a:solidFill>
              </a14:hiddenFill>
            </a:ext>
          </a:extLst>
        </p:spPr>
      </p:pic>
      <p:pic>
        <p:nvPicPr>
          <p:cNvPr id="63490" name="Picture 2"/>
          <p:cNvPicPr>
            <a:picLocks noChangeAspect="1" noChangeArrowheads="1"/>
          </p:cNvPicPr>
          <p:nvPr/>
        </p:nvPicPr>
        <p:blipFill>
          <a:blip r:embed="rId3">
            <a:extLst>
              <a:ext uri="{28A0092B-C50C-407E-A947-70E740481C1C}">
                <a14:useLocalDpi xmlns:a14="http://schemas.microsoft.com/office/drawing/2010/main" val="0"/>
              </a:ext>
            </a:extLst>
          </a:blip>
          <a:srcRect l="7594" t="9795" r="42831" b="40863"/>
          <a:stretch>
            <a:fillRect/>
          </a:stretch>
        </p:blipFill>
        <p:spPr bwMode="auto">
          <a:xfrm>
            <a:off x="4935818" y="575985"/>
            <a:ext cx="4097254" cy="3059049"/>
          </a:xfrm>
          <a:prstGeom prst="rect">
            <a:avLst/>
          </a:prstGeom>
          <a:noFill/>
          <a:ln w="9525" cmpd="sng">
            <a:solidFill>
              <a:srgbClr val="5EF0F7"/>
            </a:solidFill>
            <a:miter lim="800000"/>
            <a:headEnd/>
            <a:tailEnd/>
          </a:ln>
          <a:extLst>
            <a:ext uri="{909E8E84-426E-40DD-AFC4-6F175D3DCCD1}">
              <a14:hiddenFill xmlns:a14="http://schemas.microsoft.com/office/drawing/2010/main">
                <a:solidFill>
                  <a:srgbClr val="FFFFFF"/>
                </a:solidFill>
              </a14:hiddenFill>
            </a:ext>
          </a:extLst>
        </p:spPr>
      </p:pic>
      <p:sp>
        <p:nvSpPr>
          <p:cNvPr id="63491" name="Title 1"/>
          <p:cNvSpPr txBox="1">
            <a:spLocks noChangeArrowheads="1"/>
          </p:cNvSpPr>
          <p:nvPr/>
        </p:nvSpPr>
        <p:spPr bwMode="auto">
          <a:xfrm>
            <a:off x="395536" y="-50545"/>
            <a:ext cx="7704856"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dirty="0" err="1">
                <a:solidFill>
                  <a:schemeClr val="tx2"/>
                </a:solidFill>
                <a:latin typeface="Constantia" panose="02030602050306030303" pitchFamily="18" charset="0"/>
              </a:rPr>
              <a:t>Musculi</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a:t>
            </a:r>
            <a:r>
              <a:rPr lang="en-GB" altLang="en-US" sz="3500" dirty="0">
                <a:solidFill>
                  <a:schemeClr val="tx2"/>
                </a:solidFill>
                <a:latin typeface="Constantia" panose="02030602050306030303" pitchFamily="18" charset="0"/>
              </a:rPr>
              <a:t>i</a:t>
            </a:r>
            <a:r>
              <a:rPr lang="sr-Latn-CS" altLang="en-US" sz="3500" dirty="0">
                <a:solidFill>
                  <a:schemeClr val="tx2"/>
                </a:solidFill>
                <a:latin typeface="Constantia" panose="02030602050306030303" pitchFamily="18" charset="0"/>
              </a:rPr>
              <a:t>s</a:t>
            </a:r>
            <a:r>
              <a:rPr lang="en-GB" altLang="en-US" sz="3500" dirty="0">
                <a:solidFill>
                  <a:schemeClr val="tx2"/>
                </a:solidFill>
                <a:latin typeface="Constantia" panose="02030602050306030303" pitchFamily="18" charset="0"/>
              </a:rPr>
              <a:t> (intrinsic)</a:t>
            </a:r>
            <a:endParaRPr lang="sr-Latn-CS" altLang="en-US" sz="3500" dirty="0">
              <a:solidFill>
                <a:schemeClr val="tx2"/>
              </a:solidFill>
              <a:latin typeface="Constantia" panose="02030602050306030303" pitchFamily="18" charset="0"/>
            </a:endParaRPr>
          </a:p>
        </p:txBody>
      </p:sp>
      <p:sp>
        <p:nvSpPr>
          <p:cNvPr id="63492" name="TextBox 3"/>
          <p:cNvSpPr txBox="1">
            <a:spLocks noChangeArrowheads="1"/>
          </p:cNvSpPr>
          <p:nvPr/>
        </p:nvSpPr>
        <p:spPr bwMode="auto">
          <a:xfrm>
            <a:off x="0" y="782638"/>
            <a:ext cx="5761449" cy="582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lnSpc>
                <a:spcPct val="90000"/>
              </a:lnSpc>
            </a:pPr>
            <a:r>
              <a:rPr lang="en-GB" altLang="en-US" b="1" u="sng" dirty="0">
                <a:solidFill>
                  <a:srgbClr val="0B5395"/>
                </a:solidFill>
                <a:latin typeface="Constantia" panose="02030602050306030303" pitchFamily="18" charset="0"/>
              </a:rPr>
              <a:t>VOCAL MUSCLE (</a:t>
            </a:r>
            <a:r>
              <a:rPr lang="sr-Latn-CS" altLang="en-US" b="1" u="sng" dirty="0">
                <a:solidFill>
                  <a:srgbClr val="0B5395"/>
                </a:solidFill>
                <a:latin typeface="Constantia" panose="02030602050306030303" pitchFamily="18" charset="0"/>
              </a:rPr>
              <a:t>M.VOCALIS</a:t>
            </a:r>
            <a:r>
              <a:rPr lang="en-GB" altLang="en-US" b="1" u="sng" dirty="0">
                <a:solidFill>
                  <a:srgbClr val="0B5395"/>
                </a:solidFill>
                <a:latin typeface="Constantia" panose="02030602050306030303" pitchFamily="18" charset="0"/>
              </a:rPr>
              <a:t>)</a:t>
            </a:r>
            <a:br>
              <a:rPr lang="sr-Latn-CS" altLang="en-US" b="1" u="sng" dirty="0">
                <a:solidFill>
                  <a:srgbClr val="FFFF00"/>
                </a:solidFill>
                <a:latin typeface="Constantia" panose="02030602050306030303" pitchFamily="18" charset="0"/>
              </a:rPr>
            </a:br>
            <a:r>
              <a:rPr lang="sr-Latn-CS" altLang="en-US" dirty="0">
                <a:latin typeface="Constantia" panose="02030602050306030303" pitchFamily="18" charset="0"/>
              </a:rPr>
              <a:t> - </a:t>
            </a:r>
            <a:r>
              <a:rPr lang="en-GB" altLang="en-US" dirty="0">
                <a:latin typeface="Constantia" panose="02030602050306030303" pitchFamily="18" charset="0"/>
              </a:rPr>
              <a:t>part of vocal fold </a:t>
            </a:r>
            <a:r>
              <a:rPr lang="sr-Latn-CS" altLang="en-US" dirty="0">
                <a:latin typeface="Constantia" panose="02030602050306030303" pitchFamily="18" charset="0"/>
              </a:rPr>
              <a:t>(</a:t>
            </a:r>
            <a:r>
              <a:rPr lang="sr-Latn-CS" altLang="en-US" dirty="0" err="1">
                <a:latin typeface="Constantia" panose="02030602050306030303" pitchFamily="18" charset="0"/>
              </a:rPr>
              <a:t>plica</a:t>
            </a:r>
            <a:r>
              <a:rPr lang="sr-Latn-CS" altLang="en-US" dirty="0">
                <a:latin typeface="Constantia" panose="02030602050306030303" pitchFamily="18" charset="0"/>
              </a:rPr>
              <a:t> </a:t>
            </a:r>
            <a:r>
              <a:rPr lang="sr-Latn-CS" altLang="en-US" dirty="0" err="1">
                <a:latin typeface="Constantia" panose="02030602050306030303" pitchFamily="18" charset="0"/>
              </a:rPr>
              <a:t>vocalis</a:t>
            </a:r>
            <a:r>
              <a:rPr lang="sr-Latn-CS" altLang="en-US" dirty="0">
                <a:latin typeface="Constantia" panose="02030602050306030303" pitchFamily="18" charset="0"/>
              </a:rPr>
              <a:t>)</a:t>
            </a:r>
            <a:br>
              <a:rPr lang="sr-Latn-CS" altLang="en-US" dirty="0">
                <a:latin typeface="Constantia" panose="02030602050306030303" pitchFamily="18" charset="0"/>
              </a:rPr>
            </a:br>
            <a:r>
              <a:rPr lang="sr-Latn-CS" altLang="en-US" dirty="0">
                <a:latin typeface="Constantia" panose="02030602050306030303" pitchFamily="18" charset="0"/>
              </a:rPr>
              <a:t> - </a:t>
            </a:r>
            <a:r>
              <a:rPr lang="en-GB" altLang="en-US" dirty="0">
                <a:latin typeface="Constantia" panose="02030602050306030303" pitchFamily="18" charset="0"/>
              </a:rPr>
              <a:t>it is medial(lower) part of </a:t>
            </a:r>
            <a:r>
              <a:rPr lang="en-GB" altLang="en-US" dirty="0" err="1">
                <a:latin typeface="Constantia" panose="02030602050306030303" pitchFamily="18" charset="0"/>
              </a:rPr>
              <a:t>lig</a:t>
            </a:r>
            <a:r>
              <a:rPr lang="en-GB" altLang="en-US" dirty="0">
                <a:latin typeface="Constantia" panose="02030602050306030303" pitchFamily="18" charset="0"/>
              </a:rPr>
              <a:t>. </a:t>
            </a:r>
            <a:r>
              <a:rPr lang="en-GB" altLang="en-US" dirty="0" err="1">
                <a:latin typeface="Constantia" panose="02030602050306030303" pitchFamily="18" charset="0"/>
              </a:rPr>
              <a:t>thyroarytenoideus</a:t>
            </a:r>
            <a:endParaRPr lang="sr-Latn-CS" altLang="en-US" dirty="0">
              <a:latin typeface="Constantia" panose="02030602050306030303" pitchFamily="18" charset="0"/>
            </a:endParaRPr>
          </a:p>
          <a:p>
            <a:pPr eaLnBrk="1" hangingPunct="1">
              <a:lnSpc>
                <a:spcPct val="90000"/>
              </a:lnSpc>
            </a:pP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b="1" dirty="0">
                <a:latin typeface="Constantia" panose="02030602050306030303" pitchFamily="18" charset="0"/>
              </a:rPr>
              <a:t>attachment</a:t>
            </a:r>
            <a:r>
              <a:rPr lang="sr-Latn-CS" altLang="en-US" b="1" dirty="0">
                <a:latin typeface="Constantia" panose="02030602050306030303" pitchFamily="18" charset="0"/>
              </a:rPr>
              <a:t>:</a:t>
            </a:r>
            <a:r>
              <a:rPr lang="sr-Latn-CS" altLang="en-US" dirty="0">
                <a:latin typeface="Constantia" panose="02030602050306030303" pitchFamily="18" charset="0"/>
              </a:rPr>
              <a:t> - </a:t>
            </a:r>
            <a:r>
              <a:rPr lang="en-GB" altLang="en-US" dirty="0">
                <a:latin typeface="Constantia" panose="02030602050306030303" pitchFamily="18" charset="0"/>
              </a:rPr>
              <a:t>lower half of backside of </a:t>
            </a:r>
            <a:br>
              <a:rPr lang="en-GB" altLang="en-US" dirty="0">
                <a:latin typeface="Constantia" panose="02030602050306030303" pitchFamily="18" charset="0"/>
              </a:rPr>
            </a:br>
            <a:r>
              <a:rPr lang="en-GB" altLang="en-US" dirty="0">
                <a:latin typeface="Constantia" panose="02030602050306030303" pitchFamily="18" charset="0"/>
              </a:rPr>
              <a:t>                             angle of thyroid cartilage</a:t>
            </a:r>
            <a:br>
              <a:rPr lang="en-GB" altLang="en-US" dirty="0">
                <a:latin typeface="Constantia" panose="02030602050306030303" pitchFamily="18" charset="0"/>
              </a:rPr>
            </a:br>
            <a:r>
              <a:rPr lang="en-GB" altLang="en-US" dirty="0">
                <a:latin typeface="Constantia" panose="02030602050306030303" pitchFamily="18" charset="0"/>
              </a:rPr>
              <a:t>                          - ipsilateral vocal ligament</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a:latin typeface="Constantia" panose="02030602050306030303" pitchFamily="18" charset="0"/>
              </a:rPr>
              <a:t>- </a:t>
            </a:r>
            <a:r>
              <a:rPr lang="sr-Latn-CS" altLang="en-US" dirty="0" err="1">
                <a:latin typeface="Constantia" panose="02030602050306030303" pitchFamily="18" charset="0"/>
              </a:rPr>
              <a:t>processus</a:t>
            </a:r>
            <a:r>
              <a:rPr lang="sr-Latn-CS" altLang="en-US" dirty="0">
                <a:latin typeface="Constantia" panose="02030602050306030303" pitchFamily="18" charset="0"/>
              </a:rPr>
              <a:t> </a:t>
            </a:r>
            <a:r>
              <a:rPr lang="sr-Latn-CS" altLang="en-US" dirty="0" err="1">
                <a:latin typeface="Constantia" panose="02030602050306030303" pitchFamily="18" charset="0"/>
              </a:rPr>
              <a:t>vocalis</a:t>
            </a:r>
            <a:r>
              <a:rPr lang="en-GB" altLang="en-US" dirty="0">
                <a:latin typeface="Constantia" panose="02030602050306030303" pitchFamily="18" charset="0"/>
              </a:rPr>
              <a:t> of arytenoid cartilage</a:t>
            </a:r>
            <a:endParaRPr lang="sr-Latn-CS" altLang="en-US" dirty="0">
              <a:latin typeface="Constantia" panose="02030602050306030303" pitchFamily="18" charset="0"/>
            </a:endParaRPr>
          </a:p>
          <a:p>
            <a:pPr eaLnBrk="1" hangingPunct="1">
              <a:lnSpc>
                <a:spcPct val="90000"/>
              </a:lnSpc>
            </a:pPr>
            <a:r>
              <a:rPr lang="sr-Latn-CS" altLang="en-US" b="1" dirty="0">
                <a:latin typeface="Constantia" panose="02030602050306030303" pitchFamily="18" charset="0"/>
              </a:rPr>
              <a:t>* </a:t>
            </a:r>
            <a:r>
              <a:rPr lang="en-GB" altLang="en-US" b="1" dirty="0">
                <a:latin typeface="Constantia" panose="02030602050306030303" pitchFamily="18" charset="0"/>
              </a:rPr>
              <a:t>action</a:t>
            </a:r>
            <a:r>
              <a:rPr lang="sr-Latn-CS" altLang="en-US" dirty="0">
                <a:latin typeface="Constantia" panose="02030602050306030303" pitchFamily="18" charset="0"/>
              </a:rPr>
              <a:t>:  - </a:t>
            </a:r>
            <a:r>
              <a:rPr lang="en-GB" altLang="en-US" dirty="0">
                <a:latin typeface="Constantia" panose="02030602050306030303" pitchFamily="18" charset="0"/>
              </a:rPr>
              <a:t>increase the tension of anterior</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part of vocal cord</a:t>
            </a:r>
            <a:r>
              <a:rPr lang="sr-Latn-CS" altLang="en-US" dirty="0">
                <a:latin typeface="Constantia" panose="02030602050306030303" pitchFamily="18" charset="0"/>
              </a:rPr>
              <a:t> </a:t>
            </a:r>
            <a:r>
              <a:rPr lang="en-GB" altLang="en-US" dirty="0">
                <a:latin typeface="Constantia" panose="02030602050306030303" pitchFamily="18" charset="0"/>
              </a:rPr>
              <a:t>and makes it thicker</a:t>
            </a:r>
            <a:br>
              <a:rPr lang="en-GB" altLang="en-US" dirty="0">
                <a:latin typeface="Constantia" panose="02030602050306030303" pitchFamily="18" charset="0"/>
              </a:rPr>
            </a:br>
            <a:br>
              <a:rPr lang="sr-Latn-CS" altLang="en-US" dirty="0">
                <a:latin typeface="Constantia" panose="02030602050306030303" pitchFamily="18" charset="0"/>
              </a:rPr>
            </a:br>
            <a:r>
              <a:rPr lang="en-GB" altLang="en-US" b="1" u="sng" dirty="0">
                <a:solidFill>
                  <a:srgbClr val="0B5395"/>
                </a:solidFill>
                <a:latin typeface="Constantia" panose="02030602050306030303" pitchFamily="18" charset="0"/>
              </a:rPr>
              <a:t>CRICOTHYROID MUSCLE </a:t>
            </a:r>
            <a:br>
              <a:rPr lang="en-GB" altLang="en-US" b="1" u="sng" dirty="0">
                <a:solidFill>
                  <a:srgbClr val="0B5395"/>
                </a:solidFill>
                <a:latin typeface="Constantia" panose="02030602050306030303" pitchFamily="18" charset="0"/>
              </a:rPr>
            </a:br>
            <a:r>
              <a:rPr lang="en-GB" altLang="en-US" b="1" u="sng" dirty="0">
                <a:solidFill>
                  <a:srgbClr val="0B5395"/>
                </a:solidFill>
                <a:latin typeface="Constantia" panose="02030602050306030303" pitchFamily="18" charset="0"/>
              </a:rPr>
              <a:t>(M</a:t>
            </a:r>
            <a:r>
              <a:rPr lang="sr-Latn-CS" altLang="en-US" b="1" u="sng" dirty="0">
                <a:solidFill>
                  <a:srgbClr val="0B5395"/>
                </a:solidFill>
                <a:latin typeface="Constantia" panose="02030602050306030303" pitchFamily="18" charset="0"/>
              </a:rPr>
              <a:t>. CRICOTHYROIDEUS</a:t>
            </a:r>
            <a:r>
              <a:rPr lang="en-GB" altLang="en-US" b="1" u="sng" dirty="0">
                <a:solidFill>
                  <a:srgbClr val="0B5395"/>
                </a:solidFill>
                <a:latin typeface="Constantia" panose="02030602050306030303" pitchFamily="18" charset="0"/>
              </a:rPr>
              <a:t>)</a:t>
            </a:r>
            <a:endParaRPr lang="sr-Latn-CS" altLang="en-US" dirty="0">
              <a:latin typeface="Constantia" panose="02030602050306030303" pitchFamily="18" charset="0"/>
            </a:endParaRPr>
          </a:p>
          <a:p>
            <a:pPr eaLnBrk="1" hangingPunct="1">
              <a:lnSpc>
                <a:spcPct val="90000"/>
              </a:lnSpc>
            </a:pPr>
            <a:r>
              <a:rPr lang="sr-Latn-CS" altLang="en-US" dirty="0">
                <a:latin typeface="Constantia" panose="02030602050306030303" pitchFamily="18" charset="0"/>
              </a:rPr>
              <a:t>-</a:t>
            </a:r>
            <a:r>
              <a:rPr lang="en-GB" altLang="en-US" dirty="0">
                <a:latin typeface="Constantia" panose="02030602050306030303" pitchFamily="18" charset="0"/>
              </a:rPr>
              <a:t>the only muscle located on anterior surface of larynx</a:t>
            </a:r>
            <a:br>
              <a:rPr lang="sr-Latn-CS" altLang="en-US" dirty="0">
                <a:latin typeface="Constantia" panose="02030602050306030303" pitchFamily="18" charset="0"/>
              </a:rPr>
            </a:br>
            <a:endParaRPr lang="sr-Latn-CS" altLang="en-US" dirty="0">
              <a:latin typeface="Constantia" panose="02030602050306030303" pitchFamily="18" charset="0"/>
            </a:endParaRPr>
          </a:p>
          <a:p>
            <a:pPr eaLnBrk="1" hangingPunct="1">
              <a:lnSpc>
                <a:spcPct val="90000"/>
              </a:lnSpc>
            </a:pPr>
            <a:r>
              <a:rPr lang="sr-Latn-CS" altLang="en-US" b="1" dirty="0">
                <a:latin typeface="Constantia" panose="02030602050306030303" pitchFamily="18" charset="0"/>
              </a:rPr>
              <a:t>* </a:t>
            </a:r>
            <a:r>
              <a:rPr lang="en-GB" altLang="en-US" b="1" dirty="0">
                <a:latin typeface="Constantia" panose="02030602050306030303" pitchFamily="18" charset="0"/>
              </a:rPr>
              <a:t>attachment</a:t>
            </a:r>
            <a:r>
              <a:rPr lang="sr-Latn-CS" altLang="en-US" b="1" dirty="0">
                <a:latin typeface="Constantia" panose="02030602050306030303" pitchFamily="18" charset="0"/>
              </a:rPr>
              <a:t>:</a:t>
            </a:r>
            <a:r>
              <a:rPr lang="sr-Latn-CS" altLang="en-US" dirty="0">
                <a:latin typeface="Constantia" panose="02030602050306030303" pitchFamily="18" charset="0"/>
              </a:rPr>
              <a:t> - </a:t>
            </a:r>
            <a:r>
              <a:rPr lang="en-GB" altLang="en-US" dirty="0">
                <a:latin typeface="Constantia" panose="02030602050306030303" pitchFamily="18" charset="0"/>
              </a:rPr>
              <a:t>lateral surface and superior border</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of arch of cricoid cartilage of larynx</a:t>
            </a:r>
            <a:endParaRPr lang="sr-Latn-CS" altLang="en-US" dirty="0">
              <a:latin typeface="Constantia" panose="02030602050306030303" pitchFamily="18" charset="0"/>
            </a:endParaRPr>
          </a:p>
          <a:p>
            <a:pPr eaLnBrk="1" hangingPunct="1">
              <a:lnSpc>
                <a:spcPct val="90000"/>
              </a:lnSpc>
            </a:pPr>
            <a:r>
              <a:rPr lang="sr-Latn-CS" altLang="en-US" dirty="0">
                <a:latin typeface="Constantia" panose="02030602050306030303" pitchFamily="18" charset="0"/>
              </a:rPr>
              <a:t>	  - </a:t>
            </a:r>
            <a:r>
              <a:rPr lang="en-GB" altLang="en-US" dirty="0">
                <a:latin typeface="Constantia" panose="02030602050306030303" pitchFamily="18" charset="0"/>
              </a:rPr>
              <a:t>inferior border and inferior horn of </a:t>
            </a:r>
            <a:br>
              <a:rPr lang="en-GB" altLang="en-US" dirty="0">
                <a:latin typeface="Constantia" panose="02030602050306030303" pitchFamily="18" charset="0"/>
              </a:rPr>
            </a:br>
            <a:r>
              <a:rPr lang="en-GB" altLang="en-US" dirty="0">
                <a:latin typeface="Constantia" panose="02030602050306030303" pitchFamily="18" charset="0"/>
              </a:rPr>
              <a:t>                     thyroid cartilage</a:t>
            </a:r>
            <a:br>
              <a:rPr lang="sr-Latn-CS" altLang="en-US" dirty="0">
                <a:latin typeface="Constantia" panose="02030602050306030303" pitchFamily="18" charset="0"/>
              </a:rPr>
            </a:br>
            <a:br>
              <a:rPr lang="sr-Latn-CS" altLang="en-US" dirty="0">
                <a:latin typeface="Constantia" panose="02030602050306030303" pitchFamily="18" charset="0"/>
              </a:rPr>
            </a:br>
            <a:r>
              <a:rPr lang="sr-Latn-CS" altLang="en-US" b="1" dirty="0">
                <a:latin typeface="Constantia" panose="02030602050306030303" pitchFamily="18" charset="0"/>
              </a:rPr>
              <a:t>* </a:t>
            </a:r>
            <a:r>
              <a:rPr lang="en-GB" altLang="en-US" b="1" dirty="0">
                <a:latin typeface="Constantia" panose="02030602050306030303" pitchFamily="18" charset="0"/>
              </a:rPr>
              <a:t>innervation</a:t>
            </a:r>
            <a:r>
              <a:rPr lang="sr-Latn-CS" altLang="en-US" b="1" dirty="0">
                <a:latin typeface="Constantia" panose="02030602050306030303" pitchFamily="18" charset="0"/>
              </a:rPr>
              <a:t>: - </a:t>
            </a:r>
            <a:r>
              <a:rPr lang="sr-Latn-CS" altLang="en-US" dirty="0">
                <a:latin typeface="Constantia" panose="02030602050306030303" pitchFamily="18" charset="0"/>
              </a:rPr>
              <a:t>n. </a:t>
            </a:r>
            <a:r>
              <a:rPr lang="sr-Latn-CS" altLang="en-US" dirty="0" err="1">
                <a:latin typeface="Constantia" panose="02030602050306030303" pitchFamily="18" charset="0"/>
              </a:rPr>
              <a:t>laryngeus</a:t>
            </a:r>
            <a:r>
              <a:rPr lang="sr-Latn-CS" altLang="en-US" dirty="0">
                <a:latin typeface="Constantia" panose="02030602050306030303" pitchFamily="18" charset="0"/>
              </a:rPr>
              <a:t> </a:t>
            </a:r>
            <a:r>
              <a:rPr lang="sr-Latn-CS" altLang="en-US" dirty="0" err="1">
                <a:latin typeface="Constantia" panose="02030602050306030303" pitchFamily="18" charset="0"/>
              </a:rPr>
              <a:t>superior</a:t>
            </a:r>
            <a:r>
              <a:rPr lang="en-GB" altLang="en-US" dirty="0">
                <a:latin typeface="Constantia" panose="02030602050306030303" pitchFamily="18" charset="0"/>
              </a:rPr>
              <a:t> (external branch)</a:t>
            </a:r>
            <a:br>
              <a:rPr lang="sr-Latn-CS" altLang="en-US" dirty="0">
                <a:latin typeface="Constantia" panose="02030602050306030303" pitchFamily="18" charset="0"/>
              </a:rPr>
            </a:br>
            <a:endParaRPr lang="sr-Latn-CS" altLang="en-US" b="1" dirty="0">
              <a:latin typeface="Constantia" panose="02030602050306030303" pitchFamily="18" charset="0"/>
            </a:endParaRPr>
          </a:p>
          <a:p>
            <a:pPr eaLnBrk="1" hangingPunct="1">
              <a:lnSpc>
                <a:spcPct val="90000"/>
              </a:lnSpc>
            </a:pPr>
            <a:r>
              <a:rPr lang="sr-Latn-CS" altLang="en-US" b="1" dirty="0">
                <a:latin typeface="Constantia" panose="02030602050306030303" pitchFamily="18" charset="0"/>
              </a:rPr>
              <a:t>* </a:t>
            </a:r>
            <a:r>
              <a:rPr lang="en-GB" altLang="en-US" b="1" dirty="0">
                <a:latin typeface="Constantia" panose="02030602050306030303" pitchFamily="18" charset="0"/>
              </a:rPr>
              <a:t>action</a:t>
            </a:r>
            <a:r>
              <a:rPr lang="sr-Latn-CS" altLang="en-US" dirty="0">
                <a:latin typeface="Constantia" panose="02030602050306030303" pitchFamily="18" charset="0"/>
              </a:rPr>
              <a:t>: </a:t>
            </a:r>
            <a:r>
              <a:rPr lang="en-GB" altLang="en-US" dirty="0">
                <a:latin typeface="Constantia" panose="02030602050306030303" pitchFamily="18" charset="0"/>
              </a:rPr>
              <a:t>stretches (lengthens) and tenses vocal fold</a:t>
            </a:r>
            <a:endParaRPr lang="sr-Latn-CS" altLang="en-US" dirty="0">
              <a:latin typeface="Constantia" panose="02030602050306030303" pitchFamily="18"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514" name="Picture 3" descr="new-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88" y="1928813"/>
            <a:ext cx="3751262"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5" name="Picture 4" descr="new-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3375" y="1714500"/>
            <a:ext cx="4754563"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5538" name="Picture 5" descr="new-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3339" y="909287"/>
            <a:ext cx="3856037"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39" name="Picture 2"/>
          <p:cNvPicPr>
            <a:picLocks noChangeAspect="1" noChangeArrowheads="1"/>
          </p:cNvPicPr>
          <p:nvPr/>
        </p:nvPicPr>
        <p:blipFill>
          <a:blip r:embed="rId3">
            <a:extLst>
              <a:ext uri="{28A0092B-C50C-407E-A947-70E740481C1C}">
                <a14:useLocalDpi xmlns:a14="http://schemas.microsoft.com/office/drawing/2010/main" val="0"/>
              </a:ext>
            </a:extLst>
          </a:blip>
          <a:srcRect l="7594" t="4294" r="37219" b="38000"/>
          <a:stretch>
            <a:fillRect/>
          </a:stretch>
        </p:blipFill>
        <p:spPr bwMode="auto">
          <a:xfrm>
            <a:off x="5106988" y="3694344"/>
            <a:ext cx="4037012" cy="3165475"/>
          </a:xfrm>
          <a:prstGeom prst="rect">
            <a:avLst/>
          </a:prstGeom>
          <a:noFill/>
          <a:ln w="9525" cmpd="sng">
            <a:solidFill>
              <a:srgbClr val="5EF0F7"/>
            </a:solidFill>
            <a:miter lim="800000"/>
            <a:headEnd/>
            <a:tailEnd/>
          </a:ln>
          <a:extLst>
            <a:ext uri="{909E8E84-426E-40DD-AFC4-6F175D3DCCD1}">
              <a14:hiddenFill xmlns:a14="http://schemas.microsoft.com/office/drawing/2010/main">
                <a:solidFill>
                  <a:srgbClr val="FFFFFF"/>
                </a:solidFill>
              </a14:hiddenFill>
            </a:ext>
          </a:extLst>
        </p:spPr>
      </p:pic>
      <p:sp>
        <p:nvSpPr>
          <p:cNvPr id="65540" name="Title 1"/>
          <p:cNvSpPr txBox="1">
            <a:spLocks noChangeArrowheads="1"/>
          </p:cNvSpPr>
          <p:nvPr/>
        </p:nvSpPr>
        <p:spPr bwMode="auto">
          <a:xfrm>
            <a:off x="1979712" y="-30480"/>
            <a:ext cx="5976664"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dirty="0" err="1">
                <a:solidFill>
                  <a:schemeClr val="tx2"/>
                </a:solidFill>
                <a:latin typeface="Constantia" panose="02030602050306030303" pitchFamily="18" charset="0"/>
              </a:rPr>
              <a:t>Musculi</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a:t>
            </a:r>
            <a:r>
              <a:rPr lang="en-GB" altLang="en-US" sz="3500" dirty="0">
                <a:solidFill>
                  <a:schemeClr val="tx2"/>
                </a:solidFill>
                <a:latin typeface="Constantia" panose="02030602050306030303" pitchFamily="18" charset="0"/>
              </a:rPr>
              <a:t>is (intrinsic)</a:t>
            </a:r>
            <a:endParaRPr lang="sr-Latn-CS" altLang="en-US" sz="3500" dirty="0">
              <a:solidFill>
                <a:schemeClr val="tx2"/>
              </a:solidFill>
              <a:latin typeface="Constantia" panose="02030602050306030303" pitchFamily="18" charset="0"/>
            </a:endParaRPr>
          </a:p>
        </p:txBody>
      </p:sp>
      <p:sp>
        <p:nvSpPr>
          <p:cNvPr id="65541" name="TextBox 3"/>
          <p:cNvSpPr txBox="1">
            <a:spLocks noChangeArrowheads="1"/>
          </p:cNvSpPr>
          <p:nvPr/>
        </p:nvSpPr>
        <p:spPr bwMode="auto">
          <a:xfrm>
            <a:off x="4624" y="656589"/>
            <a:ext cx="6500813" cy="60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lnSpc>
                <a:spcPct val="90000"/>
              </a:lnSpc>
            </a:pPr>
            <a:r>
              <a:rPr lang="en-GB" altLang="en-US" b="1" u="sng" dirty="0">
                <a:solidFill>
                  <a:srgbClr val="0B5395"/>
                </a:solidFill>
                <a:latin typeface="Constantia" panose="02030602050306030303" pitchFamily="18" charset="0"/>
              </a:rPr>
              <a:t>THYRO-ARYTENOID MUSCLE</a:t>
            </a:r>
            <a:br>
              <a:rPr lang="sr-Latn-CS" altLang="en-US" dirty="0">
                <a:solidFill>
                  <a:srgbClr val="0B5395"/>
                </a:solidFill>
                <a:latin typeface="Constantia" panose="02030602050306030303" pitchFamily="18" charset="0"/>
              </a:rPr>
            </a:br>
            <a:r>
              <a:rPr lang="en-GB" altLang="en-US" dirty="0">
                <a:solidFill>
                  <a:srgbClr val="0B5395"/>
                </a:solidFill>
                <a:latin typeface="Constantia" panose="02030602050306030303" pitchFamily="18" charset="0"/>
              </a:rPr>
              <a:t>(</a:t>
            </a:r>
            <a:r>
              <a:rPr lang="sr-Latn-CS" altLang="en-US" b="1" u="sng" dirty="0">
                <a:solidFill>
                  <a:srgbClr val="0B5395"/>
                </a:solidFill>
                <a:latin typeface="Constantia" panose="02030602050306030303" pitchFamily="18" charset="0"/>
              </a:rPr>
              <a:t>M. THYROARYTENOIDEUS</a:t>
            </a:r>
            <a:r>
              <a:rPr lang="en-GB" altLang="en-US" b="1" u="sng" dirty="0">
                <a:solidFill>
                  <a:srgbClr val="0B5395"/>
                </a:solidFill>
                <a:latin typeface="Constantia" panose="02030602050306030303" pitchFamily="18" charset="0"/>
              </a:rPr>
              <a:t>)</a:t>
            </a:r>
            <a:endParaRPr lang="sr-Latn-CS" altLang="en-US" b="1" u="sng" dirty="0">
              <a:solidFill>
                <a:srgbClr val="0B5395"/>
              </a:solidFill>
              <a:latin typeface="Constantia" panose="02030602050306030303" pitchFamily="18" charset="0"/>
            </a:endParaRPr>
          </a:p>
          <a:p>
            <a:pPr eaLnBrk="1" hangingPunct="1">
              <a:lnSpc>
                <a:spcPct val="90000"/>
              </a:lnSpc>
            </a:pPr>
            <a:r>
              <a:rPr lang="sr-Latn-CS" altLang="en-US" dirty="0">
                <a:latin typeface="Constantia" panose="02030602050306030303" pitchFamily="18" charset="0"/>
              </a:rPr>
              <a:t>- </a:t>
            </a:r>
            <a:r>
              <a:rPr lang="en-GB" altLang="en-US" dirty="0">
                <a:latin typeface="Constantia" panose="02030602050306030303" pitchFamily="18" charset="0"/>
              </a:rPr>
              <a:t>the thickest and the widest muscle of larynx</a:t>
            </a:r>
            <a:endParaRPr lang="sr-Latn-CS" altLang="en-US" dirty="0">
              <a:latin typeface="Constantia" panose="02030602050306030303" pitchFamily="18" charset="0"/>
            </a:endParaRPr>
          </a:p>
          <a:p>
            <a:pPr eaLnBrk="1" hangingPunct="1">
              <a:lnSpc>
                <a:spcPct val="90000"/>
              </a:lnSpc>
            </a:pPr>
            <a:r>
              <a:rPr lang="sr-Latn-CS" altLang="en-US" dirty="0">
                <a:latin typeface="Constantia" panose="02030602050306030303" pitchFamily="18" charset="0"/>
              </a:rPr>
              <a:t>- </a:t>
            </a:r>
            <a:r>
              <a:rPr lang="en-GB" altLang="en-US" dirty="0">
                <a:latin typeface="Constantia" panose="02030602050306030303" pitchFamily="18" charset="0"/>
              </a:rPr>
              <a:t>its lateral part is </a:t>
            </a:r>
            <a:r>
              <a:rPr lang="sr-Latn-CS" altLang="en-US" dirty="0">
                <a:latin typeface="Constantia" panose="02030602050306030303" pitchFamily="18" charset="0"/>
              </a:rPr>
              <a:t>m. </a:t>
            </a:r>
            <a:r>
              <a:rPr lang="sr-Latn-CS" altLang="en-US" dirty="0" err="1">
                <a:latin typeface="Constantia" panose="02030602050306030303" pitchFamily="18" charset="0"/>
              </a:rPr>
              <a:t>thyroeoiglotticus</a:t>
            </a:r>
            <a:r>
              <a:rPr lang="en-GB" altLang="en-US" dirty="0">
                <a:latin typeface="Constantia" panose="02030602050306030303" pitchFamily="18" charset="0"/>
              </a:rPr>
              <a:t> and</a:t>
            </a:r>
            <a:r>
              <a:rPr lang="sr-Latn-CS" altLang="en-US" dirty="0">
                <a:latin typeface="Constantia" panose="02030602050306030303" pitchFamily="18" charset="0"/>
              </a:rPr>
              <a:t> </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 Its medial partis </a:t>
            </a:r>
            <a:r>
              <a:rPr lang="sr-Latn-CS" altLang="en-US" dirty="0">
                <a:latin typeface="Constantia" panose="02030602050306030303" pitchFamily="18" charset="0"/>
              </a:rPr>
              <a:t>m. </a:t>
            </a:r>
            <a:r>
              <a:rPr lang="sr-Latn-CS" altLang="en-US" dirty="0" err="1">
                <a:latin typeface="Constantia" panose="02030602050306030303" pitchFamily="18" charset="0"/>
              </a:rPr>
              <a:t>vocalis</a:t>
            </a:r>
            <a:r>
              <a:rPr lang="sr-Latn-CS" altLang="en-US" dirty="0">
                <a:latin typeface="Constantia" panose="02030602050306030303" pitchFamily="18" charset="0"/>
              </a:rPr>
              <a:t>.</a:t>
            </a:r>
            <a:br>
              <a:rPr lang="sr-Latn-CS" altLang="en-US" dirty="0">
                <a:latin typeface="Constantia" panose="02030602050306030303" pitchFamily="18" charset="0"/>
              </a:rPr>
            </a:br>
            <a:endParaRPr lang="sr-Latn-CS" altLang="en-US" dirty="0">
              <a:latin typeface="Constantia" panose="02030602050306030303" pitchFamily="18" charset="0"/>
            </a:endParaRPr>
          </a:p>
          <a:p>
            <a:pPr eaLnBrk="1" hangingPunct="1">
              <a:lnSpc>
                <a:spcPct val="90000"/>
              </a:lnSpc>
            </a:pPr>
            <a:r>
              <a:rPr lang="sr-Latn-CS" altLang="en-US" b="1" dirty="0">
                <a:latin typeface="Constantia" panose="02030602050306030303" pitchFamily="18" charset="0"/>
              </a:rPr>
              <a:t>* </a:t>
            </a:r>
            <a:r>
              <a:rPr lang="en-GB" altLang="en-US" b="1" dirty="0">
                <a:latin typeface="Constantia" panose="02030602050306030303" pitchFamily="18" charset="0"/>
              </a:rPr>
              <a:t>attachment</a:t>
            </a:r>
            <a:r>
              <a:rPr lang="sr-Latn-CS" altLang="en-US" b="1" dirty="0">
                <a:latin typeface="Constantia" panose="02030602050306030303" pitchFamily="18" charset="0"/>
              </a:rPr>
              <a:t>: </a:t>
            </a:r>
            <a:r>
              <a:rPr lang="sr-Latn-CS" altLang="en-US" dirty="0">
                <a:latin typeface="Constantia" panose="02030602050306030303" pitchFamily="18" charset="0"/>
              </a:rPr>
              <a:t>- </a:t>
            </a:r>
            <a:r>
              <a:rPr lang="en-GB" altLang="en-US" dirty="0">
                <a:latin typeface="Constantia" panose="02030602050306030303" pitchFamily="18" charset="0"/>
              </a:rPr>
              <a:t>lower half of backside of </a:t>
            </a:r>
            <a:br>
              <a:rPr lang="en-GB" altLang="en-US" dirty="0">
                <a:latin typeface="Constantia" panose="02030602050306030303" pitchFamily="18" charset="0"/>
              </a:rPr>
            </a:br>
            <a:r>
              <a:rPr lang="en-GB" altLang="en-US" dirty="0">
                <a:latin typeface="Constantia" panose="02030602050306030303" pitchFamily="18" charset="0"/>
              </a:rPr>
              <a:t>                             angle of thyroid cartilage</a:t>
            </a:r>
            <a:endParaRPr lang="sr-Latn-CS" altLang="en-US" dirty="0">
              <a:latin typeface="Constantia" panose="02030602050306030303" pitchFamily="18" charset="0"/>
            </a:endParaRPr>
          </a:p>
          <a:p>
            <a:pPr eaLnBrk="1" hangingPunct="1">
              <a:lnSpc>
                <a:spcPct val="90000"/>
              </a:lnSpc>
            </a:pPr>
            <a:r>
              <a:rPr lang="sr-Latn-CS" altLang="en-US" dirty="0">
                <a:latin typeface="Constantia" panose="02030602050306030303" pitchFamily="18" charset="0"/>
              </a:rPr>
              <a:t>	 - </a:t>
            </a:r>
            <a:r>
              <a:rPr lang="en-GB" altLang="en-US" dirty="0">
                <a:latin typeface="Constantia" panose="02030602050306030303" pitchFamily="18" charset="0"/>
              </a:rPr>
              <a:t>anterolateral surface of arytenoid cartilage</a:t>
            </a:r>
            <a:br>
              <a:rPr lang="en-GB" altLang="en-US" dirty="0">
                <a:latin typeface="Constantia" panose="02030602050306030303" pitchFamily="18" charset="0"/>
              </a:rPr>
            </a:br>
            <a:endParaRPr lang="en-GB" altLang="en-US" dirty="0">
              <a:latin typeface="Constantia" panose="02030602050306030303" pitchFamily="18" charset="0"/>
            </a:endParaRPr>
          </a:p>
          <a:p>
            <a:pPr eaLnBrk="1" hangingPunct="1">
              <a:lnSpc>
                <a:spcPct val="90000"/>
              </a:lnSpc>
            </a:pPr>
            <a:r>
              <a:rPr lang="sr-Latn-CS" altLang="en-US" b="1" dirty="0">
                <a:latin typeface="Constantia" panose="02030602050306030303" pitchFamily="18" charset="0"/>
              </a:rPr>
              <a:t>* </a:t>
            </a:r>
            <a:r>
              <a:rPr lang="en-GB" altLang="en-US" b="1" dirty="0">
                <a:latin typeface="Constantia" panose="02030602050306030303" pitchFamily="18" charset="0"/>
              </a:rPr>
              <a:t>action</a:t>
            </a:r>
            <a:r>
              <a:rPr lang="sr-Latn-CS" altLang="en-US" b="1" dirty="0">
                <a:latin typeface="Constantia" panose="02030602050306030303" pitchFamily="18" charset="0"/>
              </a:rPr>
              <a:t>:</a:t>
            </a:r>
            <a:r>
              <a:rPr lang="sr-Latn-CS" altLang="en-US" dirty="0">
                <a:latin typeface="Constantia" panose="02030602050306030303" pitchFamily="18" charset="0"/>
              </a:rPr>
              <a:t>  - </a:t>
            </a:r>
            <a:r>
              <a:rPr lang="en-GB" b="0" i="0" dirty="0">
                <a:effectLst/>
                <a:highlight>
                  <a:srgbClr val="FFFFFF"/>
                </a:highlight>
                <a:latin typeface="+mn-lt"/>
              </a:rPr>
              <a:t>shortens and relaxes the vocal cords to</a:t>
            </a:r>
            <a:br>
              <a:rPr lang="en-GB" b="0" i="0" dirty="0">
                <a:effectLst/>
                <a:highlight>
                  <a:srgbClr val="FFFFFF"/>
                </a:highlight>
                <a:latin typeface="+mn-lt"/>
              </a:rPr>
            </a:br>
            <a:r>
              <a:rPr lang="en-GB" b="0" i="0" dirty="0">
                <a:effectLst/>
                <a:highlight>
                  <a:srgbClr val="FFFFFF"/>
                </a:highlight>
                <a:latin typeface="+mn-lt"/>
              </a:rPr>
              <a:t>	    </a:t>
            </a:r>
            <a:r>
              <a:rPr lang="en-GB" dirty="0">
                <a:latin typeface="+mn-lt"/>
              </a:rPr>
              <a:t>lower the pitch of the voice.</a:t>
            </a:r>
            <a:br>
              <a:rPr lang="en-GB" b="0" i="0" dirty="0">
                <a:effectLst/>
                <a:highlight>
                  <a:srgbClr val="FFFFFF"/>
                </a:highlight>
                <a:latin typeface="+mn-lt"/>
              </a:rPr>
            </a:br>
            <a:br>
              <a:rPr lang="en-GB" altLang="en-US" dirty="0">
                <a:latin typeface="+mn-lt"/>
              </a:rPr>
            </a:br>
            <a:endParaRPr lang="en-GB" altLang="en-US" dirty="0">
              <a:latin typeface="+mn-lt"/>
            </a:endParaRPr>
          </a:p>
          <a:p>
            <a:pPr eaLnBrk="1" hangingPunct="1">
              <a:lnSpc>
                <a:spcPct val="90000"/>
              </a:lnSpc>
            </a:pPr>
            <a:r>
              <a:rPr lang="en-GB" altLang="en-US" b="1" u="sng" dirty="0">
                <a:solidFill>
                  <a:srgbClr val="0B5395"/>
                </a:solidFill>
                <a:latin typeface="Constantia" panose="02030602050306030303" pitchFamily="18" charset="0"/>
              </a:rPr>
              <a:t>LATERAL CRICO-ARYTENOID MUSCLE</a:t>
            </a:r>
            <a:br>
              <a:rPr lang="en-GB" altLang="en-US" b="1" u="sng" dirty="0">
                <a:solidFill>
                  <a:srgbClr val="0B5395"/>
                </a:solidFill>
                <a:latin typeface="Constantia" panose="02030602050306030303" pitchFamily="18" charset="0"/>
              </a:rPr>
            </a:br>
            <a:r>
              <a:rPr lang="en-GB" altLang="en-US" b="1" u="sng" dirty="0">
                <a:solidFill>
                  <a:srgbClr val="0B5395"/>
                </a:solidFill>
                <a:latin typeface="Constantia" panose="02030602050306030303" pitchFamily="18" charset="0"/>
              </a:rPr>
              <a:t>(</a:t>
            </a:r>
            <a:r>
              <a:rPr lang="sr-Latn-CS" altLang="en-US" b="1" u="sng" dirty="0">
                <a:solidFill>
                  <a:srgbClr val="0B5395"/>
                </a:solidFill>
                <a:latin typeface="Constantia" panose="02030602050306030303" pitchFamily="18" charset="0"/>
              </a:rPr>
              <a:t>M. CRICOARYTENOIDEUS LATERALIS</a:t>
            </a:r>
            <a:r>
              <a:rPr lang="en-GB" altLang="en-US" b="1" u="sng" dirty="0">
                <a:solidFill>
                  <a:srgbClr val="0B5395"/>
                </a:solidFill>
                <a:latin typeface="Constantia" panose="02030602050306030303" pitchFamily="18" charset="0"/>
              </a:rPr>
              <a:t>)</a:t>
            </a:r>
            <a:endParaRPr lang="sr-Latn-CS" altLang="en-US" b="1" u="sng" dirty="0">
              <a:solidFill>
                <a:srgbClr val="0B5395"/>
              </a:solidFill>
              <a:latin typeface="Constantia" panose="02030602050306030303" pitchFamily="18" charset="0"/>
            </a:endParaRPr>
          </a:p>
          <a:p>
            <a:pPr eaLnBrk="1" hangingPunct="1">
              <a:lnSpc>
                <a:spcPct val="90000"/>
              </a:lnSpc>
            </a:pPr>
            <a:r>
              <a:rPr lang="sr-Latn-CS" altLang="en-US" dirty="0">
                <a:latin typeface="Constantia" panose="02030602050306030303" pitchFamily="18" charset="0"/>
              </a:rPr>
              <a:t>- </a:t>
            </a:r>
            <a:r>
              <a:rPr lang="en-GB" altLang="en-US" sz="1700" dirty="0">
                <a:latin typeface="Constantia" panose="02030602050306030303" pitchFamily="18" charset="0"/>
              </a:rPr>
              <a:t>deep to posterior part of lamina of thyroid cartilage</a:t>
            </a:r>
            <a:endParaRPr lang="sr-Latn-CS" altLang="en-US" sz="1700" dirty="0">
              <a:latin typeface="Constantia" panose="02030602050306030303" pitchFamily="18" charset="0"/>
            </a:endParaRPr>
          </a:p>
          <a:p>
            <a:pPr eaLnBrk="1" hangingPunct="1">
              <a:lnSpc>
                <a:spcPct val="90000"/>
              </a:lnSpc>
            </a:pPr>
            <a:br>
              <a:rPr lang="sr-Latn-CS" altLang="en-US" b="1" dirty="0">
                <a:latin typeface="Constantia" panose="02030602050306030303" pitchFamily="18" charset="0"/>
              </a:rPr>
            </a:br>
            <a:r>
              <a:rPr lang="sr-Latn-CS" altLang="en-US" b="1" dirty="0">
                <a:latin typeface="Constantia" panose="02030602050306030303" pitchFamily="18" charset="0"/>
              </a:rPr>
              <a:t>* </a:t>
            </a:r>
            <a:r>
              <a:rPr lang="en-GB" altLang="en-US" b="1" dirty="0">
                <a:latin typeface="Constantia" panose="02030602050306030303" pitchFamily="18" charset="0"/>
              </a:rPr>
              <a:t>attachment</a:t>
            </a:r>
            <a:r>
              <a:rPr lang="sr-Latn-CS" altLang="en-US" dirty="0">
                <a:latin typeface="Constantia" panose="02030602050306030303" pitchFamily="18" charset="0"/>
              </a:rPr>
              <a:t>: - </a:t>
            </a:r>
            <a:r>
              <a:rPr lang="en-GB" altLang="en-US" dirty="0">
                <a:latin typeface="Constantia" panose="02030602050306030303" pitchFamily="18" charset="0"/>
              </a:rPr>
              <a:t>posterior part of outer surface of</a:t>
            </a:r>
            <a:br>
              <a:rPr lang="en-GB" altLang="en-US" dirty="0">
                <a:latin typeface="Constantia" panose="02030602050306030303" pitchFamily="18" charset="0"/>
              </a:rPr>
            </a:br>
            <a:r>
              <a:rPr lang="en-GB" altLang="en-US" dirty="0">
                <a:latin typeface="Constantia" panose="02030602050306030303" pitchFamily="18" charset="0"/>
              </a:rPr>
              <a:t>                             arch of cricoid cartilage</a:t>
            </a:r>
            <a:endParaRPr lang="sr-Latn-CS" altLang="en-US" dirty="0">
              <a:latin typeface="Constantia" panose="02030602050306030303" pitchFamily="18" charset="0"/>
            </a:endParaRPr>
          </a:p>
          <a:p>
            <a:pPr eaLnBrk="1" hangingPunct="1">
              <a:lnSpc>
                <a:spcPct val="90000"/>
              </a:lnSpc>
            </a:pPr>
            <a:r>
              <a:rPr lang="en-GB" altLang="en-US" dirty="0">
                <a:latin typeface="Constantia" panose="02030602050306030303" pitchFamily="18" charset="0"/>
              </a:rPr>
              <a:t>        </a:t>
            </a:r>
            <a:r>
              <a:rPr lang="sr-Latn-CS" altLang="en-US" dirty="0">
                <a:latin typeface="Constantia" panose="02030602050306030303" pitchFamily="18" charset="0"/>
              </a:rPr>
              <a:t>- </a:t>
            </a:r>
            <a:r>
              <a:rPr lang="sr-Latn-CS" altLang="en-US" dirty="0" err="1">
                <a:latin typeface="Constantia" panose="02030602050306030303" pitchFamily="18" charset="0"/>
              </a:rPr>
              <a:t>processus</a:t>
            </a:r>
            <a:r>
              <a:rPr lang="sr-Latn-CS" altLang="en-US" dirty="0">
                <a:latin typeface="Constantia" panose="02030602050306030303" pitchFamily="18" charset="0"/>
              </a:rPr>
              <a:t> </a:t>
            </a:r>
            <a:r>
              <a:rPr lang="sr-Latn-CS" altLang="en-US" dirty="0" err="1">
                <a:latin typeface="Constantia" panose="02030602050306030303" pitchFamily="18" charset="0"/>
              </a:rPr>
              <a:t>muscularis</a:t>
            </a:r>
            <a:r>
              <a:rPr lang="en-GB" altLang="en-US" dirty="0">
                <a:latin typeface="Constantia" panose="02030602050306030303" pitchFamily="18" charset="0"/>
              </a:rPr>
              <a:t> of arytenoid cartilage</a:t>
            </a:r>
            <a:br>
              <a:rPr lang="sr-Latn-CS" altLang="en-US" b="1" dirty="0">
                <a:latin typeface="Constantia" panose="02030602050306030303" pitchFamily="18" charset="0"/>
              </a:rPr>
            </a:br>
            <a:r>
              <a:rPr lang="sr-Latn-CS" altLang="en-US" b="1" dirty="0">
                <a:latin typeface="Constantia" panose="02030602050306030303" pitchFamily="18" charset="0"/>
              </a:rPr>
              <a:t>* </a:t>
            </a:r>
            <a:r>
              <a:rPr lang="en-GB" altLang="en-US" b="1" dirty="0">
                <a:latin typeface="Constantia" panose="02030602050306030303" pitchFamily="18" charset="0"/>
              </a:rPr>
              <a:t>action</a:t>
            </a:r>
            <a:r>
              <a:rPr lang="sr-Latn-CS" altLang="en-US" b="1" dirty="0">
                <a:latin typeface="Constantia" panose="02030602050306030303" pitchFamily="18" charset="0"/>
              </a:rPr>
              <a:t>:</a:t>
            </a:r>
            <a:r>
              <a:rPr lang="sr-Latn-CS" altLang="en-US" dirty="0">
                <a:latin typeface="Constantia" panose="02030602050306030303" pitchFamily="18" charset="0"/>
              </a:rPr>
              <a:t>  - </a:t>
            </a:r>
            <a:r>
              <a:rPr lang="en-GB" altLang="en-US" dirty="0">
                <a:latin typeface="Constantia" panose="02030602050306030303" pitchFamily="18" charset="0"/>
              </a:rPr>
              <a:t>medial rotation of arytenoid cartilage</a:t>
            </a:r>
            <a:br>
              <a:rPr lang="en-GB" altLang="en-US" dirty="0">
                <a:latin typeface="Constantia" panose="02030602050306030303" pitchFamily="18" charset="0"/>
              </a:rPr>
            </a:br>
            <a:r>
              <a:rPr lang="en-GB" altLang="en-US" dirty="0">
                <a:latin typeface="Constantia" panose="02030602050306030303" pitchFamily="18" charset="0"/>
              </a:rPr>
              <a:t>                     in cricoarytenoid joint – </a:t>
            </a:r>
            <a:r>
              <a:rPr lang="en-GB" altLang="en-US" b="1" dirty="0">
                <a:latin typeface="Constantia" panose="02030602050306030303" pitchFamily="18" charset="0"/>
              </a:rPr>
              <a:t>adduction</a:t>
            </a:r>
            <a:br>
              <a:rPr lang="en-GB" altLang="en-US" b="1" dirty="0">
                <a:latin typeface="Constantia" panose="02030602050306030303" pitchFamily="18" charset="0"/>
              </a:rPr>
            </a:br>
            <a:r>
              <a:rPr lang="en-GB" altLang="en-US" b="1" dirty="0">
                <a:latin typeface="Constantia" panose="02030602050306030303" pitchFamily="18" charset="0"/>
              </a:rPr>
              <a:t>                      of vocal cords</a:t>
            </a:r>
            <a:r>
              <a:rPr lang="sr-Latn-CS" altLang="en-US" dirty="0">
                <a:latin typeface="Constantia" panose="02030602050306030303" pitchFamily="18" charset="0"/>
              </a:rPr>
              <a:t> 	</a:t>
            </a:r>
          </a:p>
        </p:txBody>
      </p:sp>
      <mc:AlternateContent xmlns:mc="http://schemas.openxmlformats.org/markup-compatibility/2006">
        <mc:Choice xmlns:p14="http://schemas.microsoft.com/office/powerpoint/2010/main" Requires="p14">
          <p:contentPart p14:bwMode="auto" r:id="rId4">
            <p14:nvContentPartPr>
              <p14:cNvPr id="2" name="Ink 1"/>
              <p14:cNvContentPartPr/>
              <p14:nvPr/>
            </p14:nvContentPartPr>
            <p14:xfrm>
              <a:off x="6173296" y="4293096"/>
              <a:ext cx="1841760" cy="559080"/>
            </p14:xfrm>
          </p:contentPart>
        </mc:Choice>
        <mc:Fallback>
          <p:pic>
            <p:nvPicPr>
              <p:cNvPr id="2" name="Ink 1"/>
              <p:cNvPicPr/>
              <p:nvPr/>
            </p:nvPicPr>
            <p:blipFill>
              <a:blip r:embed="rId5"/>
              <a:stretch>
                <a:fillRect/>
              </a:stretch>
            </p:blipFill>
            <p:spPr>
              <a:xfrm>
                <a:off x="6163936" y="4283736"/>
                <a:ext cx="1860480" cy="577800"/>
              </a:xfrm>
              <a:prstGeom prst="rect">
                <a:avLst/>
              </a:prstGeom>
            </p:spPr>
          </p:pic>
        </mc:Fallback>
      </mc:AlternateContent>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Title 1"/>
          <p:cNvSpPr txBox="1">
            <a:spLocks noChangeArrowheads="1"/>
          </p:cNvSpPr>
          <p:nvPr/>
        </p:nvSpPr>
        <p:spPr bwMode="auto">
          <a:xfrm>
            <a:off x="2164416" y="-52511"/>
            <a:ext cx="5575935"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dirty="0" err="1">
                <a:solidFill>
                  <a:schemeClr val="tx2"/>
                </a:solidFill>
                <a:latin typeface="Constantia" panose="02030602050306030303" pitchFamily="18" charset="0"/>
              </a:rPr>
              <a:t>Musculi</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a:t>
            </a:r>
            <a:r>
              <a:rPr lang="en-GB" altLang="en-US" sz="3500" dirty="0">
                <a:solidFill>
                  <a:schemeClr val="tx2"/>
                </a:solidFill>
                <a:latin typeface="Constantia" panose="02030602050306030303" pitchFamily="18" charset="0"/>
              </a:rPr>
              <a:t>is (intrinsic)</a:t>
            </a:r>
            <a:endParaRPr lang="sr-Latn-CS" altLang="en-US" sz="3500" dirty="0">
              <a:solidFill>
                <a:schemeClr val="tx2"/>
              </a:solidFill>
              <a:latin typeface="Constantia" panose="02030602050306030303" pitchFamily="18" charset="0"/>
            </a:endParaRPr>
          </a:p>
        </p:txBody>
      </p:sp>
      <p:sp>
        <p:nvSpPr>
          <p:cNvPr id="66563" name="TextBox 3"/>
          <p:cNvSpPr txBox="1">
            <a:spLocks noChangeArrowheads="1"/>
          </p:cNvSpPr>
          <p:nvPr/>
        </p:nvSpPr>
        <p:spPr bwMode="auto">
          <a:xfrm>
            <a:off x="0" y="782638"/>
            <a:ext cx="5865067" cy="6795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lnSpc>
                <a:spcPct val="90000"/>
              </a:lnSpc>
            </a:pPr>
            <a:r>
              <a:rPr lang="en-GB" altLang="en-US" b="1" u="sng" dirty="0">
                <a:solidFill>
                  <a:srgbClr val="0B5395"/>
                </a:solidFill>
                <a:latin typeface="Constantia" panose="02030602050306030303" pitchFamily="18" charset="0"/>
              </a:rPr>
              <a:t>OBLIQUE ARYTHENOID MUSCLE</a:t>
            </a:r>
            <a:endParaRPr lang="en-GB" altLang="en-US" dirty="0">
              <a:latin typeface="Constantia" panose="02030602050306030303" pitchFamily="18" charset="0"/>
            </a:endParaRPr>
          </a:p>
          <a:p>
            <a:pPr eaLnBrk="1" hangingPunct="1">
              <a:lnSpc>
                <a:spcPct val="90000"/>
              </a:lnSpc>
            </a:pPr>
            <a:r>
              <a:rPr lang="en-GB" altLang="en-US" b="1" u="sng" dirty="0">
                <a:solidFill>
                  <a:srgbClr val="0B5395"/>
                </a:solidFill>
                <a:latin typeface="Constantia" panose="02030602050306030303" pitchFamily="18" charset="0"/>
              </a:rPr>
              <a:t>(</a:t>
            </a:r>
            <a:r>
              <a:rPr lang="sr-Latn-CS" altLang="en-US" b="1" u="sng" dirty="0">
                <a:solidFill>
                  <a:srgbClr val="0B5395"/>
                </a:solidFill>
                <a:latin typeface="Constantia" panose="02030602050306030303" pitchFamily="18" charset="0"/>
              </a:rPr>
              <a:t>M.ARYTENOIDEUS OBLIQUS</a:t>
            </a:r>
            <a:r>
              <a:rPr lang="en-GB" altLang="en-US" b="1" u="sng" dirty="0">
                <a:solidFill>
                  <a:srgbClr val="0B5395"/>
                </a:solidFill>
                <a:latin typeface="Constantia" panose="02030602050306030303" pitchFamily="18" charset="0"/>
              </a:rPr>
              <a:t>)</a:t>
            </a:r>
          </a:p>
          <a:p>
            <a:pPr eaLnBrk="1" hangingPunct="1">
              <a:lnSpc>
                <a:spcPct val="90000"/>
              </a:lnSpc>
            </a:pPr>
            <a:r>
              <a:rPr lang="sr-Latn-CS" altLang="en-US" dirty="0">
                <a:latin typeface="Constantia" panose="02030602050306030303" pitchFamily="18" charset="0"/>
              </a:rPr>
              <a:t>- </a:t>
            </a:r>
            <a:r>
              <a:rPr lang="en-GB" altLang="en-US" dirty="0">
                <a:latin typeface="Constantia" panose="02030602050306030303" pitchFamily="18" charset="0"/>
              </a:rPr>
              <a:t>2 muscles crosses at backside of larynx; from the apex of</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arytenoid cartilage it is continued as </a:t>
            </a:r>
            <a:r>
              <a:rPr lang="sr-Latn-CS" altLang="en-US" dirty="0">
                <a:latin typeface="Constantia" panose="02030602050306030303" pitchFamily="18" charset="0"/>
              </a:rPr>
              <a:t>m. </a:t>
            </a:r>
            <a:r>
              <a:rPr lang="sr-Latn-CS" altLang="en-US" dirty="0" err="1">
                <a:latin typeface="Constantia" panose="02030602050306030303" pitchFamily="18" charset="0"/>
              </a:rPr>
              <a:t>aryepiglotticus</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with attachment at lateral border of epiglottic cartilage</a:t>
            </a:r>
            <a:br>
              <a:rPr lang="en-GB" altLang="en-US" dirty="0">
                <a:latin typeface="Constantia" panose="02030602050306030303" pitchFamily="18" charset="0"/>
              </a:rPr>
            </a:br>
            <a:br>
              <a:rPr lang="sr-Latn-CS" altLang="en-US" sz="800" dirty="0">
                <a:latin typeface="Constantia" panose="02030602050306030303" pitchFamily="18" charset="0"/>
              </a:rPr>
            </a:br>
            <a:r>
              <a:rPr lang="sr-Latn-CS" altLang="en-US" b="1" dirty="0">
                <a:latin typeface="Constantia" panose="02030602050306030303" pitchFamily="18" charset="0"/>
              </a:rPr>
              <a:t>* </a:t>
            </a:r>
            <a:r>
              <a:rPr lang="en-GB" altLang="en-US" b="1" dirty="0">
                <a:latin typeface="Constantia" panose="02030602050306030303" pitchFamily="18" charset="0"/>
              </a:rPr>
              <a:t>attachment</a:t>
            </a:r>
            <a:r>
              <a:rPr lang="sr-Latn-CS" altLang="en-US" dirty="0">
                <a:latin typeface="Constantia" panose="02030602050306030303" pitchFamily="18" charset="0"/>
              </a:rPr>
              <a:t>: </a:t>
            </a:r>
            <a:br>
              <a:rPr lang="en-GB" altLang="en-US" dirty="0">
                <a:latin typeface="Constantia" panose="02030602050306030303" pitchFamily="18" charset="0"/>
              </a:rPr>
            </a:br>
            <a:r>
              <a:rPr lang="en-GB" altLang="en-US" dirty="0">
                <a:latin typeface="Constantia" panose="02030602050306030303" pitchFamily="18" charset="0"/>
              </a:rPr>
              <a:t>                   </a:t>
            </a:r>
            <a:r>
              <a:rPr lang="sr-Latn-CS" altLang="en-US" dirty="0">
                <a:latin typeface="Constantia" panose="02030602050306030303" pitchFamily="18" charset="0"/>
              </a:rPr>
              <a:t>- </a:t>
            </a:r>
            <a:r>
              <a:rPr lang="en-GB" altLang="en-US" dirty="0">
                <a:latin typeface="Constantia" panose="02030602050306030303" pitchFamily="18" charset="0"/>
              </a:rPr>
              <a:t>processus muscularis of arytenoid cartilage</a:t>
            </a:r>
            <a:endParaRPr lang="sr-Latn-CS" altLang="en-US" dirty="0">
              <a:latin typeface="Constantia" panose="02030602050306030303" pitchFamily="18" charset="0"/>
            </a:endParaRPr>
          </a:p>
          <a:p>
            <a:pPr eaLnBrk="1" hangingPunct="1">
              <a:lnSpc>
                <a:spcPct val="90000"/>
              </a:lnSpc>
            </a:pPr>
            <a:r>
              <a:rPr lang="sr-Latn-CS" altLang="en-US" dirty="0">
                <a:latin typeface="Constantia" panose="02030602050306030303" pitchFamily="18" charset="0"/>
              </a:rPr>
              <a:t>	  - </a:t>
            </a:r>
            <a:r>
              <a:rPr lang="en-GB" altLang="en-US" dirty="0">
                <a:latin typeface="Constantia" panose="02030602050306030303" pitchFamily="18" charset="0"/>
              </a:rPr>
              <a:t>apex of opposite arytenoid cartilage</a:t>
            </a:r>
            <a:br>
              <a:rPr lang="sr-Latn-CS" altLang="en-US" dirty="0">
                <a:latin typeface="Constantia" panose="02030602050306030303" pitchFamily="18" charset="0"/>
              </a:rPr>
            </a:br>
            <a:endParaRPr lang="sr-Latn-CS" altLang="en-US" sz="800" dirty="0">
              <a:latin typeface="Constantia" panose="02030602050306030303" pitchFamily="18" charset="0"/>
            </a:endParaRPr>
          </a:p>
          <a:p>
            <a:pPr eaLnBrk="1" hangingPunct="1">
              <a:lnSpc>
                <a:spcPct val="90000"/>
              </a:lnSpc>
            </a:pPr>
            <a:r>
              <a:rPr lang="sr-Latn-CS" altLang="en-US" b="1" dirty="0">
                <a:latin typeface="Constantia" panose="02030602050306030303" pitchFamily="18" charset="0"/>
              </a:rPr>
              <a:t>* </a:t>
            </a:r>
            <a:r>
              <a:rPr lang="en-GB" altLang="en-US" b="1" dirty="0">
                <a:latin typeface="Constantia" panose="02030602050306030303" pitchFamily="18" charset="0"/>
              </a:rPr>
              <a:t>action</a:t>
            </a:r>
            <a:r>
              <a:rPr lang="sr-Latn-CS" altLang="en-US" dirty="0">
                <a:latin typeface="Constantia" panose="02030602050306030303" pitchFamily="18" charset="0"/>
              </a:rPr>
              <a:t>:  - </a:t>
            </a:r>
            <a:r>
              <a:rPr lang="en-GB" altLang="en-US" dirty="0">
                <a:latin typeface="Constantia" panose="02030602050306030303" pitchFamily="18" charset="0"/>
              </a:rPr>
              <a:t>sliding movement of cricoarytenoid joint</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resulting in that arytenoid cartilages</a:t>
            </a:r>
            <a:br>
              <a:rPr lang="en-GB" altLang="en-US" dirty="0">
                <a:latin typeface="Constantia" panose="02030602050306030303" pitchFamily="18" charset="0"/>
              </a:rPr>
            </a:br>
            <a:r>
              <a:rPr lang="en-GB" altLang="en-US" dirty="0">
                <a:latin typeface="Constantia" panose="02030602050306030303" pitchFamily="18" charset="0"/>
              </a:rPr>
              <a:t>                    are closer – </a:t>
            </a:r>
            <a:r>
              <a:rPr lang="en-GB" altLang="en-US" b="1" dirty="0">
                <a:latin typeface="Constantia" panose="02030602050306030303" pitchFamily="18" charset="0"/>
              </a:rPr>
              <a:t>adduction of vocal cords</a:t>
            </a:r>
            <a:br>
              <a:rPr lang="sr-Latn-CS" altLang="en-US" dirty="0">
                <a:latin typeface="Constantia" panose="02030602050306030303" pitchFamily="18" charset="0"/>
              </a:rPr>
            </a:br>
            <a:endParaRPr lang="en-GB" altLang="en-US" dirty="0">
              <a:latin typeface="Constantia" panose="02030602050306030303" pitchFamily="18" charset="0"/>
            </a:endParaRPr>
          </a:p>
          <a:p>
            <a:pPr eaLnBrk="1" hangingPunct="1">
              <a:lnSpc>
                <a:spcPct val="90000"/>
              </a:lnSpc>
            </a:pPr>
            <a:r>
              <a:rPr lang="en-GB" altLang="en-US" b="1" u="sng" dirty="0">
                <a:solidFill>
                  <a:srgbClr val="0B5395"/>
                </a:solidFill>
                <a:latin typeface="Constantia" panose="02030602050306030303" pitchFamily="18" charset="0"/>
              </a:rPr>
              <a:t>TRANSVERSE ARYTENOID MUSCLE</a:t>
            </a:r>
          </a:p>
          <a:p>
            <a:pPr eaLnBrk="1" hangingPunct="1">
              <a:lnSpc>
                <a:spcPct val="90000"/>
              </a:lnSpc>
            </a:pPr>
            <a:r>
              <a:rPr lang="sr-Latn-CS" altLang="en-US" b="1" u="sng" dirty="0">
                <a:solidFill>
                  <a:srgbClr val="0B5395"/>
                </a:solidFill>
                <a:latin typeface="Constantia" panose="02030602050306030303" pitchFamily="18" charset="0"/>
              </a:rPr>
              <a:t>M. ARYTENOIDEUS TRANSVERSUS</a:t>
            </a:r>
            <a:br>
              <a:rPr lang="sr-Latn-CS" altLang="en-US" dirty="0">
                <a:latin typeface="Constantia" panose="02030602050306030303" pitchFamily="18" charset="0"/>
              </a:rPr>
            </a:br>
            <a:r>
              <a:rPr lang="sr-Latn-CS" altLang="en-US" dirty="0">
                <a:latin typeface="Constantia" panose="02030602050306030303" pitchFamily="18" charset="0"/>
              </a:rPr>
              <a:t> - </a:t>
            </a:r>
            <a:r>
              <a:rPr lang="en-GB" altLang="en-US" dirty="0">
                <a:latin typeface="Constantia" panose="02030602050306030303" pitchFamily="18" charset="0"/>
              </a:rPr>
              <a:t>unpaired, deeper than m. </a:t>
            </a:r>
            <a:r>
              <a:rPr lang="en-GB" altLang="en-US" dirty="0" err="1">
                <a:latin typeface="Constantia" panose="02030602050306030303" pitchFamily="18" charset="0"/>
              </a:rPr>
              <a:t>arytenoideus</a:t>
            </a:r>
            <a:r>
              <a:rPr lang="en-GB" altLang="en-US" dirty="0">
                <a:latin typeface="Constantia" panose="02030602050306030303" pitchFamily="18" charset="0"/>
              </a:rPr>
              <a:t> </a:t>
            </a:r>
            <a:r>
              <a:rPr lang="en-GB" altLang="en-US" dirty="0" err="1">
                <a:latin typeface="Constantia" panose="02030602050306030303" pitchFamily="18" charset="0"/>
              </a:rPr>
              <a:t>obliqus</a:t>
            </a:r>
            <a:br>
              <a:rPr lang="en-GB" altLang="en-US" dirty="0">
                <a:latin typeface="Constantia" panose="02030602050306030303" pitchFamily="18" charset="0"/>
              </a:rPr>
            </a:br>
            <a:r>
              <a:rPr lang="en-GB" altLang="en-US" dirty="0">
                <a:latin typeface="Constantia" panose="02030602050306030303" pitchFamily="18" charset="0"/>
              </a:rPr>
              <a:t>    at backside of larynx</a:t>
            </a:r>
            <a:endParaRPr lang="sr-Latn-CS" altLang="en-US" dirty="0">
              <a:latin typeface="Constantia" panose="02030602050306030303" pitchFamily="18" charset="0"/>
            </a:endParaRPr>
          </a:p>
          <a:p>
            <a:pPr eaLnBrk="1" hangingPunct="1">
              <a:lnSpc>
                <a:spcPct val="90000"/>
              </a:lnSpc>
            </a:pPr>
            <a:r>
              <a:rPr lang="sr-Latn-CS" altLang="en-US" dirty="0">
                <a:latin typeface="Constantia" panose="02030602050306030303" pitchFamily="18" charset="0"/>
              </a:rPr>
              <a:t>* </a:t>
            </a:r>
            <a:r>
              <a:rPr lang="en-GB" altLang="en-US" b="1" dirty="0">
                <a:latin typeface="Constantia" panose="02030602050306030303" pitchFamily="18" charset="0"/>
              </a:rPr>
              <a:t>attachment</a:t>
            </a:r>
            <a:r>
              <a:rPr lang="sr-Latn-CS" altLang="en-US" b="1" dirty="0">
                <a:latin typeface="Constantia" panose="02030602050306030303" pitchFamily="18" charset="0"/>
              </a:rPr>
              <a:t>: - </a:t>
            </a:r>
            <a:r>
              <a:rPr lang="en-GB" altLang="en-US" dirty="0">
                <a:latin typeface="Constantia" panose="02030602050306030303" pitchFamily="18" charset="0"/>
              </a:rPr>
              <a:t>posterior surface of both </a:t>
            </a:r>
            <a:br>
              <a:rPr lang="en-GB" altLang="en-US" dirty="0">
                <a:latin typeface="Constantia" panose="02030602050306030303" pitchFamily="18" charset="0"/>
              </a:rPr>
            </a:br>
            <a:r>
              <a:rPr lang="en-GB" altLang="en-US" dirty="0">
                <a:latin typeface="Constantia" panose="02030602050306030303" pitchFamily="18" charset="0"/>
              </a:rPr>
              <a:t>                            arytenoid cartilages</a:t>
            </a:r>
            <a:br>
              <a:rPr lang="en-GB" altLang="en-US" dirty="0">
                <a:latin typeface="Constantia" panose="02030602050306030303" pitchFamily="18" charset="0"/>
              </a:rPr>
            </a:br>
            <a:endParaRPr lang="sr-Latn-CS" altLang="en-US" sz="800" dirty="0">
              <a:latin typeface="Constantia" panose="02030602050306030303" pitchFamily="18" charset="0"/>
            </a:endParaRPr>
          </a:p>
          <a:p>
            <a:pPr eaLnBrk="1" hangingPunct="1">
              <a:lnSpc>
                <a:spcPct val="90000"/>
              </a:lnSpc>
            </a:pPr>
            <a:r>
              <a:rPr lang="sr-Latn-CS" altLang="en-US" dirty="0">
                <a:latin typeface="Constantia" panose="02030602050306030303" pitchFamily="18" charset="0"/>
              </a:rPr>
              <a:t>* </a:t>
            </a:r>
            <a:r>
              <a:rPr lang="en-GB" altLang="en-US" b="1" dirty="0">
                <a:latin typeface="Constantia" panose="02030602050306030303" pitchFamily="18" charset="0"/>
              </a:rPr>
              <a:t>action</a:t>
            </a:r>
            <a:r>
              <a:rPr lang="sr-Latn-CS" altLang="en-US" b="1" dirty="0">
                <a:latin typeface="Constantia" panose="02030602050306030303" pitchFamily="18" charset="0"/>
              </a:rPr>
              <a:t>:  - </a:t>
            </a:r>
            <a:r>
              <a:rPr lang="en-GB" altLang="en-US" dirty="0">
                <a:latin typeface="Constantia" panose="02030602050306030303" pitchFamily="18" charset="0"/>
              </a:rPr>
              <a:t>sliding movement of cricoarytenoid </a:t>
            </a:r>
            <a:br>
              <a:rPr lang="en-GB" altLang="en-US" dirty="0">
                <a:latin typeface="Constantia" panose="02030602050306030303" pitchFamily="18" charset="0"/>
              </a:rPr>
            </a:br>
            <a:r>
              <a:rPr lang="en-GB" altLang="en-US" dirty="0">
                <a:latin typeface="Constantia" panose="02030602050306030303" pitchFamily="18" charset="0"/>
              </a:rPr>
              <a:t>           joint resulting in that arytenoid cartilages</a:t>
            </a:r>
            <a:br>
              <a:rPr lang="en-GB" altLang="en-US" dirty="0">
                <a:latin typeface="Constantia" panose="02030602050306030303" pitchFamily="18" charset="0"/>
              </a:rPr>
            </a:br>
            <a:r>
              <a:rPr lang="en-GB" altLang="en-US" dirty="0">
                <a:latin typeface="Constantia" panose="02030602050306030303" pitchFamily="18" charset="0"/>
              </a:rPr>
              <a:t>           are closer – </a:t>
            </a:r>
            <a:r>
              <a:rPr lang="en-GB" altLang="en-US" b="1" dirty="0">
                <a:latin typeface="Constantia" panose="02030602050306030303" pitchFamily="18" charset="0"/>
              </a:rPr>
              <a:t>adduction of vocal cords</a:t>
            </a:r>
            <a:endParaRPr lang="sr-Latn-CS" altLang="en-US" dirty="0">
              <a:latin typeface="Constantia" panose="02030602050306030303" pitchFamily="18" charset="0"/>
            </a:endParaRPr>
          </a:p>
          <a:p>
            <a:pPr eaLnBrk="1" hangingPunct="1">
              <a:lnSpc>
                <a:spcPct val="90000"/>
              </a:lnSpc>
            </a:pPr>
            <a:endParaRPr lang="sr-Latn-CS" altLang="en-US" dirty="0">
              <a:latin typeface="Constantia" panose="02030602050306030303" pitchFamily="18" charset="0"/>
            </a:endParaRPr>
          </a:p>
          <a:p>
            <a:pPr eaLnBrk="1" hangingPunct="1">
              <a:lnSpc>
                <a:spcPct val="90000"/>
              </a:lnSpc>
            </a:pPr>
            <a:br>
              <a:rPr lang="sr-Latn-CS" altLang="en-US" dirty="0">
                <a:latin typeface="Constantia" panose="02030602050306030303" pitchFamily="18" charset="0"/>
              </a:rPr>
            </a:br>
            <a:br>
              <a:rPr lang="sr-Latn-CS" altLang="en-US" dirty="0">
                <a:latin typeface="Constantia" panose="02030602050306030303" pitchFamily="18" charset="0"/>
              </a:rPr>
            </a:br>
            <a:endParaRPr lang="sr-Latn-CS" altLang="en-US" dirty="0">
              <a:latin typeface="Constantia" panose="02030602050306030303" pitchFamily="18" charset="0"/>
            </a:endParaRPr>
          </a:p>
        </p:txBody>
      </p:sp>
      <p:pic>
        <p:nvPicPr>
          <p:cNvPr id="66564" name="Picture 2"/>
          <p:cNvPicPr>
            <a:picLocks noChangeAspect="1" noChangeArrowheads="1"/>
          </p:cNvPicPr>
          <p:nvPr/>
        </p:nvPicPr>
        <p:blipFill>
          <a:blip r:embed="rId2">
            <a:extLst>
              <a:ext uri="{28A0092B-C50C-407E-A947-70E740481C1C}">
                <a14:useLocalDpi xmlns:a14="http://schemas.microsoft.com/office/drawing/2010/main" val="0"/>
              </a:ext>
            </a:extLst>
          </a:blip>
          <a:srcRect l="7594" t="9795" r="42831" b="40863"/>
          <a:stretch>
            <a:fillRect/>
          </a:stretch>
        </p:blipFill>
        <p:spPr bwMode="auto">
          <a:xfrm>
            <a:off x="5032658" y="3645024"/>
            <a:ext cx="4111446" cy="3068960"/>
          </a:xfrm>
          <a:prstGeom prst="rect">
            <a:avLst/>
          </a:prstGeom>
          <a:noFill/>
          <a:ln w="9525" cmpd="sng">
            <a:solidFill>
              <a:srgbClr val="5EF0F7"/>
            </a:solidFill>
            <a:miter lim="800000"/>
            <a:headEnd/>
            <a:tailEnd/>
          </a:ln>
          <a:extLst>
            <a:ext uri="{909E8E84-426E-40DD-AFC4-6F175D3DCCD1}">
              <a14:hiddenFill xmlns:a14="http://schemas.microsoft.com/office/drawing/2010/main">
                <a:solidFill>
                  <a:srgbClr val="FFFFFF"/>
                </a:solidFill>
              </a14:hiddenFill>
            </a:ext>
          </a:extLst>
        </p:spPr>
      </p:pic>
      <p:pic>
        <p:nvPicPr>
          <p:cNvPr id="66565" name="Picture 6" descr="new-1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500" y="1214438"/>
            <a:ext cx="32385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590" name="Picture 9" descr="new-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0" y="764704"/>
            <a:ext cx="32385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6" name="Title 1"/>
          <p:cNvSpPr txBox="1">
            <a:spLocks noChangeArrowheads="1"/>
          </p:cNvSpPr>
          <p:nvPr/>
        </p:nvSpPr>
        <p:spPr bwMode="auto">
          <a:xfrm>
            <a:off x="2195736" y="44624"/>
            <a:ext cx="568142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dirty="0" err="1">
                <a:solidFill>
                  <a:schemeClr val="tx2"/>
                </a:solidFill>
                <a:latin typeface="Constantia" panose="02030602050306030303" pitchFamily="18" charset="0"/>
              </a:rPr>
              <a:t>Musculi</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a:t>
            </a:r>
            <a:r>
              <a:rPr lang="en-GB" altLang="en-US" sz="3500" dirty="0" err="1">
                <a:solidFill>
                  <a:schemeClr val="tx2"/>
                </a:solidFill>
                <a:latin typeface="Constantia" panose="02030602050306030303" pitchFamily="18" charset="0"/>
              </a:rPr>
              <a:t>i</a:t>
            </a:r>
            <a:r>
              <a:rPr lang="sr-Latn-CS" altLang="en-US" sz="3500" dirty="0">
                <a:solidFill>
                  <a:schemeClr val="tx2"/>
                </a:solidFill>
                <a:latin typeface="Constantia" panose="02030602050306030303" pitchFamily="18" charset="0"/>
              </a:rPr>
              <a:t>s</a:t>
            </a:r>
            <a:r>
              <a:rPr lang="en-GB" altLang="en-US" sz="3500" dirty="0">
                <a:solidFill>
                  <a:schemeClr val="tx2"/>
                </a:solidFill>
                <a:latin typeface="Constantia" panose="02030602050306030303" pitchFamily="18" charset="0"/>
              </a:rPr>
              <a:t> (intrinsic) </a:t>
            </a:r>
            <a:endParaRPr lang="sr-Latn-CS" altLang="en-US" sz="3500" dirty="0">
              <a:solidFill>
                <a:schemeClr val="tx2"/>
              </a:solidFill>
              <a:latin typeface="Constantia" panose="02030602050306030303" pitchFamily="18" charset="0"/>
            </a:endParaRPr>
          </a:p>
        </p:txBody>
      </p:sp>
      <p:sp>
        <p:nvSpPr>
          <p:cNvPr id="67587" name="TextBox 3"/>
          <p:cNvSpPr txBox="1">
            <a:spLocks noChangeArrowheads="1"/>
          </p:cNvSpPr>
          <p:nvPr/>
        </p:nvSpPr>
        <p:spPr bwMode="auto">
          <a:xfrm>
            <a:off x="0" y="676768"/>
            <a:ext cx="7877156"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b="1" u="sng" dirty="0">
                <a:solidFill>
                  <a:srgbClr val="0B5395"/>
                </a:solidFill>
                <a:latin typeface="Constantia" panose="02030602050306030303" pitchFamily="18" charset="0"/>
              </a:rPr>
              <a:t>POSTERIOR CRICO-ARYTENOID MUSCLE</a:t>
            </a:r>
            <a:br>
              <a:rPr lang="en-GB" altLang="en-US" b="1" u="sng" dirty="0">
                <a:solidFill>
                  <a:srgbClr val="0B5395"/>
                </a:solidFill>
                <a:latin typeface="Constantia" panose="02030602050306030303" pitchFamily="18" charset="0"/>
              </a:rPr>
            </a:br>
            <a:r>
              <a:rPr lang="en-GB" altLang="en-US" b="1" u="sng" dirty="0">
                <a:solidFill>
                  <a:srgbClr val="0B5395"/>
                </a:solidFill>
                <a:latin typeface="Constantia" panose="02030602050306030303" pitchFamily="18" charset="0"/>
              </a:rPr>
              <a:t>(</a:t>
            </a:r>
            <a:r>
              <a:rPr lang="sr-Latn-CS" altLang="en-US" b="1" u="sng" dirty="0">
                <a:solidFill>
                  <a:srgbClr val="0B5395"/>
                </a:solidFill>
                <a:latin typeface="Constantia" panose="02030602050306030303" pitchFamily="18" charset="0"/>
              </a:rPr>
              <a:t>M.CRICOARYTENOIDEUS POSTERIOR</a:t>
            </a:r>
            <a:r>
              <a:rPr lang="en-GB" altLang="en-US" b="1" u="sng" dirty="0">
                <a:solidFill>
                  <a:srgbClr val="0B5395"/>
                </a:solidFill>
                <a:latin typeface="Constantia" panose="02030602050306030303" pitchFamily="18" charset="0"/>
              </a:rPr>
              <a:t>)</a:t>
            </a:r>
            <a:endParaRPr lang="sr-Latn-CS" altLang="en-US" dirty="0">
              <a:latin typeface="Constantia" panose="02030602050306030303" pitchFamily="18" charset="0"/>
            </a:endParaRPr>
          </a:p>
          <a:p>
            <a:pPr eaLnBrk="1" hangingPunct="1"/>
            <a:r>
              <a:rPr lang="sr-Latn-CS" altLang="en-US" dirty="0">
                <a:latin typeface="Constantia" panose="02030602050306030303" pitchFamily="18" charset="0"/>
              </a:rPr>
              <a:t>- </a:t>
            </a:r>
            <a:r>
              <a:rPr lang="en-GB" altLang="en-US" dirty="0">
                <a:latin typeface="Constantia" panose="02030602050306030303" pitchFamily="18" charset="0"/>
              </a:rPr>
              <a:t>At backside of lamina of cricoid cartilage, </a:t>
            </a:r>
            <a:r>
              <a:rPr lang="en-GB" altLang="en-US" dirty="0" err="1">
                <a:latin typeface="Constantia" panose="02030602050306030303" pitchFamily="18" charset="0"/>
              </a:rPr>
              <a:t>coverd</a:t>
            </a:r>
            <a:r>
              <a:rPr lang="en-GB" altLang="en-US" dirty="0">
                <a:latin typeface="Constantia" panose="02030602050306030303" pitchFamily="18" charset="0"/>
              </a:rPr>
              <a:t> with mucosa</a:t>
            </a:r>
            <a:br>
              <a:rPr lang="en-GB" altLang="en-US" dirty="0">
                <a:latin typeface="Constantia" panose="02030602050306030303" pitchFamily="18" charset="0"/>
              </a:rPr>
            </a:br>
            <a:endParaRPr lang="sr-Latn-CS" altLang="en-US" dirty="0">
              <a:latin typeface="Constantia" panose="02030602050306030303" pitchFamily="18" charset="0"/>
            </a:endParaRPr>
          </a:p>
          <a:p>
            <a:pPr eaLnBrk="1" hangingPunct="1"/>
            <a:r>
              <a:rPr lang="sr-Latn-CS" altLang="en-US" b="1" dirty="0">
                <a:latin typeface="Constantia" panose="02030602050306030303" pitchFamily="18" charset="0"/>
              </a:rPr>
              <a:t>*</a:t>
            </a:r>
            <a:r>
              <a:rPr lang="en-GB" altLang="en-US" b="1" dirty="0">
                <a:latin typeface="Constantia" panose="02030602050306030303" pitchFamily="18" charset="0"/>
              </a:rPr>
              <a:t>attachment</a:t>
            </a:r>
            <a:r>
              <a:rPr lang="sr-Latn-CS" altLang="en-US" b="1" dirty="0">
                <a:latin typeface="Constantia" panose="02030602050306030303" pitchFamily="18" charset="0"/>
              </a:rPr>
              <a:t>: </a:t>
            </a:r>
            <a:br>
              <a:rPr lang="en-GB" altLang="en-US" b="1" dirty="0">
                <a:latin typeface="Constantia" panose="02030602050306030303" pitchFamily="18" charset="0"/>
              </a:rPr>
            </a:br>
            <a:r>
              <a:rPr lang="en-GB" altLang="en-US" b="1" dirty="0">
                <a:latin typeface="Constantia" panose="02030602050306030303" pitchFamily="18" charset="0"/>
              </a:rPr>
              <a:t>        </a:t>
            </a:r>
            <a:r>
              <a:rPr lang="sr-Latn-CS" altLang="en-US" b="1" dirty="0">
                <a:latin typeface="Constantia" panose="02030602050306030303" pitchFamily="18" charset="0"/>
              </a:rPr>
              <a:t>-</a:t>
            </a:r>
            <a:r>
              <a:rPr lang="en-GB" altLang="en-US" b="1" dirty="0">
                <a:latin typeface="Constantia" panose="02030602050306030303" pitchFamily="18" charset="0"/>
              </a:rPr>
              <a:t> posterior</a:t>
            </a:r>
            <a:r>
              <a:rPr lang="en-GB" altLang="en-US" dirty="0">
                <a:latin typeface="Constantia" panose="02030602050306030303" pitchFamily="18" charset="0"/>
              </a:rPr>
              <a:t>: backside of lamina of cricoid cartilage</a:t>
            </a:r>
            <a:endParaRPr lang="sr-Latn-CS" altLang="en-US" dirty="0">
              <a:latin typeface="Constantia" panose="02030602050306030303" pitchFamily="18" charset="0"/>
            </a:endParaRPr>
          </a:p>
          <a:p>
            <a:pPr eaLnBrk="1" hangingPunct="1">
              <a:buFont typeface="Wingdings" panose="05000000000000000000" pitchFamily="2" charset="2"/>
              <a:buNone/>
            </a:pPr>
            <a:r>
              <a:rPr lang="sr-Latn-CS" altLang="en-US" dirty="0">
                <a:latin typeface="Constantia" panose="02030602050306030303" pitchFamily="18" charset="0"/>
              </a:rPr>
              <a:t>     </a:t>
            </a:r>
            <a:r>
              <a:rPr lang="en-GB" altLang="en-US" dirty="0">
                <a:latin typeface="Constantia" panose="02030602050306030303" pitchFamily="18" charset="0"/>
              </a:rPr>
              <a:t> </a:t>
            </a:r>
            <a:r>
              <a:rPr lang="sr-Latn-CS" altLang="en-US" dirty="0">
                <a:latin typeface="Constantia" panose="02030602050306030303" pitchFamily="18" charset="0"/>
              </a:rPr>
              <a:t>  </a:t>
            </a:r>
            <a:r>
              <a:rPr lang="sr-Latn-CS" altLang="en-US" b="1" dirty="0">
                <a:latin typeface="Constantia" panose="02030602050306030303" pitchFamily="18" charset="0"/>
              </a:rPr>
              <a:t>-</a:t>
            </a:r>
            <a:r>
              <a:rPr lang="en-GB" altLang="en-US" b="1" dirty="0">
                <a:latin typeface="Constantia" panose="02030602050306030303" pitchFamily="18" charset="0"/>
              </a:rPr>
              <a:t> anterior</a:t>
            </a:r>
            <a:r>
              <a:rPr lang="en-GB" altLang="en-US" dirty="0">
                <a:latin typeface="Constantia" panose="02030602050306030303" pitchFamily="18" charset="0"/>
              </a:rPr>
              <a:t>: processus muscularis of arytenoid cartilage</a:t>
            </a:r>
            <a:br>
              <a:rPr lang="en-GB" altLang="en-US" dirty="0">
                <a:latin typeface="Constantia" panose="02030602050306030303" pitchFamily="18" charset="0"/>
              </a:rPr>
            </a:br>
            <a:endParaRPr lang="sr-Latn-CS" altLang="en-US" sz="800" dirty="0">
              <a:latin typeface="Constantia" panose="02030602050306030303" pitchFamily="18" charset="0"/>
            </a:endParaRPr>
          </a:p>
          <a:p>
            <a:pPr eaLnBrk="1" hangingPunct="1"/>
            <a:r>
              <a:rPr lang="sr-Latn-CS" altLang="en-US" b="1" dirty="0">
                <a:latin typeface="Constantia" panose="02030602050306030303" pitchFamily="18" charset="0"/>
              </a:rPr>
              <a:t>* </a:t>
            </a:r>
            <a:r>
              <a:rPr lang="en-GB" altLang="en-US" b="1" dirty="0">
                <a:latin typeface="Constantia" panose="02030602050306030303" pitchFamily="18" charset="0"/>
              </a:rPr>
              <a:t>action</a:t>
            </a:r>
            <a:r>
              <a:rPr lang="sr-Latn-CS" altLang="en-US" b="1" dirty="0">
                <a:latin typeface="Constantia" panose="02030602050306030303" pitchFamily="18" charset="0"/>
              </a:rPr>
              <a:t>: -</a:t>
            </a:r>
            <a:r>
              <a:rPr lang="en-GB" altLang="en-US" b="1" dirty="0">
                <a:latin typeface="Constantia" panose="02030602050306030303" pitchFamily="18" charset="0"/>
              </a:rPr>
              <a:t> </a:t>
            </a:r>
            <a:r>
              <a:rPr lang="en-GB" altLang="en-US" dirty="0">
                <a:latin typeface="Constantia" panose="02030602050306030303" pitchFamily="18" charset="0"/>
              </a:rPr>
              <a:t>lateral rotation of arytenoid cartilage in cricoarytenoid </a:t>
            </a:r>
            <a:br>
              <a:rPr lang="en-GB" altLang="en-US" dirty="0">
                <a:latin typeface="Constantia" panose="02030602050306030303" pitchFamily="18" charset="0"/>
              </a:rPr>
            </a:br>
            <a:r>
              <a:rPr lang="en-GB" altLang="en-US" dirty="0">
                <a:latin typeface="Constantia" panose="02030602050306030303" pitchFamily="18" charset="0"/>
              </a:rPr>
              <a:t>                   joint – </a:t>
            </a:r>
            <a:r>
              <a:rPr lang="en-GB" altLang="en-US" b="1" dirty="0">
                <a:latin typeface="Constantia" panose="02030602050306030303" pitchFamily="18" charset="0"/>
              </a:rPr>
              <a:t>abduction of vocal cords – RESPIRATORY MUSCLE</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   Both sided paralysis of this paired muscle – hard, difficult </a:t>
            </a:r>
            <a:r>
              <a:rPr lang="en-GB" altLang="en-US" dirty="0" err="1">
                <a:latin typeface="Constantia" panose="02030602050306030303" pitchFamily="18" charset="0"/>
              </a:rPr>
              <a:t>brathing</a:t>
            </a:r>
            <a:br>
              <a:rPr lang="sr-Latn-CS" altLang="en-US" dirty="0">
                <a:latin typeface="Constantia" panose="02030602050306030303" pitchFamily="18" charset="0"/>
              </a:rPr>
            </a:br>
            <a:br>
              <a:rPr lang="sr-Latn-CS" altLang="en-US" dirty="0">
                <a:latin typeface="Constantia" panose="02030602050306030303" pitchFamily="18" charset="0"/>
              </a:rPr>
            </a:br>
            <a:endParaRPr lang="sr-Latn-CS" altLang="en-US" dirty="0">
              <a:latin typeface="Constantia" panose="02030602050306030303" pitchFamily="18" charset="0"/>
            </a:endParaRPr>
          </a:p>
        </p:txBody>
      </p:sp>
      <p:pic>
        <p:nvPicPr>
          <p:cNvPr id="67588" name="Picture 2"/>
          <p:cNvPicPr>
            <a:picLocks noChangeAspect="1" noChangeArrowheads="1"/>
          </p:cNvPicPr>
          <p:nvPr/>
        </p:nvPicPr>
        <p:blipFill>
          <a:blip r:embed="rId3">
            <a:extLst>
              <a:ext uri="{28A0092B-C50C-407E-A947-70E740481C1C}">
                <a14:useLocalDpi xmlns:a14="http://schemas.microsoft.com/office/drawing/2010/main" val="0"/>
              </a:ext>
            </a:extLst>
          </a:blip>
          <a:srcRect l="7594" t="9795" r="42831" b="40863"/>
          <a:stretch>
            <a:fillRect/>
          </a:stretch>
        </p:blipFill>
        <p:spPr bwMode="auto">
          <a:xfrm>
            <a:off x="5275263" y="3970338"/>
            <a:ext cx="3868737" cy="2887662"/>
          </a:xfrm>
          <a:prstGeom prst="rect">
            <a:avLst/>
          </a:prstGeom>
          <a:noFill/>
          <a:ln w="9525" cmpd="sng">
            <a:solidFill>
              <a:srgbClr val="5EF0F7"/>
            </a:solidFill>
            <a:miter lim="800000"/>
            <a:headEnd/>
            <a:tailEnd/>
          </a:ln>
          <a:extLst>
            <a:ext uri="{909E8E84-426E-40DD-AFC4-6F175D3DCCD1}">
              <a14:hiddenFill xmlns:a14="http://schemas.microsoft.com/office/drawing/2010/main">
                <a:solidFill>
                  <a:srgbClr val="FFFFFF"/>
                </a:solidFill>
              </a14:hiddenFill>
            </a:ext>
          </a:extLst>
        </p:spPr>
      </p:pic>
      <p:pic>
        <p:nvPicPr>
          <p:cNvPr id="67589" name="Picture 2"/>
          <p:cNvPicPr>
            <a:picLocks noChangeAspect="1" noChangeArrowheads="1"/>
          </p:cNvPicPr>
          <p:nvPr/>
        </p:nvPicPr>
        <p:blipFill>
          <a:blip r:embed="rId4">
            <a:extLst>
              <a:ext uri="{28A0092B-C50C-407E-A947-70E740481C1C}">
                <a14:useLocalDpi xmlns:a14="http://schemas.microsoft.com/office/drawing/2010/main" val="0"/>
              </a:ext>
            </a:extLst>
          </a:blip>
          <a:srcRect l="7594" t="4294" r="37219" b="38000"/>
          <a:stretch>
            <a:fillRect/>
          </a:stretch>
        </p:blipFill>
        <p:spPr bwMode="auto">
          <a:xfrm>
            <a:off x="428625" y="3903663"/>
            <a:ext cx="3767138" cy="2954337"/>
          </a:xfrm>
          <a:prstGeom prst="rect">
            <a:avLst/>
          </a:prstGeom>
          <a:noFill/>
          <a:ln w="9525" cmpd="sng">
            <a:solidFill>
              <a:srgbClr val="5EF0F7"/>
            </a:solidFill>
            <a:miter lim="800000"/>
            <a:headEnd/>
            <a:tailEnd/>
          </a:ln>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5">
            <p14:nvContentPartPr>
              <p14:cNvPr id="2" name="Ink 1"/>
              <p14:cNvContentPartPr/>
              <p14:nvPr/>
            </p14:nvContentPartPr>
            <p14:xfrm>
              <a:off x="1657440" y="4140360"/>
              <a:ext cx="1441800" cy="1098720"/>
            </p14:xfrm>
          </p:contentPart>
        </mc:Choice>
        <mc:Fallback xmlns="">
          <p:pic>
            <p:nvPicPr>
              <p:cNvPr id="2" name="Ink 1"/>
              <p:cNvPicPr/>
              <p:nvPr/>
            </p:nvPicPr>
            <p:blipFill>
              <a:blip r:embed="rId8"/>
              <a:stretch>
                <a:fillRect/>
              </a:stretch>
            </p:blipFill>
            <p:spPr>
              <a:xfrm>
                <a:off x="1648080" y="4131000"/>
                <a:ext cx="1460520" cy="1117440"/>
              </a:xfrm>
              <a:prstGeom prst="rect">
                <a:avLst/>
              </a:prstGeom>
            </p:spPr>
          </p:pic>
        </mc:Fallback>
      </mc:AlternateContent>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2">
            <a:extLst>
              <a:ext uri="{28A0092B-C50C-407E-A947-70E740481C1C}">
                <a14:useLocalDpi xmlns:a14="http://schemas.microsoft.com/office/drawing/2010/main" val="0"/>
              </a:ext>
            </a:extLst>
          </a:blip>
          <a:srcRect l="9779" t="3845" r="41028" b="41228"/>
          <a:stretch>
            <a:fillRect/>
          </a:stretch>
        </p:blipFill>
        <p:spPr bwMode="auto">
          <a:xfrm>
            <a:off x="4826000" y="3241675"/>
            <a:ext cx="4318000" cy="3616325"/>
          </a:xfrm>
          <a:prstGeom prst="rect">
            <a:avLst/>
          </a:prstGeom>
          <a:noFill/>
          <a:ln w="9525" cmpd="sng">
            <a:solidFill>
              <a:srgbClr val="5EF0F7"/>
            </a:solidFill>
            <a:miter lim="800000"/>
            <a:headEnd/>
            <a:tailEnd/>
          </a:ln>
          <a:extLst>
            <a:ext uri="{909E8E84-426E-40DD-AFC4-6F175D3DCCD1}">
              <a14:hiddenFill xmlns:a14="http://schemas.microsoft.com/office/drawing/2010/main">
                <a:solidFill>
                  <a:srgbClr val="FFFFFF"/>
                </a:solidFill>
              </a14:hiddenFill>
            </a:ext>
          </a:extLst>
        </p:spPr>
      </p:pic>
      <p:pic>
        <p:nvPicPr>
          <p:cNvPr id="68611" name="Picture 2"/>
          <p:cNvPicPr>
            <a:picLocks noChangeAspect="1" noChangeArrowheads="1"/>
          </p:cNvPicPr>
          <p:nvPr/>
        </p:nvPicPr>
        <p:blipFill>
          <a:blip r:embed="rId3">
            <a:extLst>
              <a:ext uri="{28A0092B-C50C-407E-A947-70E740481C1C}">
                <a14:useLocalDpi xmlns:a14="http://schemas.microsoft.com/office/drawing/2010/main" val="0"/>
              </a:ext>
            </a:extLst>
          </a:blip>
          <a:srcRect l="7594" t="9795" r="42831" b="40863"/>
          <a:stretch>
            <a:fillRect/>
          </a:stretch>
        </p:blipFill>
        <p:spPr bwMode="auto">
          <a:xfrm>
            <a:off x="4826000" y="0"/>
            <a:ext cx="4351337" cy="3248025"/>
          </a:xfrm>
          <a:prstGeom prst="rect">
            <a:avLst/>
          </a:prstGeom>
          <a:noFill/>
          <a:ln w="9525" cmpd="sng">
            <a:solidFill>
              <a:srgbClr val="5EF0F7"/>
            </a:solidFill>
            <a:miter lim="800000"/>
            <a:headEnd/>
            <a:tailEnd/>
          </a:ln>
          <a:extLst>
            <a:ext uri="{909E8E84-426E-40DD-AFC4-6F175D3DCCD1}">
              <a14:hiddenFill xmlns:a14="http://schemas.microsoft.com/office/drawing/2010/main">
                <a:solidFill>
                  <a:srgbClr val="FFFFFF"/>
                </a:solidFill>
              </a14:hiddenFill>
            </a:ext>
          </a:extLst>
        </p:spPr>
      </p:pic>
      <p:sp>
        <p:nvSpPr>
          <p:cNvPr id="68612" name="Title 1"/>
          <p:cNvSpPr txBox="1">
            <a:spLocks noChangeArrowheads="1"/>
          </p:cNvSpPr>
          <p:nvPr/>
        </p:nvSpPr>
        <p:spPr bwMode="auto">
          <a:xfrm>
            <a:off x="0" y="142875"/>
            <a:ext cx="572412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dirty="0" err="1">
                <a:solidFill>
                  <a:schemeClr val="tx2"/>
                </a:solidFill>
                <a:latin typeface="Constantia" panose="02030602050306030303" pitchFamily="18" charset="0"/>
              </a:rPr>
              <a:t>Musculi</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a:t>
            </a:r>
            <a:r>
              <a:rPr lang="en-GB" altLang="en-US" sz="3500" dirty="0" err="1">
                <a:solidFill>
                  <a:schemeClr val="tx2"/>
                </a:solidFill>
                <a:latin typeface="Constantia" panose="02030602050306030303" pitchFamily="18" charset="0"/>
              </a:rPr>
              <a:t>i</a:t>
            </a:r>
            <a:r>
              <a:rPr lang="sr-Latn-CS" altLang="en-US" sz="3500" dirty="0">
                <a:solidFill>
                  <a:schemeClr val="tx2"/>
                </a:solidFill>
                <a:latin typeface="Constantia" panose="02030602050306030303" pitchFamily="18" charset="0"/>
              </a:rPr>
              <a:t>s</a:t>
            </a:r>
            <a:r>
              <a:rPr lang="en-GB" altLang="en-US" sz="3500" dirty="0">
                <a:solidFill>
                  <a:schemeClr val="tx2"/>
                </a:solidFill>
                <a:latin typeface="Constantia" panose="02030602050306030303" pitchFamily="18" charset="0"/>
              </a:rPr>
              <a:t> (intrinsic)</a:t>
            </a:r>
            <a:endParaRPr lang="sr-Latn-CS" altLang="en-US" sz="3500" dirty="0">
              <a:solidFill>
                <a:schemeClr val="tx2"/>
              </a:solidFill>
              <a:latin typeface="Constantia" panose="02030602050306030303" pitchFamily="18" charset="0"/>
            </a:endParaRPr>
          </a:p>
        </p:txBody>
      </p:sp>
      <p:sp>
        <p:nvSpPr>
          <p:cNvPr id="68613" name="TextBox 3"/>
          <p:cNvSpPr txBox="1">
            <a:spLocks noChangeArrowheads="1"/>
          </p:cNvSpPr>
          <p:nvPr/>
        </p:nvSpPr>
        <p:spPr bwMode="auto">
          <a:xfrm>
            <a:off x="0" y="782638"/>
            <a:ext cx="5033301" cy="7017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r>
              <a:rPr lang="sr-Latn-CS" altLang="en-US" dirty="0">
                <a:latin typeface="Constantia" panose="02030602050306030303" pitchFamily="18" charset="0"/>
              </a:rPr>
            </a:br>
            <a:r>
              <a:rPr lang="en-GB" altLang="en-US" b="1" u="sng" dirty="0">
                <a:solidFill>
                  <a:srgbClr val="0B5395"/>
                </a:solidFill>
                <a:latin typeface="Constantia" panose="02030602050306030303" pitchFamily="18" charset="0"/>
              </a:rPr>
              <a:t>THYRO-EPIGLOTTIC MUSCLE</a:t>
            </a:r>
            <a:endParaRPr lang="sr-Latn-CS" altLang="en-US" b="1" u="sng" dirty="0">
              <a:latin typeface="Constantia" panose="02030602050306030303" pitchFamily="18" charset="0"/>
            </a:endParaRPr>
          </a:p>
          <a:p>
            <a:pPr eaLnBrk="1" hangingPunct="1"/>
            <a:r>
              <a:rPr lang="en-GB" altLang="en-US" b="1" u="sng" dirty="0">
                <a:solidFill>
                  <a:srgbClr val="0B5395"/>
                </a:solidFill>
                <a:latin typeface="Constantia" panose="02030602050306030303" pitchFamily="18" charset="0"/>
              </a:rPr>
              <a:t>(</a:t>
            </a:r>
            <a:r>
              <a:rPr lang="sr-Latn-CS" altLang="en-US" b="1" u="sng" dirty="0">
                <a:solidFill>
                  <a:srgbClr val="0B5395"/>
                </a:solidFill>
                <a:latin typeface="Constantia" panose="02030602050306030303" pitchFamily="18" charset="0"/>
              </a:rPr>
              <a:t>M.THYROEPIGLOTTICUS</a:t>
            </a:r>
            <a:r>
              <a:rPr lang="en-GB" altLang="en-US" b="1" u="sng" dirty="0">
                <a:solidFill>
                  <a:srgbClr val="0B5395"/>
                </a:solidFill>
                <a:latin typeface="Constantia" panose="02030602050306030303" pitchFamily="18" charset="0"/>
              </a:rPr>
              <a:t>)</a:t>
            </a:r>
          </a:p>
          <a:p>
            <a:pPr eaLnBrk="1" hangingPunct="1">
              <a:lnSpc>
                <a:spcPct val="90000"/>
              </a:lnSpc>
            </a:pPr>
            <a:r>
              <a:rPr lang="sr-Latn-CS" altLang="en-US" dirty="0">
                <a:latin typeface="Constantia" panose="02030602050306030303" pitchFamily="18" charset="0"/>
              </a:rPr>
              <a:t>-</a:t>
            </a:r>
            <a:r>
              <a:rPr lang="en-GB" altLang="en-US" dirty="0">
                <a:latin typeface="Constantia" panose="02030602050306030303" pitchFamily="18" charset="0"/>
              </a:rPr>
              <a:t> lateral part of </a:t>
            </a:r>
            <a:r>
              <a:rPr lang="sr-Latn-CS" altLang="en-US" dirty="0">
                <a:latin typeface="Constantia" panose="02030602050306030303" pitchFamily="18" charset="0"/>
              </a:rPr>
              <a:t>m. </a:t>
            </a:r>
            <a:r>
              <a:rPr lang="sr-Latn-CS" altLang="en-US" dirty="0" err="1">
                <a:latin typeface="Constantia" panose="02030602050306030303" pitchFamily="18" charset="0"/>
              </a:rPr>
              <a:t>thyroarytenoideus</a:t>
            </a:r>
            <a:br>
              <a:rPr lang="sr-Latn-CS" altLang="en-US" dirty="0">
                <a:latin typeface="Constantia" panose="02030602050306030303" pitchFamily="18" charset="0"/>
              </a:rPr>
            </a:br>
            <a:br>
              <a:rPr lang="sr-Latn-CS" altLang="en-US" dirty="0">
                <a:latin typeface="Constantia" panose="02030602050306030303" pitchFamily="18" charset="0"/>
              </a:rPr>
            </a:br>
            <a:r>
              <a:rPr lang="sr-Latn-CS" altLang="en-US" b="1" dirty="0"/>
              <a:t>* </a:t>
            </a:r>
            <a:r>
              <a:rPr lang="en-GB" altLang="en-US" b="1" dirty="0">
                <a:latin typeface="Constantia" panose="02030602050306030303" pitchFamily="18" charset="0"/>
              </a:rPr>
              <a:t>attachment</a:t>
            </a:r>
            <a:r>
              <a:rPr lang="sr-Latn-CS" altLang="en-US" b="1" dirty="0">
                <a:latin typeface="Constantia" panose="02030602050306030303" pitchFamily="18" charset="0"/>
              </a:rPr>
              <a:t>: </a:t>
            </a:r>
            <a:r>
              <a:rPr lang="sr-Latn-CS" altLang="en-US" dirty="0">
                <a:latin typeface="Constantia" panose="02030602050306030303" pitchFamily="18" charset="0"/>
              </a:rPr>
              <a:t>- </a:t>
            </a:r>
            <a:r>
              <a:rPr lang="en-GB" altLang="en-US" dirty="0">
                <a:latin typeface="Constantia" panose="02030602050306030303" pitchFamily="18" charset="0"/>
              </a:rPr>
              <a:t>lower half of backside of </a:t>
            </a:r>
            <a:br>
              <a:rPr lang="en-GB" altLang="en-US" dirty="0">
                <a:latin typeface="Constantia" panose="02030602050306030303" pitchFamily="18" charset="0"/>
              </a:rPr>
            </a:br>
            <a:r>
              <a:rPr lang="en-GB" altLang="en-US" dirty="0">
                <a:latin typeface="Constantia" panose="02030602050306030303" pitchFamily="18" charset="0"/>
              </a:rPr>
              <a:t>                             angle of thyroid cartilage</a:t>
            </a:r>
            <a:endParaRPr lang="sr-Latn-CS" altLang="en-US" dirty="0">
              <a:latin typeface="Constantia" panose="02030602050306030303" pitchFamily="18" charset="0"/>
            </a:endParaRPr>
          </a:p>
          <a:p>
            <a:pPr eaLnBrk="1" hangingPunct="1">
              <a:lnSpc>
                <a:spcPct val="90000"/>
              </a:lnSpc>
            </a:pPr>
            <a:r>
              <a:rPr lang="sr-Latn-CS" altLang="en-US" dirty="0">
                <a:latin typeface="Constantia" panose="02030602050306030303" pitchFamily="18" charset="0"/>
              </a:rPr>
              <a:t>	 - </a:t>
            </a:r>
            <a:r>
              <a:rPr lang="en-GB" altLang="en-US" dirty="0">
                <a:latin typeface="Constantia" panose="02030602050306030303" pitchFamily="18" charset="0"/>
              </a:rPr>
              <a:t>lateral border of epiglottic cartilage</a:t>
            </a:r>
            <a:br>
              <a:rPr lang="sr-Latn-CS" altLang="en-US" dirty="0">
                <a:latin typeface="Constantia" panose="02030602050306030303" pitchFamily="18" charset="0"/>
              </a:rPr>
            </a:br>
            <a:r>
              <a:rPr lang="sr-Latn-CS" altLang="en-US" dirty="0">
                <a:latin typeface="Constantia" panose="02030602050306030303" pitchFamily="18" charset="0"/>
              </a:rPr>
              <a:t> </a:t>
            </a:r>
          </a:p>
          <a:p>
            <a:pPr eaLnBrk="1" hangingPunct="1"/>
            <a:r>
              <a:rPr lang="sr-Latn-CS" altLang="en-US" b="1" dirty="0">
                <a:latin typeface="Constantia" panose="02030602050306030303" pitchFamily="18" charset="0"/>
              </a:rPr>
              <a:t>* </a:t>
            </a:r>
            <a:r>
              <a:rPr lang="en-GB" altLang="en-US" b="1" dirty="0">
                <a:latin typeface="Constantia" panose="02030602050306030303" pitchFamily="18" charset="0"/>
              </a:rPr>
              <a:t>action</a:t>
            </a:r>
            <a:r>
              <a:rPr lang="sr-Latn-CS" altLang="en-US" b="1" dirty="0">
                <a:latin typeface="Constantia" panose="02030602050306030303" pitchFamily="18" charset="0"/>
              </a:rPr>
              <a:t>:  - </a:t>
            </a:r>
            <a:r>
              <a:rPr lang="en-GB" altLang="en-US" dirty="0">
                <a:latin typeface="Constantia" panose="02030602050306030303" pitchFamily="18" charset="0"/>
              </a:rPr>
              <a:t>moves epiglottis forward and opens</a:t>
            </a:r>
            <a:br>
              <a:rPr lang="en-GB" altLang="en-US" dirty="0">
                <a:latin typeface="Constantia" panose="02030602050306030303" pitchFamily="18" charset="0"/>
              </a:rPr>
            </a:br>
            <a:r>
              <a:rPr lang="en-GB" altLang="en-US" dirty="0">
                <a:latin typeface="Constantia" panose="02030602050306030303" pitchFamily="18" charset="0"/>
              </a:rPr>
              <a:t>                       the laryngeal inlet (entrance)</a:t>
            </a:r>
            <a:endParaRPr lang="sr-Latn-CS" altLang="en-US" dirty="0">
              <a:latin typeface="Constantia" panose="02030602050306030303" pitchFamily="18" charset="0"/>
            </a:endParaRPr>
          </a:p>
          <a:p>
            <a:pPr eaLnBrk="1" hangingPunct="1"/>
            <a:br>
              <a:rPr lang="sr-Latn-CS" altLang="en-US" dirty="0">
                <a:latin typeface="Constantia" panose="02030602050306030303" pitchFamily="18" charset="0"/>
              </a:rPr>
            </a:br>
            <a:r>
              <a:rPr lang="en-GB" altLang="en-US" b="1" u="sng" dirty="0">
                <a:solidFill>
                  <a:srgbClr val="0B5395"/>
                </a:solidFill>
                <a:latin typeface="Constantia" panose="02030602050306030303" pitchFamily="18" charset="0"/>
              </a:rPr>
              <a:t>ARYEPIGLOTTIC MUSCLE</a:t>
            </a:r>
          </a:p>
          <a:p>
            <a:pPr eaLnBrk="1" hangingPunct="1"/>
            <a:r>
              <a:rPr lang="en-GB" altLang="en-US" b="1" u="sng" dirty="0">
                <a:solidFill>
                  <a:srgbClr val="0B5395"/>
                </a:solidFill>
                <a:latin typeface="Constantia" panose="02030602050306030303" pitchFamily="18" charset="0"/>
              </a:rPr>
              <a:t>(</a:t>
            </a:r>
            <a:r>
              <a:rPr lang="sr-Latn-CS" altLang="en-US" b="1" u="sng" dirty="0">
                <a:solidFill>
                  <a:srgbClr val="0B5395"/>
                </a:solidFill>
                <a:latin typeface="Constantia" panose="02030602050306030303" pitchFamily="18" charset="0"/>
              </a:rPr>
              <a:t>M.ARYEPIGLOTTICUS</a:t>
            </a:r>
            <a:r>
              <a:rPr lang="en-GB" altLang="en-US" b="1" u="sng" dirty="0">
                <a:solidFill>
                  <a:srgbClr val="0B5395"/>
                </a:solidFill>
                <a:latin typeface="Constantia" panose="02030602050306030303" pitchFamily="18" charset="0"/>
              </a:rPr>
              <a:t>)</a:t>
            </a:r>
            <a:br>
              <a:rPr lang="sr-Latn-CS" altLang="en-US" b="1" u="sng" dirty="0">
                <a:solidFill>
                  <a:srgbClr val="0B5395"/>
                </a:solidFill>
                <a:latin typeface="Constantia" panose="02030602050306030303" pitchFamily="18" charset="0"/>
              </a:rPr>
            </a:br>
            <a:r>
              <a:rPr lang="sr-Latn-CS" altLang="en-US" b="1" dirty="0">
                <a:latin typeface="Constantia" panose="02030602050306030303" pitchFamily="18" charset="0"/>
              </a:rPr>
              <a:t>-</a:t>
            </a:r>
            <a:r>
              <a:rPr lang="sr-Latn-CS" altLang="en-US" b="1" dirty="0">
                <a:solidFill>
                  <a:srgbClr val="0B5395"/>
                </a:solidFill>
                <a:latin typeface="Constantia" panose="02030602050306030303" pitchFamily="18" charset="0"/>
              </a:rPr>
              <a:t> </a:t>
            </a:r>
            <a:r>
              <a:rPr lang="en-GB" altLang="en-US" dirty="0">
                <a:latin typeface="Constantia" panose="02030602050306030303" pitchFamily="18" charset="0"/>
              </a:rPr>
              <a:t>continuation of </a:t>
            </a:r>
            <a:r>
              <a:rPr lang="sr-Latn-CS" altLang="en-US" dirty="0">
                <a:latin typeface="Constantia" panose="02030602050306030303" pitchFamily="18" charset="0"/>
              </a:rPr>
              <a:t>m. </a:t>
            </a:r>
            <a:r>
              <a:rPr lang="sr-Latn-CS" altLang="en-US" dirty="0" err="1">
                <a:latin typeface="Constantia" panose="02030602050306030303" pitchFamily="18" charset="0"/>
              </a:rPr>
              <a:t>arytenoideus</a:t>
            </a:r>
            <a:r>
              <a:rPr lang="sr-Latn-CS" altLang="en-US" dirty="0">
                <a:latin typeface="Constantia" panose="02030602050306030303" pitchFamily="18" charset="0"/>
              </a:rPr>
              <a:t> </a:t>
            </a:r>
            <a:r>
              <a:rPr lang="sr-Latn-CS" altLang="en-US" dirty="0" err="1">
                <a:latin typeface="Constantia" panose="02030602050306030303" pitchFamily="18" charset="0"/>
              </a:rPr>
              <a:t>obliqus</a:t>
            </a:r>
            <a:br>
              <a:rPr lang="en-GB" altLang="en-US" dirty="0">
                <a:latin typeface="Constantia" panose="02030602050306030303" pitchFamily="18" charset="0"/>
              </a:rPr>
            </a:br>
            <a:r>
              <a:rPr lang="en-GB" altLang="en-US" dirty="0">
                <a:latin typeface="Constantia" panose="02030602050306030303" pitchFamily="18" charset="0"/>
              </a:rPr>
              <a:t>  from the apex of arytenoid cartilage</a:t>
            </a:r>
            <a:br>
              <a:rPr lang="sr-Latn-CS" altLang="en-US" dirty="0">
                <a:latin typeface="Constantia" panose="02030602050306030303" pitchFamily="18" charset="0"/>
              </a:rPr>
            </a:br>
            <a:endParaRPr lang="sr-Latn-CS" altLang="en-US" b="1" u="sng" dirty="0">
              <a:solidFill>
                <a:srgbClr val="0B5395"/>
              </a:solidFill>
              <a:latin typeface="Constantia" panose="02030602050306030303" pitchFamily="18" charset="0"/>
            </a:endParaRPr>
          </a:p>
          <a:p>
            <a:pPr eaLnBrk="1" hangingPunct="1"/>
            <a:r>
              <a:rPr lang="sr-Latn-CS" altLang="en-US" b="1" dirty="0">
                <a:latin typeface="Constantia" panose="02030602050306030303" pitchFamily="18" charset="0"/>
              </a:rPr>
              <a:t>* </a:t>
            </a:r>
            <a:r>
              <a:rPr lang="en-GB" altLang="en-US" b="1" dirty="0">
                <a:latin typeface="Constantia" panose="02030602050306030303" pitchFamily="18" charset="0"/>
              </a:rPr>
              <a:t>attachment</a:t>
            </a:r>
            <a:r>
              <a:rPr lang="sr-Latn-CS" altLang="en-US" b="1" dirty="0">
                <a:latin typeface="Constantia" panose="02030602050306030303" pitchFamily="18" charset="0"/>
              </a:rPr>
              <a:t>: </a:t>
            </a:r>
            <a:r>
              <a:rPr lang="sr-Latn-CS" altLang="en-US" dirty="0">
                <a:latin typeface="Constantia" panose="02030602050306030303" pitchFamily="18" charset="0"/>
              </a:rPr>
              <a:t>- </a:t>
            </a:r>
            <a:r>
              <a:rPr lang="en-GB" altLang="en-US" dirty="0">
                <a:latin typeface="Constantia" panose="02030602050306030303" pitchFamily="18" charset="0"/>
              </a:rPr>
              <a:t>apex of arytenoid cartilage</a:t>
            </a:r>
            <a:endParaRPr lang="sr-Latn-CS" altLang="en-US" dirty="0">
              <a:latin typeface="Constantia" panose="02030602050306030303" pitchFamily="18" charset="0"/>
            </a:endParaRPr>
          </a:p>
          <a:p>
            <a:pPr eaLnBrk="1" hangingPunct="1"/>
            <a:r>
              <a:rPr lang="sr-Latn-CS" altLang="en-US" dirty="0">
                <a:latin typeface="Constantia" panose="02030602050306030303" pitchFamily="18" charset="0"/>
              </a:rPr>
              <a:t>	  - </a:t>
            </a:r>
            <a:r>
              <a:rPr lang="en-GB" altLang="en-US" dirty="0">
                <a:latin typeface="Constantia" panose="02030602050306030303" pitchFamily="18" charset="0"/>
              </a:rPr>
              <a:t>lateral border of epiglottic cartilage</a:t>
            </a:r>
            <a:br>
              <a:rPr lang="sr-Latn-CS" altLang="en-US" dirty="0">
                <a:latin typeface="Constantia" panose="02030602050306030303" pitchFamily="18" charset="0"/>
              </a:rPr>
            </a:br>
            <a:endParaRPr lang="sr-Latn-CS" altLang="en-US" dirty="0">
              <a:latin typeface="Constantia" panose="02030602050306030303" pitchFamily="18" charset="0"/>
            </a:endParaRPr>
          </a:p>
          <a:p>
            <a:pPr eaLnBrk="1" hangingPunct="1"/>
            <a:r>
              <a:rPr lang="sr-Latn-CS" altLang="en-US" b="1" dirty="0">
                <a:latin typeface="Constantia" panose="02030602050306030303" pitchFamily="18" charset="0"/>
              </a:rPr>
              <a:t>* </a:t>
            </a:r>
            <a:r>
              <a:rPr lang="en-GB" altLang="en-US" b="1" dirty="0">
                <a:latin typeface="Constantia" panose="02030602050306030303" pitchFamily="18" charset="0"/>
              </a:rPr>
              <a:t>action</a:t>
            </a:r>
            <a:r>
              <a:rPr lang="sr-Latn-CS" altLang="en-US" b="1" dirty="0">
                <a:latin typeface="Constantia" panose="02030602050306030303" pitchFamily="18" charset="0"/>
              </a:rPr>
              <a:t>:  </a:t>
            </a:r>
            <a:r>
              <a:rPr lang="sr-Latn-CS" altLang="en-US" dirty="0">
                <a:latin typeface="Constantia" panose="02030602050306030303" pitchFamily="18" charset="0"/>
              </a:rPr>
              <a:t>- </a:t>
            </a:r>
            <a:r>
              <a:rPr lang="en-GB" altLang="en-US" dirty="0">
                <a:latin typeface="Constantia" panose="02030602050306030303" pitchFamily="18" charset="0"/>
              </a:rPr>
              <a:t>moves epiglottis backward and closes</a:t>
            </a:r>
            <a:br>
              <a:rPr lang="en-GB" altLang="en-US" dirty="0">
                <a:latin typeface="Constantia" panose="02030602050306030303" pitchFamily="18" charset="0"/>
              </a:rPr>
            </a:br>
            <a:r>
              <a:rPr lang="en-GB" altLang="en-US" dirty="0">
                <a:latin typeface="Constantia" panose="02030602050306030303" pitchFamily="18" charset="0"/>
              </a:rPr>
              <a:t>                       the laryngeal inlet (entrance)</a:t>
            </a:r>
            <a:endParaRPr lang="sr-Latn-CS" altLang="en-US" dirty="0">
              <a:latin typeface="Constantia" panose="02030602050306030303" pitchFamily="18" charset="0"/>
            </a:endParaRPr>
          </a:p>
          <a:p>
            <a:pPr eaLnBrk="1" hangingPunct="1">
              <a:lnSpc>
                <a:spcPct val="90000"/>
              </a:lnSpc>
            </a:pPr>
            <a:endParaRPr lang="sr-Latn-CS" altLang="en-US" dirty="0">
              <a:latin typeface="Constantia" panose="02030602050306030303" pitchFamily="18" charset="0"/>
            </a:endParaRPr>
          </a:p>
          <a:p>
            <a:pPr eaLnBrk="1" hangingPunct="1">
              <a:lnSpc>
                <a:spcPct val="90000"/>
              </a:lnSpc>
            </a:pPr>
            <a:br>
              <a:rPr lang="sr-Latn-CS" altLang="en-US" dirty="0">
                <a:latin typeface="Constantia" panose="02030602050306030303" pitchFamily="18" charset="0"/>
              </a:rPr>
            </a:br>
            <a:br>
              <a:rPr lang="sr-Latn-CS" altLang="en-US" dirty="0">
                <a:latin typeface="Constantia" panose="02030602050306030303" pitchFamily="18" charset="0"/>
              </a:rPr>
            </a:br>
            <a:endParaRPr lang="sr-Latn-CS" altLang="en-US" dirty="0">
              <a:latin typeface="Constantia" panose="02030602050306030303"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57"/>
          <p:cNvPicPr>
            <a:picLocks noChangeAspect="1" noChangeArrowheads="1"/>
          </p:cNvPicPr>
          <p:nvPr/>
        </p:nvPicPr>
        <p:blipFill>
          <a:blip r:embed="rId2">
            <a:extLst>
              <a:ext uri="{28A0092B-C50C-407E-A947-70E740481C1C}">
                <a14:useLocalDpi xmlns:a14="http://schemas.microsoft.com/office/drawing/2010/main" val="0"/>
              </a:ext>
            </a:extLst>
          </a:blip>
          <a:srcRect l="23593" t="17857" r="40398" b="38084"/>
          <a:stretch>
            <a:fillRect/>
          </a:stretch>
        </p:blipFill>
        <p:spPr bwMode="auto">
          <a:xfrm>
            <a:off x="0" y="1714500"/>
            <a:ext cx="4391025"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l="18932" t="19061" r="29987" b="20847"/>
          <a:stretch>
            <a:fillRect/>
          </a:stretch>
        </p:blipFill>
        <p:spPr bwMode="auto">
          <a:xfrm>
            <a:off x="4286250" y="1714500"/>
            <a:ext cx="485775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Oval 3"/>
          <p:cNvSpPr>
            <a:spLocks noChangeArrowheads="1"/>
          </p:cNvSpPr>
          <p:nvPr/>
        </p:nvSpPr>
        <p:spPr bwMode="auto">
          <a:xfrm>
            <a:off x="7286625" y="3214688"/>
            <a:ext cx="1643063" cy="1571625"/>
          </a:xfrm>
          <a:prstGeom prst="ellipse">
            <a:avLst/>
          </a:prstGeom>
          <a:noFill/>
          <a:ln w="25400" cmpd="sng">
            <a:solidFill>
              <a:srgbClr val="08509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solidFill>
                <a:srgbClr val="FFFFFF"/>
              </a:solidFill>
              <a:latin typeface="Constantia" panose="02030602050306030303" pitchFamily="18" charset="0"/>
            </a:endParaRPr>
          </a:p>
        </p:txBody>
      </p:sp>
      <p:sp>
        <p:nvSpPr>
          <p:cNvPr id="11269" name="TextBox 4"/>
          <p:cNvSpPr txBox="1">
            <a:spLocks noChangeArrowheads="1"/>
          </p:cNvSpPr>
          <p:nvPr/>
        </p:nvSpPr>
        <p:spPr bwMode="auto">
          <a:xfrm>
            <a:off x="214313" y="5357813"/>
            <a:ext cx="34131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b="1" dirty="0" err="1"/>
              <a:t>Septum</a:t>
            </a:r>
            <a:r>
              <a:rPr lang="sr-Latn-CS" altLang="en-US" sz="1600" b="1" dirty="0"/>
              <a:t> </a:t>
            </a:r>
            <a:r>
              <a:rPr lang="sr-Latn-CS" altLang="en-US" sz="1600" b="1" dirty="0" err="1"/>
              <a:t>nasi</a:t>
            </a:r>
            <a:r>
              <a:rPr lang="sr-Latn-CS" altLang="en-US" sz="1600" b="1" dirty="0"/>
              <a:t> </a:t>
            </a:r>
            <a:r>
              <a:rPr lang="sr-Latn-CS" altLang="en-US" sz="1600" dirty="0"/>
              <a:t>– </a:t>
            </a:r>
            <a:r>
              <a:rPr lang="en-GB" altLang="en-US" sz="1600" dirty="0"/>
              <a:t>covered by mucosa</a:t>
            </a:r>
            <a:endParaRPr lang="sr-Latn-CS" altLang="en-US" sz="1600" dirty="0"/>
          </a:p>
        </p:txBody>
      </p:sp>
      <p:sp>
        <p:nvSpPr>
          <p:cNvPr id="11270" name="TextBox 5"/>
          <p:cNvSpPr txBox="1">
            <a:spLocks noChangeArrowheads="1"/>
          </p:cNvSpPr>
          <p:nvPr/>
        </p:nvSpPr>
        <p:spPr bwMode="auto">
          <a:xfrm>
            <a:off x="4429125" y="5500688"/>
            <a:ext cx="30251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600" b="1" dirty="0" err="1"/>
              <a:t>Septum</a:t>
            </a:r>
            <a:r>
              <a:rPr lang="sr-Latn-CS" altLang="en-US" sz="1600" b="1" dirty="0"/>
              <a:t> </a:t>
            </a:r>
            <a:r>
              <a:rPr lang="sr-Latn-CS" altLang="en-US" sz="1600" b="1" dirty="0" err="1"/>
              <a:t>nasi</a:t>
            </a:r>
            <a:r>
              <a:rPr lang="sr-Latn-CS" altLang="en-US" sz="1600" b="1" dirty="0"/>
              <a:t> </a:t>
            </a:r>
            <a:r>
              <a:rPr lang="sr-Latn-CS" altLang="en-US" sz="1600" dirty="0"/>
              <a:t>–</a:t>
            </a:r>
            <a:r>
              <a:rPr lang="sr-Cyrl-CS" altLang="en-US" sz="1600" dirty="0"/>
              <a:t> </a:t>
            </a:r>
            <a:r>
              <a:rPr lang="en-GB" altLang="en-US" sz="1600" dirty="0"/>
              <a:t>moved mucosa</a:t>
            </a:r>
            <a:endParaRPr lang="sr-Latn-CS" altLang="en-US" sz="160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9634" name="Picture 139"/>
          <p:cNvPicPr>
            <a:picLocks noChangeAspect="1" noChangeArrowheads="1"/>
          </p:cNvPicPr>
          <p:nvPr/>
        </p:nvPicPr>
        <p:blipFill>
          <a:blip r:embed="rId2">
            <a:extLst>
              <a:ext uri="{28A0092B-C50C-407E-A947-70E740481C1C}">
                <a14:useLocalDpi xmlns:a14="http://schemas.microsoft.com/office/drawing/2010/main" val="0"/>
              </a:ext>
            </a:extLst>
          </a:blip>
          <a:srcRect l="23592" t="29761" r="24651" b="14684"/>
          <a:stretch>
            <a:fillRect/>
          </a:stretch>
        </p:blipFill>
        <p:spPr bwMode="auto">
          <a:xfrm>
            <a:off x="857250" y="785813"/>
            <a:ext cx="7572375"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5" name="TextBox 2"/>
          <p:cNvSpPr txBox="1">
            <a:spLocks noChangeArrowheads="1"/>
          </p:cNvSpPr>
          <p:nvPr/>
        </p:nvSpPr>
        <p:spPr bwMode="auto">
          <a:xfrm>
            <a:off x="0" y="6072188"/>
            <a:ext cx="9144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171700" indent="-2171700" eaLnBrk="0" hangingPunct="0">
              <a:defRPr>
                <a:solidFill>
                  <a:schemeClr val="tx1"/>
                </a:solidFill>
                <a:latin typeface="Arial" panose="020B0604020202020204" pitchFamily="34" charset="0"/>
              </a:defRPr>
            </a:lvl5pPr>
            <a:lvl6pPr marL="2628900" indent="-21717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3086100" indent="-21717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543300" indent="-21717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4000500" indent="-21717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lvl="4" eaLnBrk="1" hangingPunct="1"/>
            <a:r>
              <a:rPr lang="sr-Latn-CS" altLang="en-US" b="1">
                <a:latin typeface="Constantia" panose="02030602050306030303" pitchFamily="18" charset="0"/>
              </a:rPr>
              <a:t>4</a:t>
            </a:r>
            <a:r>
              <a:rPr lang="sr-Latn-CS" altLang="en-US">
                <a:latin typeface="Constantia" panose="02030602050306030303" pitchFamily="18" charset="0"/>
              </a:rPr>
              <a:t> - m. arytenoideus transv.	</a:t>
            </a:r>
            <a:r>
              <a:rPr lang="sr-Latn-CS" altLang="en-US" b="1">
                <a:latin typeface="Constantia" panose="02030602050306030303" pitchFamily="18" charset="0"/>
              </a:rPr>
              <a:t>7</a:t>
            </a:r>
            <a:r>
              <a:rPr lang="sr-Latn-CS" altLang="en-US">
                <a:latin typeface="Constantia" panose="02030602050306030303" pitchFamily="18" charset="0"/>
              </a:rPr>
              <a:t>  - m. cricoarytenoideus posterior      </a:t>
            </a:r>
            <a:r>
              <a:rPr lang="sr-Latn-CS" altLang="en-US" b="1">
                <a:latin typeface="Constantia" panose="02030602050306030303" pitchFamily="18" charset="0"/>
              </a:rPr>
              <a:t> 26 - </a:t>
            </a:r>
            <a:r>
              <a:rPr lang="sr-Latn-CS" altLang="en-US">
                <a:latin typeface="Constantia" panose="02030602050306030303" pitchFamily="18" charset="0"/>
              </a:rPr>
              <a:t>m. cricothyroideus</a:t>
            </a:r>
          </a:p>
          <a:p>
            <a:pPr eaLnBrk="1" hangingPunct="1"/>
            <a:r>
              <a:rPr lang="sr-Latn-CS" altLang="en-US" b="1">
                <a:latin typeface="Constantia" panose="02030602050306030303" pitchFamily="18" charset="0"/>
              </a:rPr>
              <a:t>5</a:t>
            </a:r>
            <a:r>
              <a:rPr lang="sr-Latn-CS" altLang="en-US">
                <a:latin typeface="Constantia" panose="02030602050306030303" pitchFamily="18" charset="0"/>
              </a:rPr>
              <a:t> - m. arytenoideus obliq. 	</a:t>
            </a:r>
            <a:r>
              <a:rPr lang="sr-Latn-CS" altLang="en-US" b="1">
                <a:latin typeface="Constantia" panose="02030602050306030303" pitchFamily="18" charset="0"/>
              </a:rPr>
              <a:t>8</a:t>
            </a:r>
            <a:r>
              <a:rPr lang="sr-Latn-CS" altLang="en-US">
                <a:latin typeface="Constantia" panose="02030602050306030303" pitchFamily="18" charset="0"/>
              </a:rPr>
              <a:t>  - plica aryepiglotica (unutra m. aryepiglotticus)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78C3EF-3D44-A116-1E36-5CE52363F56B}"/>
              </a:ext>
            </a:extLst>
          </p:cNvPr>
          <p:cNvPicPr>
            <a:picLocks noChangeAspect="1"/>
          </p:cNvPicPr>
          <p:nvPr/>
        </p:nvPicPr>
        <p:blipFill>
          <a:blip r:embed="rId2"/>
          <a:stretch>
            <a:fillRect/>
          </a:stretch>
        </p:blipFill>
        <p:spPr>
          <a:xfrm>
            <a:off x="0" y="1340768"/>
            <a:ext cx="8958773" cy="3730670"/>
          </a:xfrm>
          <a:prstGeom prst="rect">
            <a:avLst/>
          </a:prstGeom>
        </p:spPr>
      </p:pic>
      <p:sp>
        <p:nvSpPr>
          <p:cNvPr id="4" name="Title 1">
            <a:extLst>
              <a:ext uri="{FF2B5EF4-FFF2-40B4-BE49-F238E27FC236}">
                <a16:creationId xmlns:a16="http://schemas.microsoft.com/office/drawing/2014/main" id="{D82606E6-4F7B-289E-9093-3856314A0D2B}"/>
              </a:ext>
            </a:extLst>
          </p:cNvPr>
          <p:cNvSpPr txBox="1">
            <a:spLocks noChangeArrowheads="1"/>
          </p:cNvSpPr>
          <p:nvPr/>
        </p:nvSpPr>
        <p:spPr bwMode="auto">
          <a:xfrm>
            <a:off x="1617322" y="116632"/>
            <a:ext cx="572412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dirty="0" err="1">
                <a:solidFill>
                  <a:schemeClr val="tx2"/>
                </a:solidFill>
                <a:latin typeface="Constantia" panose="02030602050306030303" pitchFamily="18" charset="0"/>
              </a:rPr>
              <a:t>Musculi</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a:t>
            </a:r>
            <a:r>
              <a:rPr lang="en-GB" altLang="en-US" sz="3500" dirty="0" err="1">
                <a:solidFill>
                  <a:schemeClr val="tx2"/>
                </a:solidFill>
                <a:latin typeface="Constantia" panose="02030602050306030303" pitchFamily="18" charset="0"/>
              </a:rPr>
              <a:t>i</a:t>
            </a:r>
            <a:r>
              <a:rPr lang="sr-Latn-CS" altLang="en-US" sz="3500" dirty="0">
                <a:solidFill>
                  <a:schemeClr val="tx2"/>
                </a:solidFill>
                <a:latin typeface="Constantia" panose="02030602050306030303" pitchFamily="18" charset="0"/>
              </a:rPr>
              <a:t>s</a:t>
            </a:r>
            <a:r>
              <a:rPr lang="en-GB" altLang="en-US" sz="3500" dirty="0">
                <a:solidFill>
                  <a:schemeClr val="tx2"/>
                </a:solidFill>
                <a:latin typeface="Constantia" panose="02030602050306030303" pitchFamily="18" charset="0"/>
              </a:rPr>
              <a:t> (intrinsic)</a:t>
            </a:r>
            <a:endParaRPr lang="sr-Latn-CS" altLang="en-US" sz="3500" dirty="0">
              <a:solidFill>
                <a:schemeClr val="tx2"/>
              </a:solidFill>
              <a:latin typeface="Constantia" panose="02030602050306030303" pitchFamily="18" charset="0"/>
            </a:endParaRPr>
          </a:p>
        </p:txBody>
      </p:sp>
    </p:spTree>
    <p:extLst>
      <p:ext uri="{BB962C8B-B14F-4D97-AF65-F5344CB8AC3E}">
        <p14:creationId xmlns:p14="http://schemas.microsoft.com/office/powerpoint/2010/main" val="10055389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5960196-6E81-28B1-884A-9DF340A0617C}"/>
              </a:ext>
            </a:extLst>
          </p:cNvPr>
          <p:cNvSpPr txBox="1"/>
          <p:nvPr/>
        </p:nvSpPr>
        <p:spPr>
          <a:xfrm>
            <a:off x="25256" y="1196752"/>
            <a:ext cx="9147448" cy="4524315"/>
          </a:xfrm>
          <a:prstGeom prst="rect">
            <a:avLst/>
          </a:prstGeom>
          <a:noFill/>
        </p:spPr>
        <p:txBody>
          <a:bodyPr wrap="square">
            <a:spAutoFit/>
          </a:bodyPr>
          <a:lstStyle/>
          <a:p>
            <a:r>
              <a:rPr lang="en-GB" sz="1600" b="1" dirty="0">
                <a:latin typeface="+mn-lt"/>
              </a:rPr>
              <a:t>Adductors</a:t>
            </a:r>
            <a:r>
              <a:rPr lang="en-GB" sz="1600" dirty="0">
                <a:latin typeface="+mn-lt"/>
              </a:rPr>
              <a:t>: These muscles move the vocal folds to open and close the rima glottidis. The principal adductors are the lateral cricoarytenoid muscles, which pull the muscular processes anteriorly, rotating the arytenoid cartilages so that their vocal processes swing medially. When this action is combined with that of the transverse and oblique arytenoid muscles, which pull the arytenoid cartilages together, air pushed through the rima glottidis causes vibrations of the vocal ligaments (phonation). When the vocal ligaments are adducted, but the transverse arytenoid muscles do not act, the arytenoid cartilages remain apart and air may bypass the ligaments. This is the position of whispering when the breath is modified into voice in the absence of tone. </a:t>
            </a:r>
          </a:p>
          <a:p>
            <a:br>
              <a:rPr lang="en-GB" sz="1600" dirty="0">
                <a:latin typeface="+mn-lt"/>
              </a:rPr>
            </a:br>
            <a:r>
              <a:rPr lang="en-GB" sz="1600" b="1" dirty="0">
                <a:latin typeface="+mn-lt"/>
              </a:rPr>
              <a:t>The sole abductors </a:t>
            </a:r>
            <a:r>
              <a:rPr lang="en-GB" sz="1600" dirty="0">
                <a:latin typeface="+mn-lt"/>
              </a:rPr>
              <a:t>are the posterior </a:t>
            </a:r>
            <a:r>
              <a:rPr lang="en-GB" sz="1600" dirty="0" err="1">
                <a:latin typeface="+mn-lt"/>
              </a:rPr>
              <a:t>crico</a:t>
            </a:r>
            <a:r>
              <a:rPr lang="en-GB" sz="1600" dirty="0">
                <a:latin typeface="+mn-lt"/>
              </a:rPr>
              <a:t>-arytenoid muscles, which pull the muscular processes posteriorly, rotating the vocal processes laterally and thus widening the rima glottidis.</a:t>
            </a:r>
          </a:p>
          <a:p>
            <a:r>
              <a:rPr lang="en-GB" sz="1600" dirty="0">
                <a:latin typeface="+mn-lt"/>
              </a:rPr>
              <a:t> </a:t>
            </a:r>
            <a:br>
              <a:rPr lang="en-GB" sz="1600" dirty="0">
                <a:latin typeface="+mn-lt"/>
              </a:rPr>
            </a:br>
            <a:r>
              <a:rPr lang="en-GB" sz="1600" b="1" dirty="0">
                <a:latin typeface="+mn-lt"/>
              </a:rPr>
              <a:t>Sphincters: </a:t>
            </a:r>
            <a:r>
              <a:rPr lang="en-GB" sz="1600" dirty="0">
                <a:latin typeface="+mn-lt"/>
              </a:rPr>
              <a:t>The combined actions of most of the muscles of the laryngeal inlet result in a sphincteric action that closes the laryngeal inlet as a protective mechanism during swallowing. Contraction of the lateral cricoarytenoids, transverse and oblique arytenoids, and aryepiglottic muscles brings the aryepiglottic folds together and pulls the arytenoid cartilages toward the epiglottis. This action occurs reflexively in response to the presence of liquid or particles approaching or within the laryngeal vestibule. It is perhaps our strongest reflex, diminishing only after loss of consciousness (drowning).</a:t>
            </a:r>
          </a:p>
        </p:txBody>
      </p:sp>
      <p:sp>
        <p:nvSpPr>
          <p:cNvPr id="4" name="Title 1">
            <a:extLst>
              <a:ext uri="{FF2B5EF4-FFF2-40B4-BE49-F238E27FC236}">
                <a16:creationId xmlns:a16="http://schemas.microsoft.com/office/drawing/2014/main" id="{B0AC284D-DD21-5962-4780-2B14B0FAF110}"/>
              </a:ext>
            </a:extLst>
          </p:cNvPr>
          <p:cNvSpPr txBox="1">
            <a:spLocks noChangeArrowheads="1"/>
          </p:cNvSpPr>
          <p:nvPr/>
        </p:nvSpPr>
        <p:spPr bwMode="auto">
          <a:xfrm>
            <a:off x="1403648" y="116632"/>
            <a:ext cx="572412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dirty="0" err="1">
                <a:solidFill>
                  <a:schemeClr val="tx2"/>
                </a:solidFill>
                <a:latin typeface="Constantia" panose="02030602050306030303" pitchFamily="18" charset="0"/>
              </a:rPr>
              <a:t>Musculi</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a:t>
            </a:r>
            <a:r>
              <a:rPr lang="en-GB" altLang="en-US" sz="3500" dirty="0" err="1">
                <a:solidFill>
                  <a:schemeClr val="tx2"/>
                </a:solidFill>
                <a:latin typeface="Constantia" panose="02030602050306030303" pitchFamily="18" charset="0"/>
              </a:rPr>
              <a:t>i</a:t>
            </a:r>
            <a:r>
              <a:rPr lang="sr-Latn-CS" altLang="en-US" sz="3500" dirty="0">
                <a:solidFill>
                  <a:schemeClr val="tx2"/>
                </a:solidFill>
                <a:latin typeface="Constantia" panose="02030602050306030303" pitchFamily="18" charset="0"/>
              </a:rPr>
              <a:t>s</a:t>
            </a:r>
            <a:r>
              <a:rPr lang="en-GB" altLang="en-US" sz="3500" dirty="0">
                <a:solidFill>
                  <a:schemeClr val="tx2"/>
                </a:solidFill>
                <a:latin typeface="Constantia" panose="02030602050306030303" pitchFamily="18" charset="0"/>
              </a:rPr>
              <a:t> (intrinsic)</a:t>
            </a:r>
            <a:endParaRPr lang="sr-Latn-CS" altLang="en-US" sz="3500" dirty="0">
              <a:solidFill>
                <a:schemeClr val="tx2"/>
              </a:solidFill>
              <a:latin typeface="Constantia" panose="02030602050306030303" pitchFamily="18" charset="0"/>
            </a:endParaRPr>
          </a:p>
        </p:txBody>
      </p:sp>
    </p:spTree>
    <p:extLst>
      <p:ext uri="{BB962C8B-B14F-4D97-AF65-F5344CB8AC3E}">
        <p14:creationId xmlns:p14="http://schemas.microsoft.com/office/powerpoint/2010/main" val="208701480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5960196-6E81-28B1-884A-9DF340A0617C}"/>
              </a:ext>
            </a:extLst>
          </p:cNvPr>
          <p:cNvSpPr txBox="1"/>
          <p:nvPr/>
        </p:nvSpPr>
        <p:spPr>
          <a:xfrm>
            <a:off x="23480" y="1700808"/>
            <a:ext cx="9147448" cy="3539430"/>
          </a:xfrm>
          <a:prstGeom prst="rect">
            <a:avLst/>
          </a:prstGeom>
          <a:noFill/>
        </p:spPr>
        <p:txBody>
          <a:bodyPr wrap="square">
            <a:spAutoFit/>
          </a:bodyPr>
          <a:lstStyle/>
          <a:p>
            <a:r>
              <a:rPr lang="en-GB" sz="1600" b="1" dirty="0">
                <a:latin typeface="+mn-lt"/>
              </a:rPr>
              <a:t>Tensors:</a:t>
            </a:r>
            <a:r>
              <a:rPr lang="en-GB" sz="1600" dirty="0">
                <a:latin typeface="+mn-lt"/>
              </a:rPr>
              <a:t> The principal tensors are the cricothyroid muscles, which tilt or pull the prominence or angle of the thyroid cartilage anteriorly and inferiorly toward the arch of the cricoid cartilage. This increases the distance between the thyroid prominence and the arytenoid cartilages. Because the anterior ends of the vocal ligaments attach to the posterior aspect of the prominence, the vocal ligaments elongate and tighten, raising the pitch of the voice. </a:t>
            </a:r>
          </a:p>
          <a:p>
            <a:br>
              <a:rPr lang="en-GB" sz="1600" dirty="0">
                <a:latin typeface="+mn-lt"/>
              </a:rPr>
            </a:br>
            <a:r>
              <a:rPr lang="en-GB" sz="1600" b="1" dirty="0">
                <a:latin typeface="+mn-lt"/>
              </a:rPr>
              <a:t>Relaxers: </a:t>
            </a:r>
            <a:r>
              <a:rPr lang="en-GB" sz="1600" dirty="0">
                <a:latin typeface="+mn-lt"/>
              </a:rPr>
              <a:t>The principal muscles in this group are the thyro-arytenoid muscles, which pull the arytenoid cartilages anteriorly, toward the thyroid angle (prominence), thereby relaxing the vocal ligaments to lower the pitch of the voice.</a:t>
            </a:r>
          </a:p>
          <a:p>
            <a:endParaRPr lang="en-GB" sz="1600" dirty="0">
              <a:latin typeface="+mn-lt"/>
            </a:endParaRPr>
          </a:p>
          <a:p>
            <a:r>
              <a:rPr lang="en-GB" sz="1600" dirty="0">
                <a:latin typeface="+mn-lt"/>
              </a:rPr>
              <a:t>The </a:t>
            </a:r>
            <a:r>
              <a:rPr lang="en-GB" sz="1600" b="1" dirty="0">
                <a:latin typeface="+mn-lt"/>
              </a:rPr>
              <a:t>vocalis muscles </a:t>
            </a:r>
            <a:r>
              <a:rPr lang="en-GB" sz="1600" dirty="0">
                <a:latin typeface="+mn-lt"/>
              </a:rPr>
              <a:t>lie medial to the thyro-arytenoid muscles and lateral to the vocal ligaments within the vocal folds. The vocalis muscles produce minute adjustments of the vocal ligaments, selectively tensing and relaxing the anterior and posterior parts, respectively, of the vocal folds during animated speech and singing.</a:t>
            </a:r>
          </a:p>
        </p:txBody>
      </p:sp>
      <p:sp>
        <p:nvSpPr>
          <p:cNvPr id="2" name="Title 1">
            <a:extLst>
              <a:ext uri="{FF2B5EF4-FFF2-40B4-BE49-F238E27FC236}">
                <a16:creationId xmlns:a16="http://schemas.microsoft.com/office/drawing/2014/main" id="{3D0373AC-1D49-C837-FC97-59965B31B811}"/>
              </a:ext>
            </a:extLst>
          </p:cNvPr>
          <p:cNvSpPr txBox="1">
            <a:spLocks noChangeArrowheads="1"/>
          </p:cNvSpPr>
          <p:nvPr/>
        </p:nvSpPr>
        <p:spPr bwMode="auto">
          <a:xfrm>
            <a:off x="1547664" y="116632"/>
            <a:ext cx="572412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dirty="0" err="1">
                <a:solidFill>
                  <a:schemeClr val="tx2"/>
                </a:solidFill>
                <a:latin typeface="Constantia" panose="02030602050306030303" pitchFamily="18" charset="0"/>
              </a:rPr>
              <a:t>Musculi</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a:t>
            </a:r>
            <a:r>
              <a:rPr lang="en-GB" altLang="en-US" sz="3500" dirty="0" err="1">
                <a:solidFill>
                  <a:schemeClr val="tx2"/>
                </a:solidFill>
                <a:latin typeface="Constantia" panose="02030602050306030303" pitchFamily="18" charset="0"/>
              </a:rPr>
              <a:t>i</a:t>
            </a:r>
            <a:r>
              <a:rPr lang="sr-Latn-CS" altLang="en-US" sz="3500" dirty="0">
                <a:solidFill>
                  <a:schemeClr val="tx2"/>
                </a:solidFill>
                <a:latin typeface="Constantia" panose="02030602050306030303" pitchFamily="18" charset="0"/>
              </a:rPr>
              <a:t>s</a:t>
            </a:r>
            <a:r>
              <a:rPr lang="en-GB" altLang="en-US" sz="3500" dirty="0">
                <a:solidFill>
                  <a:schemeClr val="tx2"/>
                </a:solidFill>
                <a:latin typeface="Constantia" panose="02030602050306030303" pitchFamily="18" charset="0"/>
              </a:rPr>
              <a:t> (intrinsic)</a:t>
            </a:r>
            <a:endParaRPr lang="sr-Latn-CS" altLang="en-US" sz="3500" dirty="0">
              <a:solidFill>
                <a:schemeClr val="tx2"/>
              </a:solidFill>
              <a:latin typeface="Constantia" panose="02030602050306030303" pitchFamily="18" charset="0"/>
            </a:endParaRPr>
          </a:p>
        </p:txBody>
      </p:sp>
    </p:spTree>
    <p:extLst>
      <p:ext uri="{BB962C8B-B14F-4D97-AF65-F5344CB8AC3E}">
        <p14:creationId xmlns:p14="http://schemas.microsoft.com/office/powerpoint/2010/main" val="37716909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Rectangle 2"/>
          <p:cNvSpPr>
            <a:spLocks noGrp="1" noChangeArrowheads="1"/>
          </p:cNvSpPr>
          <p:nvPr>
            <p:ph type="body" idx="4294967295"/>
          </p:nvPr>
        </p:nvSpPr>
        <p:spPr>
          <a:xfrm>
            <a:off x="0" y="1000125"/>
            <a:ext cx="9144000" cy="5857875"/>
          </a:xfrm>
        </p:spPr>
        <p:txBody>
          <a:bodyPr/>
          <a:lstStyle/>
          <a:p>
            <a:pPr marL="174625" indent="-174625" eaLnBrk="1" hangingPunct="1">
              <a:lnSpc>
                <a:spcPct val="90000"/>
              </a:lnSpc>
              <a:buFont typeface="Wingdings 2" panose="05020102010507070707" pitchFamily="18" charset="2"/>
              <a:buNone/>
            </a:pPr>
            <a:endParaRPr lang="sr-Latn-CS" altLang="en-US" sz="2000" dirty="0"/>
          </a:p>
          <a:p>
            <a:pPr marL="174625" indent="-174625" eaLnBrk="1" hangingPunct="1">
              <a:lnSpc>
                <a:spcPct val="90000"/>
              </a:lnSpc>
              <a:buFont typeface="Wingdings 2" panose="05020102010507070707" pitchFamily="18" charset="2"/>
              <a:buNone/>
            </a:pPr>
            <a:r>
              <a:rPr lang="sr-Cyrl-CS" altLang="en-US" sz="2000" dirty="0"/>
              <a:t>- </a:t>
            </a:r>
            <a:r>
              <a:rPr lang="en-GB" altLang="en-US" sz="2000" dirty="0"/>
              <a:t>It’s the submucosa of larynx between</a:t>
            </a:r>
            <a:br>
              <a:rPr lang="sr-Cyrl-CS" altLang="en-US" sz="2000" dirty="0"/>
            </a:br>
            <a:r>
              <a:rPr lang="en-GB" altLang="en-US" sz="2000" dirty="0"/>
              <a:t>laryngeal cartilages and mucosa</a:t>
            </a:r>
            <a:r>
              <a:rPr lang="sr-Cyrl-CS" altLang="en-US" sz="2000" dirty="0"/>
              <a:t>.</a:t>
            </a:r>
            <a:br>
              <a:rPr lang="sr-Cyrl-CS" altLang="en-US" sz="2000" dirty="0"/>
            </a:br>
            <a:endParaRPr lang="sr-Cyrl-CS" altLang="en-US" sz="2000" dirty="0"/>
          </a:p>
          <a:p>
            <a:pPr marL="174625" indent="-174625" eaLnBrk="1" hangingPunct="1">
              <a:lnSpc>
                <a:spcPct val="90000"/>
              </a:lnSpc>
              <a:buFont typeface="Wingdings 2" panose="05020102010507070707" pitchFamily="18" charset="2"/>
              <a:buNone/>
            </a:pPr>
            <a:r>
              <a:rPr lang="sr-Cyrl-CS" altLang="en-US" sz="2000" dirty="0"/>
              <a:t>- </a:t>
            </a:r>
            <a:r>
              <a:rPr lang="en-GB" altLang="en-US" sz="2000" dirty="0"/>
              <a:t>Some of the ligaments of larynx are the</a:t>
            </a:r>
            <a:br>
              <a:rPr lang="en-GB" altLang="en-US" sz="2000" dirty="0"/>
            </a:br>
            <a:r>
              <a:rPr lang="en-GB" altLang="en-US" sz="2000" dirty="0"/>
              <a:t>thickenings Of this connective tissue</a:t>
            </a:r>
            <a:br>
              <a:rPr lang="en-GB" altLang="en-US" sz="2000" dirty="0"/>
            </a:br>
            <a:r>
              <a:rPr lang="sr-Cyrl-CS" altLang="en-US" sz="2000" dirty="0"/>
              <a:t>(</a:t>
            </a:r>
            <a:r>
              <a:rPr lang="sr-Latn-CS" altLang="en-US" sz="2000" dirty="0" err="1"/>
              <a:t>lig.vestibulare</a:t>
            </a:r>
            <a:r>
              <a:rPr lang="sr-Latn-CS" altLang="en-US" sz="2000" dirty="0"/>
              <a:t>, </a:t>
            </a:r>
            <a:r>
              <a:rPr lang="sr-Latn-CS" altLang="en-US" sz="2000" dirty="0" err="1"/>
              <a:t>lig.vocal</a:t>
            </a:r>
            <a:r>
              <a:rPr lang="sr-Cyrl-CS" altLang="en-US" sz="2000" dirty="0"/>
              <a:t>е).</a:t>
            </a:r>
            <a:br>
              <a:rPr lang="sr-Cyrl-CS" altLang="en-US" sz="2000" dirty="0"/>
            </a:br>
            <a:endParaRPr lang="sr-Cyrl-CS" altLang="en-US" sz="2000" dirty="0"/>
          </a:p>
          <a:p>
            <a:pPr marL="174625" indent="-174625" eaLnBrk="1" hangingPunct="1">
              <a:lnSpc>
                <a:spcPct val="90000"/>
              </a:lnSpc>
              <a:buFont typeface="Wingdings 2" panose="05020102010507070707" pitchFamily="18" charset="2"/>
              <a:buNone/>
            </a:pPr>
            <a:r>
              <a:rPr lang="sr-Cyrl-CS" altLang="en-US" sz="2000" dirty="0"/>
              <a:t>-</a:t>
            </a:r>
            <a:r>
              <a:rPr lang="sr-Latn-CS" altLang="en-US" sz="2000" dirty="0"/>
              <a:t>membrana </a:t>
            </a:r>
            <a:r>
              <a:rPr lang="sr-Latn-CS" altLang="en-US" sz="2000" dirty="0" err="1"/>
              <a:t>fibroelastica</a:t>
            </a:r>
            <a:r>
              <a:rPr lang="sr-Cyrl-CS" altLang="en-US" sz="2000" dirty="0"/>
              <a:t> </a:t>
            </a:r>
            <a:r>
              <a:rPr lang="en-GB" altLang="en-US" sz="2000" dirty="0"/>
              <a:t>is divided into 3 parts</a:t>
            </a:r>
          </a:p>
          <a:p>
            <a:pPr marL="174625" indent="-174625" eaLnBrk="1" hangingPunct="1">
              <a:lnSpc>
                <a:spcPct val="90000"/>
              </a:lnSpc>
              <a:buFont typeface="Wingdings 2" panose="05020102010507070707" pitchFamily="18" charset="2"/>
              <a:buNone/>
            </a:pPr>
            <a:r>
              <a:rPr lang="en-GB" altLang="en-US" sz="2000" dirty="0"/>
              <a:t> that correspond to 3 regions of laryngeal cavity</a:t>
            </a:r>
            <a:r>
              <a:rPr lang="sr-Cyrl-CS" altLang="en-US" sz="2000" dirty="0"/>
              <a:t>:</a:t>
            </a:r>
          </a:p>
          <a:p>
            <a:pPr marL="174625" indent="-174625" eaLnBrk="1" hangingPunct="1">
              <a:lnSpc>
                <a:spcPct val="90000"/>
              </a:lnSpc>
              <a:buNone/>
            </a:pPr>
            <a:r>
              <a:rPr lang="sr-Cyrl-CS" altLang="en-US" sz="2000" dirty="0"/>
              <a:t>а) </a:t>
            </a:r>
            <a:r>
              <a:rPr lang="en-GB" altLang="en-US" sz="2000" b="1" dirty="0"/>
              <a:t>quadrangular membrane </a:t>
            </a:r>
            <a:r>
              <a:rPr lang="sr-Cyrl-CS" altLang="en-US" sz="2000" b="1" dirty="0"/>
              <a:t>-</a:t>
            </a:r>
            <a:r>
              <a:rPr lang="en-GB" altLang="en-US" sz="2000" dirty="0"/>
              <a:t>upper part</a:t>
            </a:r>
            <a:br>
              <a:rPr lang="en-GB" altLang="en-US" sz="2000" b="1" dirty="0"/>
            </a:br>
            <a:r>
              <a:rPr lang="en-GB" altLang="en-US" sz="2000" b="1" dirty="0"/>
              <a:t>  (</a:t>
            </a:r>
            <a:r>
              <a:rPr lang="sr-Latn-CS" altLang="en-US" sz="2000" b="1" dirty="0"/>
              <a:t>membrana </a:t>
            </a:r>
            <a:r>
              <a:rPr lang="sr-Latn-CS" altLang="en-US" sz="2000" b="1" dirty="0" err="1"/>
              <a:t>quadrangularis</a:t>
            </a:r>
            <a:r>
              <a:rPr lang="en-GB" altLang="en-US" sz="2000" b="1" dirty="0"/>
              <a:t>)</a:t>
            </a:r>
            <a:endParaRPr lang="sr-Cyrl-CS" altLang="en-US" sz="2000" b="1" dirty="0"/>
          </a:p>
          <a:p>
            <a:pPr marL="174625" indent="-174625" eaLnBrk="1" hangingPunct="1">
              <a:lnSpc>
                <a:spcPct val="90000"/>
              </a:lnSpc>
              <a:buFont typeface="Wingdings 2" panose="05020102010507070707" pitchFamily="18" charset="2"/>
              <a:buNone/>
            </a:pPr>
            <a:endParaRPr lang="sr-Cyrl-CS" altLang="en-US" sz="2000" dirty="0"/>
          </a:p>
          <a:p>
            <a:pPr marL="174625" indent="-174625" eaLnBrk="1" hangingPunct="1">
              <a:lnSpc>
                <a:spcPct val="90000"/>
              </a:lnSpc>
              <a:buFont typeface="Wingdings 2" panose="05020102010507070707" pitchFamily="18" charset="2"/>
              <a:buNone/>
            </a:pPr>
            <a:r>
              <a:rPr lang="en-GB" altLang="en-US" sz="2000" dirty="0"/>
              <a:t>b</a:t>
            </a:r>
            <a:r>
              <a:rPr lang="sr-Cyrl-CS" altLang="en-US" sz="2000" dirty="0"/>
              <a:t>) </a:t>
            </a:r>
            <a:r>
              <a:rPr lang="en-GB" altLang="en-US" sz="2000" b="1" dirty="0"/>
              <a:t>middle part of fibroelastic membranae</a:t>
            </a:r>
            <a:endParaRPr lang="sr-Cyrl-CS" altLang="en-US" sz="2000" b="1" dirty="0"/>
          </a:p>
          <a:p>
            <a:pPr marL="174625" indent="-174625" eaLnBrk="1" hangingPunct="1">
              <a:lnSpc>
                <a:spcPct val="90000"/>
              </a:lnSpc>
              <a:buFont typeface="Wingdings 2" panose="05020102010507070707" pitchFamily="18" charset="2"/>
              <a:buNone/>
            </a:pPr>
            <a:r>
              <a:rPr lang="sr-Cyrl-CS" altLang="en-US" sz="2000" dirty="0"/>
              <a:t> </a:t>
            </a:r>
          </a:p>
          <a:p>
            <a:pPr marL="174625" indent="-174625" eaLnBrk="1" hangingPunct="1">
              <a:lnSpc>
                <a:spcPct val="90000"/>
              </a:lnSpc>
              <a:buFont typeface="Wingdings 2" panose="05020102010507070707" pitchFamily="18" charset="2"/>
              <a:buNone/>
            </a:pPr>
            <a:r>
              <a:rPr lang="en-GB" altLang="en-US" sz="2000" dirty="0"/>
              <a:t>c</a:t>
            </a:r>
            <a:r>
              <a:rPr lang="sr-Cyrl-CS" altLang="en-US" sz="2000" dirty="0"/>
              <a:t>) </a:t>
            </a:r>
            <a:r>
              <a:rPr lang="sr-Latn-CS" altLang="en-US" sz="2000" b="1" dirty="0" err="1"/>
              <a:t>conus</a:t>
            </a:r>
            <a:r>
              <a:rPr lang="sr-Latn-CS" altLang="en-US" sz="2000" b="1" dirty="0"/>
              <a:t> </a:t>
            </a:r>
            <a:r>
              <a:rPr lang="sr-Latn-CS" altLang="en-US" sz="2000" b="1" dirty="0" err="1"/>
              <a:t>elasticus</a:t>
            </a:r>
            <a:r>
              <a:rPr lang="sr-Latn-CS" altLang="en-US" sz="2000" b="1" dirty="0"/>
              <a:t> </a:t>
            </a:r>
            <a:r>
              <a:rPr lang="sr-Cyrl-CS" altLang="en-US" sz="2000" b="1" dirty="0"/>
              <a:t>– </a:t>
            </a:r>
            <a:r>
              <a:rPr lang="en-GB" altLang="en-US" sz="2000" dirty="0"/>
              <a:t>lower part</a:t>
            </a:r>
            <a:endParaRPr lang="sr-Cyrl-CS" altLang="en-US" sz="2000" dirty="0"/>
          </a:p>
        </p:txBody>
      </p:sp>
      <p:sp>
        <p:nvSpPr>
          <p:cNvPr id="70659" name="Title 1"/>
          <p:cNvSpPr txBox="1">
            <a:spLocks noChangeArrowheads="1"/>
          </p:cNvSpPr>
          <p:nvPr/>
        </p:nvSpPr>
        <p:spPr bwMode="auto">
          <a:xfrm>
            <a:off x="714375" y="214313"/>
            <a:ext cx="7215188"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F</a:t>
            </a:r>
            <a:r>
              <a:rPr lang="sr-Latn-CS" altLang="en-US" sz="3500" dirty="0" err="1">
                <a:solidFill>
                  <a:schemeClr val="tx2"/>
                </a:solidFill>
                <a:latin typeface="Constantia" panose="02030602050306030303" pitchFamily="18" charset="0"/>
              </a:rPr>
              <a:t>ibroelastic</a:t>
            </a:r>
            <a:r>
              <a:rPr lang="sr-Latn-CS" altLang="en-US" sz="3500" dirty="0">
                <a:solidFill>
                  <a:schemeClr val="tx2"/>
                </a:solidFill>
                <a:latin typeface="Constantia" panose="02030602050306030303" pitchFamily="18" charset="0"/>
              </a:rPr>
              <a:t> </a:t>
            </a:r>
            <a:r>
              <a:rPr lang="en-GB" altLang="en-US" sz="3500" dirty="0">
                <a:solidFill>
                  <a:schemeClr val="tx2"/>
                </a:solidFill>
                <a:latin typeface="Constantia" panose="02030602050306030303" pitchFamily="18" charset="0"/>
              </a:rPr>
              <a:t>m</a:t>
            </a:r>
            <a:r>
              <a:rPr lang="sr-Latn-CS" altLang="en-US" sz="3500" dirty="0" err="1">
                <a:solidFill>
                  <a:schemeClr val="tx2"/>
                </a:solidFill>
                <a:latin typeface="Constantia" panose="02030602050306030303" pitchFamily="18" charset="0"/>
              </a:rPr>
              <a:t>embran</a:t>
            </a:r>
            <a:r>
              <a:rPr lang="en-GB" altLang="en-US" sz="3500" dirty="0">
                <a:solidFill>
                  <a:schemeClr val="tx2"/>
                </a:solidFill>
                <a:latin typeface="Constantia" panose="02030602050306030303" pitchFamily="18" charset="0"/>
              </a:rPr>
              <a:t>e of </a:t>
            </a:r>
            <a:r>
              <a:rPr lang="sr-Latn-CS" altLang="en-US" sz="3500" dirty="0" err="1">
                <a:solidFill>
                  <a:schemeClr val="tx2"/>
                </a:solidFill>
                <a:latin typeface="Constantia" panose="02030602050306030303" pitchFamily="18" charset="0"/>
              </a:rPr>
              <a:t>lary</a:t>
            </a:r>
            <a:r>
              <a:rPr lang="en-GB" altLang="en-US" sz="3500" dirty="0" err="1">
                <a:solidFill>
                  <a:schemeClr val="tx2"/>
                </a:solidFill>
                <a:latin typeface="Constantia" panose="02030602050306030303" pitchFamily="18" charset="0"/>
              </a:rPr>
              <a:t>nx</a:t>
            </a:r>
            <a:endParaRPr lang="sr-Latn-CS" altLang="en-US" sz="3500" dirty="0">
              <a:solidFill>
                <a:schemeClr val="tx2"/>
              </a:solidFill>
              <a:latin typeface="Constantia" panose="02030602050306030303" pitchFamily="18" charset="0"/>
            </a:endParaRPr>
          </a:p>
        </p:txBody>
      </p:sp>
      <p:pic>
        <p:nvPicPr>
          <p:cNvPr id="70660" name="Picture 2"/>
          <p:cNvPicPr>
            <a:picLocks noChangeAspect="1" noChangeArrowheads="1"/>
          </p:cNvPicPr>
          <p:nvPr/>
        </p:nvPicPr>
        <p:blipFill>
          <a:blip r:embed="rId2">
            <a:lum contrast="30000"/>
            <a:extLst>
              <a:ext uri="{28A0092B-C50C-407E-A947-70E740481C1C}">
                <a14:useLocalDpi xmlns:a14="http://schemas.microsoft.com/office/drawing/2010/main" val="0"/>
              </a:ext>
            </a:extLst>
          </a:blip>
          <a:srcRect l="32262" t="14999" r="26376" b="8124"/>
          <a:stretch>
            <a:fillRect/>
          </a:stretch>
        </p:blipFill>
        <p:spPr bwMode="auto">
          <a:xfrm>
            <a:off x="5341398" y="1268760"/>
            <a:ext cx="3802602" cy="4417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684" name="Picture 5"/>
          <p:cNvPicPr>
            <a:picLocks noChangeAspect="1" noChangeArrowheads="1"/>
          </p:cNvPicPr>
          <p:nvPr/>
        </p:nvPicPr>
        <p:blipFill>
          <a:blip r:embed="rId2">
            <a:extLst>
              <a:ext uri="{28A0092B-C50C-407E-A947-70E740481C1C}">
                <a14:useLocalDpi xmlns:a14="http://schemas.microsoft.com/office/drawing/2010/main" val="0"/>
              </a:ext>
            </a:extLst>
          </a:blip>
          <a:srcRect l="23438" t="11250" r="31445" b="16562"/>
          <a:stretch>
            <a:fillRect/>
          </a:stretch>
        </p:blipFill>
        <p:spPr bwMode="auto">
          <a:xfrm>
            <a:off x="5030389" y="2050319"/>
            <a:ext cx="4093003" cy="4113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2" name="Rectangle 2"/>
          <p:cNvSpPr>
            <a:spLocks noGrp="1" noChangeArrowheads="1"/>
          </p:cNvSpPr>
          <p:nvPr>
            <p:ph type="body" idx="4294967295"/>
          </p:nvPr>
        </p:nvSpPr>
        <p:spPr>
          <a:xfrm>
            <a:off x="20608" y="694070"/>
            <a:ext cx="9123392" cy="6158170"/>
          </a:xfrm>
        </p:spPr>
        <p:txBody>
          <a:bodyPr/>
          <a:lstStyle/>
          <a:p>
            <a:pPr marL="174625" indent="-174625" eaLnBrk="1" hangingPunct="1">
              <a:lnSpc>
                <a:spcPct val="90000"/>
              </a:lnSpc>
              <a:buNone/>
            </a:pPr>
            <a:r>
              <a:rPr lang="sr-Cyrl-CS" altLang="en-US" sz="2000" dirty="0"/>
              <a:t>а</a:t>
            </a:r>
            <a:r>
              <a:rPr lang="sr-Latn-CS" altLang="en-US" sz="2000" dirty="0"/>
              <a:t>) </a:t>
            </a:r>
            <a:r>
              <a:rPr lang="en-GB" altLang="en-US" sz="2000" b="1" dirty="0"/>
              <a:t>quadrangular membranae (</a:t>
            </a:r>
            <a:r>
              <a:rPr lang="sr-Latn-CS" altLang="en-US" sz="2000" b="1" dirty="0"/>
              <a:t>membrana </a:t>
            </a:r>
            <a:r>
              <a:rPr lang="sr-Latn-CS" altLang="en-US" sz="2000" b="1" dirty="0" err="1"/>
              <a:t>quadrangularis</a:t>
            </a:r>
            <a:r>
              <a:rPr lang="en-GB" altLang="en-US" sz="2000" b="1" dirty="0"/>
              <a:t>) </a:t>
            </a:r>
            <a:r>
              <a:rPr lang="sr-Cyrl-CS" altLang="en-US" sz="2000" b="1" dirty="0"/>
              <a:t>-</a:t>
            </a:r>
            <a:r>
              <a:rPr lang="en-GB" altLang="en-US" sz="2000" dirty="0"/>
              <a:t>upper part</a:t>
            </a:r>
            <a:br>
              <a:rPr lang="en-GB" altLang="en-US" sz="2000" b="1" dirty="0"/>
            </a:br>
            <a:r>
              <a:rPr lang="sr-Latn-CS" altLang="en-US" sz="2000" dirty="0"/>
              <a:t>- </a:t>
            </a:r>
            <a:r>
              <a:rPr lang="en-GB" altLang="en-US" sz="1800" dirty="0"/>
              <a:t>lines inner surfaces of thyroid, epiglottic and arytenoid cartilages</a:t>
            </a:r>
            <a:endParaRPr lang="sr-Latn-CS" altLang="en-US" sz="1800" dirty="0"/>
          </a:p>
          <a:p>
            <a:pPr marL="174625" indent="-174625" eaLnBrk="1" hangingPunct="1">
              <a:lnSpc>
                <a:spcPct val="90000"/>
              </a:lnSpc>
              <a:buFont typeface="Wingdings 2" panose="05020102010507070707" pitchFamily="18" charset="2"/>
              <a:buNone/>
            </a:pPr>
            <a:r>
              <a:rPr lang="sr-Latn-CS" altLang="en-US" sz="1800" dirty="0"/>
              <a:t> </a:t>
            </a:r>
            <a:r>
              <a:rPr lang="en-GB" altLang="en-US" sz="1800" dirty="0"/>
              <a:t> </a:t>
            </a:r>
            <a:r>
              <a:rPr lang="sr-Latn-CS" altLang="en-US" sz="1800" dirty="0"/>
              <a:t> - </a:t>
            </a:r>
            <a:r>
              <a:rPr lang="en-GB" altLang="en-US" sz="1800" dirty="0"/>
              <a:t>its inner surfaces is lined by mucosa</a:t>
            </a:r>
            <a:endParaRPr lang="sr-Latn-CS" altLang="en-US" sz="1800" dirty="0"/>
          </a:p>
          <a:p>
            <a:pPr marL="174625" indent="-174625" eaLnBrk="1" hangingPunct="1">
              <a:lnSpc>
                <a:spcPct val="90000"/>
              </a:lnSpc>
              <a:buNone/>
            </a:pPr>
            <a:r>
              <a:rPr lang="sr-Latn-CS" altLang="en-US" sz="1800" dirty="0"/>
              <a:t> </a:t>
            </a:r>
            <a:r>
              <a:rPr lang="en-GB" altLang="en-US" sz="1800" dirty="0"/>
              <a:t> </a:t>
            </a:r>
            <a:r>
              <a:rPr lang="sr-Latn-CS" altLang="en-US" sz="1800" dirty="0"/>
              <a:t> - </a:t>
            </a:r>
            <a:r>
              <a:rPr lang="en-GB" altLang="en-US" sz="1800" i="1" dirty="0"/>
              <a:t>superior border </a:t>
            </a:r>
            <a:r>
              <a:rPr lang="en-GB" altLang="en-US" sz="1800" dirty="0"/>
              <a:t>of quadrangular membrane is </a:t>
            </a:r>
            <a:r>
              <a:rPr lang="en-GB" altLang="en-US" sz="1800" u="sng" dirty="0"/>
              <a:t>aryepiglottic ligament</a:t>
            </a:r>
            <a:r>
              <a:rPr lang="en-GB" altLang="en-US" sz="1800" dirty="0"/>
              <a:t>, covered with</a:t>
            </a:r>
            <a:br>
              <a:rPr lang="en-GB" altLang="en-US" sz="1800" dirty="0"/>
            </a:br>
            <a:r>
              <a:rPr lang="en-GB" altLang="en-US" sz="1800" dirty="0"/>
              <a:t>   mucosa form </a:t>
            </a:r>
            <a:r>
              <a:rPr lang="en-GB" altLang="en-US" sz="1800" u="sng" dirty="0"/>
              <a:t>aryepiglottic fold (</a:t>
            </a:r>
            <a:r>
              <a:rPr lang="sr-Latn-CS" altLang="en-US" sz="1800" i="1" u="sng" dirty="0" err="1"/>
              <a:t>plica</a:t>
            </a:r>
            <a:r>
              <a:rPr lang="sr-Latn-CS" altLang="en-US" sz="1800" i="1" u="sng" dirty="0"/>
              <a:t> </a:t>
            </a:r>
            <a:r>
              <a:rPr lang="sr-Latn-CS" altLang="en-US" sz="1800" i="1" u="sng" dirty="0" err="1"/>
              <a:t>aryepiglottica</a:t>
            </a:r>
            <a:r>
              <a:rPr lang="en-GB" altLang="en-US" sz="1800" i="1" u="sng" dirty="0"/>
              <a:t>)</a:t>
            </a:r>
            <a:r>
              <a:rPr lang="en-GB" altLang="en-US" sz="1800" dirty="0"/>
              <a:t> </a:t>
            </a:r>
            <a:br>
              <a:rPr lang="en-GB" altLang="en-US" sz="1800" dirty="0"/>
            </a:br>
            <a:r>
              <a:rPr lang="en-GB" altLang="en-US" sz="1800" dirty="0"/>
              <a:t>   that borders laryngeal inlet laterally.</a:t>
            </a:r>
            <a:br>
              <a:rPr lang="en-GB" altLang="en-US" sz="1800" dirty="0"/>
            </a:br>
            <a:r>
              <a:rPr lang="en-GB" altLang="en-US" sz="1800" dirty="0"/>
              <a:t>- t</a:t>
            </a:r>
            <a:r>
              <a:rPr lang="en-GB" sz="1800" dirty="0"/>
              <a:t>he corniculate and cuneiform cartilages appear </a:t>
            </a:r>
            <a:br>
              <a:rPr lang="en-GB" sz="1800" dirty="0"/>
            </a:br>
            <a:r>
              <a:rPr lang="en-GB" sz="1800" dirty="0"/>
              <a:t>   as small nodules in the posterior part of the </a:t>
            </a:r>
            <a:br>
              <a:rPr lang="en-GB" sz="1800" dirty="0"/>
            </a:br>
            <a:r>
              <a:rPr lang="en-GB" sz="1800" dirty="0"/>
              <a:t>   aryepiglottic folds. The corniculate cartilages </a:t>
            </a:r>
            <a:br>
              <a:rPr lang="en-GB" sz="1800" dirty="0"/>
            </a:br>
            <a:r>
              <a:rPr lang="en-GB" sz="1800" dirty="0"/>
              <a:t>   attach to the apices of the arytenoid cartilages; </a:t>
            </a:r>
            <a:br>
              <a:rPr lang="en-GB" sz="1800" dirty="0"/>
            </a:br>
            <a:r>
              <a:rPr lang="en-GB" sz="1800" dirty="0"/>
              <a:t>   the cuneiform cartilages do not directly attach </a:t>
            </a:r>
            <a:br>
              <a:rPr lang="en-GB" sz="1800" dirty="0"/>
            </a:br>
            <a:r>
              <a:rPr lang="en-GB" sz="1800" dirty="0"/>
              <a:t>   to other cartilages.</a:t>
            </a:r>
            <a:endParaRPr lang="sr-Latn-CS" altLang="en-US" sz="1800" dirty="0"/>
          </a:p>
          <a:p>
            <a:pPr marL="174625" indent="-174625" eaLnBrk="1" hangingPunct="1">
              <a:lnSpc>
                <a:spcPct val="90000"/>
              </a:lnSpc>
              <a:buFont typeface="Wingdings 2" panose="05020102010507070707" pitchFamily="18" charset="2"/>
              <a:buNone/>
            </a:pPr>
            <a:r>
              <a:rPr lang="sr-Latn-CS" altLang="en-US" sz="1800" dirty="0"/>
              <a:t>   - </a:t>
            </a:r>
            <a:r>
              <a:rPr lang="en-GB" altLang="en-US" sz="1800" dirty="0"/>
              <a:t>the thickening of </a:t>
            </a:r>
            <a:r>
              <a:rPr lang="en-GB" altLang="en-US" sz="1800" i="1" dirty="0"/>
              <a:t>inferior border </a:t>
            </a:r>
            <a:r>
              <a:rPr lang="en-GB" altLang="en-US" sz="1800" dirty="0"/>
              <a:t>of </a:t>
            </a:r>
            <a:br>
              <a:rPr lang="en-GB" altLang="en-US" sz="1800" dirty="0"/>
            </a:br>
            <a:r>
              <a:rPr lang="en-GB" altLang="en-US" sz="1800" dirty="0"/>
              <a:t>   quadrangular membrane is</a:t>
            </a:r>
            <a:r>
              <a:rPr lang="sr-Latn-CS" altLang="en-US" sz="1800" dirty="0"/>
              <a:t> </a:t>
            </a:r>
            <a:r>
              <a:rPr lang="sr-Latn-CS" altLang="en-US" sz="1800" i="1" u="sng" dirty="0" err="1"/>
              <a:t>lig</a:t>
            </a:r>
            <a:r>
              <a:rPr lang="sr-Latn-CS" altLang="en-US" sz="1800" i="1" u="sng" dirty="0"/>
              <a:t>. </a:t>
            </a:r>
            <a:r>
              <a:rPr lang="en-GB" altLang="en-US" sz="1800" dirty="0">
                <a:solidFill>
                  <a:schemeClr val="tx1">
                    <a:lumMod val="95000"/>
                    <a:lumOff val="5000"/>
                  </a:schemeClr>
                </a:solidFill>
              </a:rPr>
              <a:t>v</a:t>
            </a:r>
            <a:r>
              <a:rPr lang="sr-Latn-CS" altLang="en-US" sz="1800" i="1" u="sng" dirty="0" err="1"/>
              <a:t>estibulare</a:t>
            </a:r>
            <a:r>
              <a:rPr lang="en-GB" altLang="en-US" sz="1800" i="1" u="sng" dirty="0"/>
              <a:t>,</a:t>
            </a:r>
            <a:br>
              <a:rPr lang="en-GB" altLang="en-US" sz="1800" i="1" u="sng" dirty="0"/>
            </a:br>
            <a:r>
              <a:rPr lang="en-GB" altLang="en-US" sz="1800" dirty="0"/>
              <a:t>   which is the part of false vocal cord (plica</a:t>
            </a:r>
            <a:br>
              <a:rPr lang="en-GB" altLang="en-US" sz="1800" dirty="0"/>
            </a:br>
            <a:r>
              <a:rPr lang="en-GB" altLang="en-US" sz="1800" dirty="0"/>
              <a:t>   </a:t>
            </a:r>
            <a:r>
              <a:rPr lang="en-GB" altLang="en-US" sz="1800" dirty="0" err="1"/>
              <a:t>vestibularis</a:t>
            </a:r>
            <a:r>
              <a:rPr lang="en-GB" altLang="en-US" sz="1800" dirty="0"/>
              <a:t>)</a:t>
            </a:r>
            <a:br>
              <a:rPr lang="sr-Latn-CS" altLang="en-US" sz="1800" i="1" u="sng" dirty="0"/>
            </a:br>
            <a:endParaRPr lang="sr-Latn-CS" altLang="en-US" sz="800" i="1" u="sng" dirty="0"/>
          </a:p>
          <a:p>
            <a:pPr marL="174625" indent="-174625" eaLnBrk="1" hangingPunct="1">
              <a:lnSpc>
                <a:spcPct val="90000"/>
              </a:lnSpc>
              <a:buNone/>
            </a:pPr>
            <a:r>
              <a:rPr lang="en-GB" altLang="en-US" sz="2000" dirty="0"/>
              <a:t>b</a:t>
            </a:r>
            <a:r>
              <a:rPr lang="sr-Latn-CS" altLang="en-US" sz="2000" dirty="0"/>
              <a:t>) </a:t>
            </a:r>
            <a:r>
              <a:rPr lang="en-GB" altLang="en-US" sz="2000" b="1" dirty="0"/>
              <a:t>middle part of fibroelastic membranae</a:t>
            </a:r>
            <a:br>
              <a:rPr lang="sr-Latn-CS" altLang="en-US" sz="2000" b="1" dirty="0"/>
            </a:br>
            <a:r>
              <a:rPr lang="sr-Latn-CS" altLang="en-US" sz="1800" dirty="0"/>
              <a:t>- </a:t>
            </a:r>
            <a:r>
              <a:rPr lang="en-GB" altLang="en-US" sz="1800" dirty="0"/>
              <a:t>located between the </a:t>
            </a:r>
            <a:r>
              <a:rPr lang="en-GB" altLang="en-US" sz="1800" dirty="0" err="1"/>
              <a:t>lig</a:t>
            </a:r>
            <a:r>
              <a:rPr lang="en-GB" altLang="en-US" sz="1800" dirty="0"/>
              <a:t>. </a:t>
            </a:r>
            <a:r>
              <a:rPr lang="en-GB" altLang="en-US" sz="1800" dirty="0" err="1"/>
              <a:t>vestibulare</a:t>
            </a:r>
            <a:r>
              <a:rPr lang="en-GB" altLang="en-US" sz="1800" dirty="0"/>
              <a:t> and </a:t>
            </a:r>
            <a:r>
              <a:rPr lang="en-GB" altLang="en-US" sz="1800" dirty="0" err="1"/>
              <a:t>lig</a:t>
            </a:r>
            <a:r>
              <a:rPr lang="en-GB" altLang="en-US" sz="1800" dirty="0"/>
              <a:t>. </a:t>
            </a:r>
            <a:r>
              <a:rPr lang="en-GB" altLang="en-US" sz="1800" dirty="0" err="1"/>
              <a:t>vocale</a:t>
            </a:r>
            <a:endParaRPr lang="sr-Latn-CS" altLang="en-US" sz="1800" dirty="0"/>
          </a:p>
          <a:p>
            <a:pPr marL="174625" indent="-174625" eaLnBrk="1" hangingPunct="1">
              <a:lnSpc>
                <a:spcPct val="90000"/>
              </a:lnSpc>
              <a:buFont typeface="Wingdings 2" panose="05020102010507070707" pitchFamily="18" charset="2"/>
              <a:buNone/>
            </a:pPr>
            <a:endParaRPr lang="sr-Latn-CS" altLang="en-US" sz="800" dirty="0"/>
          </a:p>
          <a:p>
            <a:pPr marL="174625" indent="-174625" eaLnBrk="1" hangingPunct="1">
              <a:lnSpc>
                <a:spcPct val="90000"/>
              </a:lnSpc>
              <a:buFont typeface="Wingdings 2" panose="05020102010507070707" pitchFamily="18" charset="2"/>
              <a:buNone/>
            </a:pPr>
            <a:r>
              <a:rPr lang="en-GB" altLang="en-US" sz="2000" dirty="0"/>
              <a:t>c</a:t>
            </a:r>
            <a:r>
              <a:rPr lang="sr-Latn-CS" altLang="en-US" sz="2000" dirty="0"/>
              <a:t>) </a:t>
            </a:r>
            <a:r>
              <a:rPr lang="sr-Latn-CS" altLang="en-US" sz="2000" b="1" dirty="0" err="1"/>
              <a:t>conus</a:t>
            </a:r>
            <a:r>
              <a:rPr lang="sr-Latn-CS" altLang="en-US" sz="2000" b="1" dirty="0"/>
              <a:t> </a:t>
            </a:r>
            <a:r>
              <a:rPr lang="sr-Latn-CS" altLang="en-US" sz="2000" b="1" dirty="0" err="1"/>
              <a:t>elasticus</a:t>
            </a:r>
            <a:r>
              <a:rPr lang="sr-Latn-CS" altLang="en-US" sz="2000" dirty="0"/>
              <a:t> – </a:t>
            </a:r>
            <a:r>
              <a:rPr lang="en-GB" altLang="en-US" sz="2000" dirty="0"/>
              <a:t>lower par</a:t>
            </a:r>
            <a:br>
              <a:rPr lang="sr-Latn-CS" altLang="en-US" sz="2000" b="1" dirty="0"/>
            </a:br>
            <a:r>
              <a:rPr lang="sr-Latn-CS" altLang="en-US" sz="1800" dirty="0"/>
              <a:t>- </a:t>
            </a:r>
            <a:r>
              <a:rPr lang="en-GB" altLang="en-US" sz="1800" dirty="0"/>
              <a:t>extends from </a:t>
            </a:r>
            <a:r>
              <a:rPr lang="sr-Latn-CS" altLang="en-US" sz="1800" dirty="0" err="1"/>
              <a:t>lig</a:t>
            </a:r>
            <a:r>
              <a:rPr lang="sr-Latn-CS" altLang="en-US" sz="1800" dirty="0"/>
              <a:t>. </a:t>
            </a:r>
            <a:r>
              <a:rPr lang="sr-Latn-CS" altLang="en-US" sz="1800" dirty="0" err="1"/>
              <a:t>vocale</a:t>
            </a:r>
            <a:r>
              <a:rPr lang="sr-Latn-CS" altLang="en-US" sz="1800" dirty="0"/>
              <a:t> </a:t>
            </a:r>
            <a:r>
              <a:rPr lang="en-GB" altLang="en-US" sz="1800" dirty="0"/>
              <a:t>to inferior border</a:t>
            </a:r>
            <a:r>
              <a:rPr lang="sr-Latn-CS" altLang="en-US" sz="1800" dirty="0"/>
              <a:t> </a:t>
            </a:r>
            <a:r>
              <a:rPr lang="en-GB" altLang="en-US" sz="1800" dirty="0"/>
              <a:t>of cricoid cartilage</a:t>
            </a:r>
            <a:br>
              <a:rPr lang="sr-Latn-CS" altLang="en-US" sz="1800" dirty="0"/>
            </a:br>
            <a:r>
              <a:rPr lang="sr-Latn-CS" altLang="en-US" sz="1800" dirty="0"/>
              <a:t>- </a:t>
            </a:r>
            <a:r>
              <a:rPr lang="en-GB" altLang="en-US" sz="1800" dirty="0"/>
              <a:t>the thickening of inferior border of conus </a:t>
            </a:r>
            <a:r>
              <a:rPr lang="en-GB" altLang="en-US" sz="1800" dirty="0" err="1"/>
              <a:t>elasticus</a:t>
            </a:r>
            <a:r>
              <a:rPr lang="en-GB" altLang="en-US" sz="1800" dirty="0"/>
              <a:t> is </a:t>
            </a:r>
            <a:r>
              <a:rPr lang="sr-Latn-CS" altLang="en-US" sz="1800" i="1" u="sng" dirty="0" err="1"/>
              <a:t>lig</a:t>
            </a:r>
            <a:r>
              <a:rPr lang="sr-Latn-CS" altLang="en-US" sz="1800" i="1" u="sng" dirty="0"/>
              <a:t>. </a:t>
            </a:r>
            <a:r>
              <a:rPr lang="en-GB" altLang="en-US" sz="1800" u="sng" dirty="0" err="1">
                <a:solidFill>
                  <a:schemeClr val="tx1">
                    <a:lumMod val="95000"/>
                    <a:lumOff val="5000"/>
                  </a:schemeClr>
                </a:solidFill>
              </a:rPr>
              <a:t>vocale</a:t>
            </a:r>
            <a:r>
              <a:rPr lang="en-GB" altLang="en-US" sz="1800" i="1" u="sng" dirty="0"/>
              <a:t>,</a:t>
            </a:r>
            <a:r>
              <a:rPr lang="en-GB" altLang="en-US" sz="1800" dirty="0"/>
              <a:t> which is the part of</a:t>
            </a:r>
            <a:br>
              <a:rPr lang="en-GB" altLang="en-US" sz="1800" dirty="0"/>
            </a:br>
            <a:r>
              <a:rPr lang="en-GB" altLang="en-US" sz="1800" dirty="0"/>
              <a:t>   vocal cord (plica vocalis)</a:t>
            </a:r>
            <a:br>
              <a:rPr lang="sr-Latn-CS" altLang="en-US" sz="1800" i="1" u="sng" dirty="0"/>
            </a:br>
            <a:endParaRPr lang="sr-Latn-CS" altLang="en-US" sz="1800" dirty="0"/>
          </a:p>
        </p:txBody>
      </p:sp>
      <p:sp>
        <p:nvSpPr>
          <p:cNvPr id="71683" name="Title 1"/>
          <p:cNvSpPr txBox="1">
            <a:spLocks noChangeArrowheads="1"/>
          </p:cNvSpPr>
          <p:nvPr/>
        </p:nvSpPr>
        <p:spPr bwMode="auto">
          <a:xfrm>
            <a:off x="755576" y="5760"/>
            <a:ext cx="7215188"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F</a:t>
            </a:r>
            <a:r>
              <a:rPr lang="sr-Latn-CS" altLang="en-US" sz="3500" dirty="0" err="1">
                <a:solidFill>
                  <a:schemeClr val="tx2"/>
                </a:solidFill>
                <a:latin typeface="Constantia" panose="02030602050306030303" pitchFamily="18" charset="0"/>
              </a:rPr>
              <a:t>ibroelastic</a:t>
            </a:r>
            <a:r>
              <a:rPr lang="sr-Latn-CS" altLang="en-US" sz="3500" dirty="0">
                <a:solidFill>
                  <a:schemeClr val="tx2"/>
                </a:solidFill>
                <a:latin typeface="Constantia" panose="02030602050306030303" pitchFamily="18" charset="0"/>
              </a:rPr>
              <a:t> </a:t>
            </a:r>
            <a:r>
              <a:rPr lang="en-GB" altLang="en-US" sz="3500" dirty="0">
                <a:solidFill>
                  <a:schemeClr val="tx2"/>
                </a:solidFill>
                <a:latin typeface="Constantia" panose="02030602050306030303" pitchFamily="18" charset="0"/>
              </a:rPr>
              <a:t>m</a:t>
            </a:r>
            <a:r>
              <a:rPr lang="sr-Latn-CS" altLang="en-US" sz="3500" dirty="0" err="1">
                <a:solidFill>
                  <a:schemeClr val="tx2"/>
                </a:solidFill>
                <a:latin typeface="Constantia" panose="02030602050306030303" pitchFamily="18" charset="0"/>
              </a:rPr>
              <a:t>embran</a:t>
            </a:r>
            <a:r>
              <a:rPr lang="en-GB" altLang="en-US" sz="3500" dirty="0">
                <a:solidFill>
                  <a:schemeClr val="tx2"/>
                </a:solidFill>
                <a:latin typeface="Constantia" panose="02030602050306030303" pitchFamily="18" charset="0"/>
              </a:rPr>
              <a:t>e of </a:t>
            </a:r>
            <a:r>
              <a:rPr lang="sr-Latn-CS" altLang="en-US" sz="3500" dirty="0" err="1">
                <a:solidFill>
                  <a:schemeClr val="tx2"/>
                </a:solidFill>
                <a:latin typeface="Constantia" panose="02030602050306030303" pitchFamily="18" charset="0"/>
              </a:rPr>
              <a:t>lary</a:t>
            </a:r>
            <a:r>
              <a:rPr lang="en-GB" altLang="en-US" sz="3500" dirty="0" err="1">
                <a:solidFill>
                  <a:schemeClr val="tx2"/>
                </a:solidFill>
                <a:latin typeface="Constantia" panose="02030602050306030303" pitchFamily="18" charset="0"/>
              </a:rPr>
              <a:t>nx</a:t>
            </a:r>
            <a:endParaRPr lang="sr-Latn-CS" altLang="en-US" sz="3500" dirty="0">
              <a:solidFill>
                <a:schemeClr val="tx2"/>
              </a:solidFill>
              <a:latin typeface="Constantia" panose="02030602050306030303" pitchFamily="18"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9A051C-0CCD-ABDA-07D4-23BF000F50A7}"/>
              </a:ext>
            </a:extLst>
          </p:cNvPr>
          <p:cNvPicPr>
            <a:picLocks noChangeAspect="1"/>
          </p:cNvPicPr>
          <p:nvPr/>
        </p:nvPicPr>
        <p:blipFill>
          <a:blip r:embed="rId2"/>
          <a:stretch>
            <a:fillRect/>
          </a:stretch>
        </p:blipFill>
        <p:spPr>
          <a:xfrm>
            <a:off x="3419872" y="3284984"/>
            <a:ext cx="5487654" cy="3452436"/>
          </a:xfrm>
          <a:prstGeom prst="rect">
            <a:avLst/>
          </a:prstGeom>
        </p:spPr>
      </p:pic>
      <p:pic>
        <p:nvPicPr>
          <p:cNvPr id="5" name="Picture 4">
            <a:extLst>
              <a:ext uri="{FF2B5EF4-FFF2-40B4-BE49-F238E27FC236}">
                <a16:creationId xmlns:a16="http://schemas.microsoft.com/office/drawing/2014/main" id="{DFD77405-9F01-2C57-0782-65B5483894C6}"/>
              </a:ext>
            </a:extLst>
          </p:cNvPr>
          <p:cNvPicPr>
            <a:picLocks noChangeAspect="1"/>
          </p:cNvPicPr>
          <p:nvPr/>
        </p:nvPicPr>
        <p:blipFill>
          <a:blip r:embed="rId3"/>
          <a:stretch>
            <a:fillRect/>
          </a:stretch>
        </p:blipFill>
        <p:spPr>
          <a:xfrm>
            <a:off x="0" y="98628"/>
            <a:ext cx="4123992" cy="4428346"/>
          </a:xfrm>
          <a:prstGeom prst="rect">
            <a:avLst/>
          </a:prstGeom>
        </p:spPr>
      </p:pic>
    </p:spTree>
    <p:extLst>
      <p:ext uri="{BB962C8B-B14F-4D97-AF65-F5344CB8AC3E}">
        <p14:creationId xmlns:p14="http://schemas.microsoft.com/office/powerpoint/2010/main" val="94581022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body" idx="4294967295"/>
          </p:nvPr>
        </p:nvSpPr>
        <p:spPr>
          <a:xfrm>
            <a:off x="0" y="857250"/>
            <a:ext cx="9144000" cy="5857875"/>
          </a:xfrm>
        </p:spPr>
        <p:txBody>
          <a:bodyPr/>
          <a:lstStyle/>
          <a:p>
            <a:pPr marL="174625" indent="-174625" eaLnBrk="1" hangingPunct="1">
              <a:buFont typeface="Wingdings 2" panose="05020102010507070707" pitchFamily="18" charset="2"/>
              <a:buNone/>
            </a:pPr>
            <a:r>
              <a:rPr lang="sr-Latn-CS" altLang="en-US" sz="1800" dirty="0"/>
              <a:t> </a:t>
            </a:r>
            <a:r>
              <a:rPr lang="sr-Cyrl-CS" altLang="en-US" sz="1800" dirty="0"/>
              <a:t>- </a:t>
            </a:r>
            <a:r>
              <a:rPr lang="en-GB" altLang="en-US" sz="1800" dirty="0"/>
              <a:t>lines the inner surface of membrana </a:t>
            </a:r>
            <a:r>
              <a:rPr lang="en-GB" altLang="en-US" sz="1800" dirty="0" err="1"/>
              <a:t>fibroelastica</a:t>
            </a:r>
            <a:r>
              <a:rPr lang="en-GB" altLang="en-US" sz="1800" dirty="0"/>
              <a:t> larynges</a:t>
            </a:r>
          </a:p>
          <a:p>
            <a:pPr marL="174625" indent="-174625" eaLnBrk="1" hangingPunct="1">
              <a:buFont typeface="Wingdings 2" panose="05020102010507070707" pitchFamily="18" charset="2"/>
              <a:buNone/>
            </a:pPr>
            <a:r>
              <a:rPr lang="en-GB" altLang="en-US" sz="1800" dirty="0"/>
              <a:t> - borders (lines) LARYNGEAL CAVITY </a:t>
            </a:r>
            <a:br>
              <a:rPr lang="en-GB" altLang="en-US" sz="1800" dirty="0"/>
            </a:br>
            <a:r>
              <a:rPr lang="en-GB" altLang="en-US" sz="1800" dirty="0"/>
              <a:t>(</a:t>
            </a:r>
            <a:r>
              <a:rPr lang="sr-Latn-CS" altLang="en-US" sz="1800" dirty="0"/>
              <a:t>CAVUM</a:t>
            </a:r>
            <a:r>
              <a:rPr lang="sr-Cyrl-CS" altLang="en-US" sz="1800" dirty="0"/>
              <a:t> </a:t>
            </a:r>
            <a:r>
              <a:rPr lang="sr-Latn-CS" altLang="en-US" sz="1800" dirty="0"/>
              <a:t>LARYNGIS</a:t>
            </a:r>
            <a:r>
              <a:rPr lang="en-GB" altLang="en-US" sz="1800" dirty="0"/>
              <a:t>)</a:t>
            </a:r>
            <a:br>
              <a:rPr lang="sr-Cyrl-CS" altLang="en-US" sz="1800" dirty="0"/>
            </a:br>
            <a:endParaRPr lang="sr-Cyrl-CS" altLang="en-US" sz="800" dirty="0"/>
          </a:p>
          <a:p>
            <a:pPr marL="174625" indent="-174625" eaLnBrk="1" hangingPunct="1">
              <a:buFont typeface="Wingdings 2" panose="05020102010507070707" pitchFamily="18" charset="2"/>
              <a:buNone/>
            </a:pPr>
            <a:r>
              <a:rPr lang="sr-Cyrl-CS" altLang="en-US" sz="1800" dirty="0"/>
              <a:t>- </a:t>
            </a:r>
            <a:r>
              <a:rPr lang="en-GB" altLang="en-US" sz="1800" dirty="0"/>
              <a:t>it is continued superiorly and anteriorly</a:t>
            </a:r>
            <a:br>
              <a:rPr lang="en-GB" altLang="en-US" sz="1800" dirty="0"/>
            </a:br>
            <a:r>
              <a:rPr lang="en-GB" altLang="en-US" sz="1800" dirty="0"/>
              <a:t>by mucosa of root of the tongue – at the</a:t>
            </a:r>
            <a:br>
              <a:rPr lang="en-GB" altLang="en-US" sz="1800" dirty="0"/>
            </a:br>
            <a:r>
              <a:rPr lang="en-GB" altLang="en-US" sz="1800" dirty="0"/>
              <a:t>level of laryngeal inlet (</a:t>
            </a:r>
            <a:r>
              <a:rPr lang="sr-Latn-CS" altLang="en-US" sz="1800" dirty="0" err="1"/>
              <a:t>aditus</a:t>
            </a:r>
            <a:r>
              <a:rPr lang="sr-Latn-CS" altLang="en-US" sz="1800" dirty="0"/>
              <a:t> </a:t>
            </a:r>
            <a:r>
              <a:rPr lang="sr-Latn-CS" altLang="en-US" sz="1800" dirty="0" err="1"/>
              <a:t>laryngis</a:t>
            </a:r>
            <a:r>
              <a:rPr lang="sr-Cyrl-CS" altLang="en-US" sz="1800" dirty="0"/>
              <a:t>)</a:t>
            </a:r>
            <a:br>
              <a:rPr lang="sr-Cyrl-CS" altLang="en-US" sz="2000" dirty="0"/>
            </a:br>
            <a:endParaRPr lang="sr-Cyrl-CS" altLang="en-US" sz="800" dirty="0"/>
          </a:p>
          <a:p>
            <a:pPr marL="174625" indent="-174625" eaLnBrk="1" hangingPunct="1">
              <a:buFont typeface="Wingdings 2" panose="05020102010507070707" pitchFamily="18" charset="2"/>
              <a:buNone/>
            </a:pPr>
            <a:r>
              <a:rPr lang="sr-Cyrl-CS" altLang="en-US" sz="2000" dirty="0"/>
              <a:t>- </a:t>
            </a:r>
            <a:r>
              <a:rPr lang="en-GB" altLang="en-US" sz="1800" dirty="0"/>
              <a:t>it is continued inferiorly by mucosa of</a:t>
            </a:r>
            <a:br>
              <a:rPr lang="en-GB" altLang="en-US" sz="1800" dirty="0"/>
            </a:br>
            <a:r>
              <a:rPr lang="en-GB" altLang="en-US" sz="1800" dirty="0"/>
              <a:t>trachea</a:t>
            </a:r>
            <a:br>
              <a:rPr lang="sr-Cyrl-CS" altLang="en-US" sz="2000" dirty="0"/>
            </a:br>
            <a:endParaRPr lang="sr-Cyrl-CS" altLang="en-US" sz="800" dirty="0"/>
          </a:p>
          <a:p>
            <a:pPr marL="174625" indent="-174625" eaLnBrk="1" hangingPunct="1">
              <a:buFont typeface="Wingdings 2" panose="05020102010507070707" pitchFamily="18" charset="2"/>
              <a:buNone/>
            </a:pPr>
            <a:r>
              <a:rPr lang="sr-Cyrl-CS" altLang="en-US" sz="2000" dirty="0"/>
              <a:t> </a:t>
            </a:r>
            <a:r>
              <a:rPr lang="sr-Cyrl-CS" altLang="en-US" sz="1800" dirty="0"/>
              <a:t>- </a:t>
            </a:r>
            <a:r>
              <a:rPr lang="en-GB" altLang="en-US" sz="1800" dirty="0"/>
              <a:t>Mucosa of the greatest part of larynx is </a:t>
            </a:r>
            <a:br>
              <a:rPr lang="en-GB" altLang="en-US" sz="1800" dirty="0"/>
            </a:br>
            <a:r>
              <a:rPr lang="en-GB" altLang="en-US" sz="1800" dirty="0"/>
              <a:t>respiratory mucosa with laryngeal glands </a:t>
            </a:r>
            <a:br>
              <a:rPr lang="en-GB" altLang="en-US" sz="1800" dirty="0"/>
            </a:br>
            <a:r>
              <a:rPr lang="en-GB" altLang="en-US" sz="1800" dirty="0"/>
              <a:t>(</a:t>
            </a:r>
            <a:r>
              <a:rPr lang="sr-Latn-CS" altLang="en-US" sz="1800" dirty="0" err="1"/>
              <a:t>glandulae</a:t>
            </a:r>
            <a:r>
              <a:rPr lang="sr-Latn-CS" altLang="en-US" sz="1800" dirty="0"/>
              <a:t> </a:t>
            </a:r>
            <a:r>
              <a:rPr lang="sr-Latn-CS" altLang="en-US" sz="1800" dirty="0" err="1"/>
              <a:t>laryngeae</a:t>
            </a:r>
            <a:r>
              <a:rPr lang="en-GB" altLang="en-US" sz="1800" dirty="0"/>
              <a:t>). These glands are </a:t>
            </a:r>
            <a:br>
              <a:rPr lang="en-GB" altLang="en-US" sz="1800" dirty="0"/>
            </a:br>
            <a:r>
              <a:rPr lang="en-GB" altLang="en-US" sz="1800" dirty="0"/>
              <a:t>more numerous in mucosa of upper part</a:t>
            </a:r>
            <a:br>
              <a:rPr lang="en-GB" altLang="en-US" sz="1800" dirty="0"/>
            </a:br>
            <a:r>
              <a:rPr lang="en-GB" altLang="en-US" sz="1800" dirty="0"/>
              <a:t>of larynx and in vestibular folds (plica </a:t>
            </a:r>
            <a:br>
              <a:rPr lang="en-GB" altLang="en-US" sz="1800" dirty="0"/>
            </a:br>
            <a:r>
              <a:rPr lang="en-GB" altLang="en-US" sz="1800" dirty="0" err="1"/>
              <a:t>vestibularis</a:t>
            </a:r>
            <a:r>
              <a:rPr lang="en-GB" altLang="en-US" sz="1800" dirty="0"/>
              <a:t> or false vocal cords). There is</a:t>
            </a:r>
            <a:br>
              <a:rPr lang="en-GB" altLang="en-US" sz="1800" dirty="0"/>
            </a:br>
            <a:r>
              <a:rPr lang="en-GB" altLang="en-US" sz="1800" dirty="0"/>
              <a:t>no glands in mucosa of vocal cords (plicae </a:t>
            </a:r>
            <a:r>
              <a:rPr lang="en-GB" altLang="en-US" sz="1800" dirty="0" err="1"/>
              <a:t>vocales</a:t>
            </a:r>
            <a:r>
              <a:rPr lang="en-GB" altLang="en-US" sz="1800" dirty="0"/>
              <a:t>)</a:t>
            </a:r>
          </a:p>
          <a:p>
            <a:pPr marL="174625" indent="-174625" eaLnBrk="1" hangingPunct="1">
              <a:buFont typeface="Wingdings 2" panose="05020102010507070707" pitchFamily="18" charset="2"/>
              <a:buNone/>
            </a:pPr>
            <a:r>
              <a:rPr lang="sr-Cyrl-CS" altLang="en-US" sz="2000" dirty="0"/>
              <a:t>- </a:t>
            </a:r>
            <a:r>
              <a:rPr lang="en-GB" altLang="en-US" sz="1800" dirty="0"/>
              <a:t>Mucosa of vocal cords (</a:t>
            </a:r>
            <a:r>
              <a:rPr lang="en-GB" altLang="en-US" sz="1800" dirty="0" err="1"/>
              <a:t>pilcae</a:t>
            </a:r>
            <a:r>
              <a:rPr lang="en-GB" altLang="en-US" sz="1800" dirty="0"/>
              <a:t> </a:t>
            </a:r>
            <a:r>
              <a:rPr lang="en-GB" altLang="en-US" sz="1800" dirty="0" err="1"/>
              <a:t>vocales</a:t>
            </a:r>
            <a:r>
              <a:rPr lang="en-GB" altLang="en-US" sz="1800" dirty="0"/>
              <a:t>) is oral mucosa, as in the</a:t>
            </a:r>
            <a:br>
              <a:rPr lang="en-GB" altLang="en-US" sz="1800" dirty="0"/>
            </a:br>
            <a:r>
              <a:rPr lang="en-GB" altLang="en-US" sz="1800" dirty="0"/>
              <a:t>oral cavity, whiteish in colour.</a:t>
            </a:r>
            <a:endParaRPr lang="sr-Cyrl-CS" altLang="en-US" sz="1800" dirty="0"/>
          </a:p>
        </p:txBody>
      </p:sp>
      <p:sp>
        <p:nvSpPr>
          <p:cNvPr id="72707" name="Title 1"/>
          <p:cNvSpPr txBox="1">
            <a:spLocks noChangeArrowheads="1"/>
          </p:cNvSpPr>
          <p:nvPr/>
        </p:nvSpPr>
        <p:spPr bwMode="auto">
          <a:xfrm>
            <a:off x="737339" y="22385"/>
            <a:ext cx="7215188"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sr-Latn-CS" altLang="en-US" sz="3500">
                <a:solidFill>
                  <a:schemeClr val="tx2"/>
                </a:solidFill>
                <a:latin typeface="Constantia" panose="02030602050306030303" pitchFamily="18" charset="0"/>
              </a:rPr>
              <a:t>Tunica mucosa laryngis</a:t>
            </a:r>
          </a:p>
        </p:txBody>
      </p:sp>
      <p:pic>
        <p:nvPicPr>
          <p:cNvPr id="72708" name="Picture 145"/>
          <p:cNvPicPr>
            <a:picLocks noChangeAspect="1" noChangeArrowheads="1"/>
          </p:cNvPicPr>
          <p:nvPr/>
        </p:nvPicPr>
        <p:blipFill>
          <a:blip r:embed="rId2">
            <a:extLst>
              <a:ext uri="{28A0092B-C50C-407E-A947-70E740481C1C}">
                <a14:useLocalDpi xmlns:a14="http://schemas.microsoft.com/office/drawing/2010/main" val="0"/>
              </a:ext>
            </a:extLst>
          </a:blip>
          <a:srcRect l="24834" t="23808" r="50262" b="14082"/>
          <a:stretch>
            <a:fillRect/>
          </a:stretch>
        </p:blipFill>
        <p:spPr bwMode="auto">
          <a:xfrm>
            <a:off x="4572000" y="1285875"/>
            <a:ext cx="2428875"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9" name="Picture 142"/>
          <p:cNvPicPr>
            <a:picLocks noChangeAspect="1" noChangeArrowheads="1"/>
          </p:cNvPicPr>
          <p:nvPr/>
        </p:nvPicPr>
        <p:blipFill>
          <a:blip r:embed="rId3">
            <a:extLst>
              <a:ext uri="{28A0092B-C50C-407E-A947-70E740481C1C}">
                <a14:useLocalDpi xmlns:a14="http://schemas.microsoft.com/office/drawing/2010/main" val="0"/>
              </a:ext>
            </a:extLst>
          </a:blip>
          <a:srcRect l="53394" t="29761" r="23013" b="21021"/>
          <a:stretch>
            <a:fillRect/>
          </a:stretch>
        </p:blipFill>
        <p:spPr bwMode="auto">
          <a:xfrm>
            <a:off x="6842125" y="3857625"/>
            <a:ext cx="2301875"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0" name="Picture 139"/>
          <p:cNvPicPr>
            <a:picLocks noChangeAspect="1" noChangeArrowheads="1"/>
          </p:cNvPicPr>
          <p:nvPr/>
        </p:nvPicPr>
        <p:blipFill>
          <a:blip r:embed="rId4">
            <a:extLst>
              <a:ext uri="{28A0092B-C50C-407E-A947-70E740481C1C}">
                <a14:useLocalDpi xmlns:a14="http://schemas.microsoft.com/office/drawing/2010/main" val="0"/>
              </a:ext>
            </a:extLst>
          </a:blip>
          <a:srcRect l="47517" t="29761" r="26604" b="14684"/>
          <a:stretch>
            <a:fillRect/>
          </a:stretch>
        </p:blipFill>
        <p:spPr bwMode="auto">
          <a:xfrm>
            <a:off x="6777038" y="642938"/>
            <a:ext cx="2366962"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Rectangle 2"/>
          <p:cNvSpPr>
            <a:spLocks noGrp="1" noChangeArrowheads="1"/>
          </p:cNvSpPr>
          <p:nvPr>
            <p:ph type="body" idx="4294967295"/>
          </p:nvPr>
        </p:nvSpPr>
        <p:spPr>
          <a:xfrm>
            <a:off x="0" y="0"/>
            <a:ext cx="9144000" cy="6858000"/>
          </a:xfrm>
        </p:spPr>
        <p:txBody>
          <a:bodyPr/>
          <a:lstStyle/>
          <a:p>
            <a:pPr eaLnBrk="1" hangingPunct="1">
              <a:buFont typeface="Wingdings 2" panose="05020102010507070707" pitchFamily="18" charset="2"/>
              <a:buNone/>
            </a:pPr>
            <a:endParaRPr lang="sr-Latn-CS" altLang="en-US" sz="2000" b="1" u="sng" dirty="0"/>
          </a:p>
          <a:p>
            <a:pPr eaLnBrk="1" hangingPunct="1">
              <a:buNone/>
            </a:pPr>
            <a:endParaRPr lang="en-GB" altLang="en-US" sz="1800" dirty="0"/>
          </a:p>
          <a:p>
            <a:pPr marL="182563" indent="-182563" eaLnBrk="1" hangingPunct="1">
              <a:buNone/>
            </a:pPr>
            <a:r>
              <a:rPr lang="sr-Latn-CS" altLang="en-US" sz="1800" dirty="0"/>
              <a:t>- </a:t>
            </a:r>
            <a:r>
              <a:rPr lang="en-GB" sz="1800" dirty="0"/>
              <a:t>The laryngeal cavity extends from the laryngeal inlet, through which it communicates</a:t>
            </a:r>
            <a:br>
              <a:rPr lang="en-GB" sz="1800" dirty="0"/>
            </a:br>
            <a:r>
              <a:rPr lang="en-GB" sz="1800" dirty="0"/>
              <a:t>with the laryngopharynx, to the level of the inferior border of the cricoid cartilage. Here, the laryngeal cavity is continuous with the cavity of the trachea-</a:t>
            </a:r>
          </a:p>
          <a:p>
            <a:pPr marL="182563" indent="-182563" eaLnBrk="1" hangingPunct="1">
              <a:buNone/>
            </a:pPr>
            <a:r>
              <a:rPr lang="sr-Latn-CS" altLang="en-US" sz="1800" dirty="0"/>
              <a:t>- </a:t>
            </a:r>
            <a:r>
              <a:rPr lang="en-GB" sz="1800" dirty="0"/>
              <a:t>The laryngeal cavity has 3 regions</a:t>
            </a:r>
            <a:r>
              <a:rPr lang="sr-Latn-CS" altLang="en-US" sz="1800" dirty="0"/>
              <a:t>:</a:t>
            </a:r>
            <a:endParaRPr lang="en-GB" altLang="en-US" sz="1800" dirty="0"/>
          </a:p>
          <a:p>
            <a:pPr marL="182563" indent="-182563" eaLnBrk="1" hangingPunct="1">
              <a:buNone/>
            </a:pPr>
            <a:br>
              <a:rPr lang="en-GB" altLang="en-US" sz="1800" dirty="0"/>
            </a:br>
            <a:endParaRPr lang="sr-Latn-CS" altLang="en-US" sz="800" dirty="0"/>
          </a:p>
          <a:p>
            <a:pPr eaLnBrk="1" hangingPunct="1">
              <a:buFont typeface="Wingdings 2" panose="05020102010507070707" pitchFamily="18" charset="2"/>
              <a:buNone/>
            </a:pPr>
            <a:r>
              <a:rPr lang="en-GB" altLang="en-US" sz="1800" b="1" dirty="0">
                <a:solidFill>
                  <a:schemeClr val="tx1">
                    <a:lumMod val="95000"/>
                    <a:lumOff val="5000"/>
                  </a:schemeClr>
                </a:solidFill>
              </a:rPr>
              <a:t>1</a:t>
            </a:r>
            <a:r>
              <a:rPr lang="sr-Latn-CS" altLang="en-US" sz="1800" b="1" dirty="0">
                <a:solidFill>
                  <a:schemeClr val="tx1">
                    <a:lumMod val="95000"/>
                    <a:lumOff val="5000"/>
                  </a:schemeClr>
                </a:solidFill>
              </a:rPr>
              <a:t>. </a:t>
            </a:r>
            <a:r>
              <a:rPr lang="en-GB" altLang="en-US" sz="1800" b="1" dirty="0">
                <a:solidFill>
                  <a:schemeClr val="tx1">
                    <a:lumMod val="95000"/>
                    <a:lumOff val="5000"/>
                  </a:schemeClr>
                </a:solidFill>
              </a:rPr>
              <a:t>LARYNGEAL VESTIBLE (</a:t>
            </a:r>
            <a:r>
              <a:rPr lang="sr-Latn-CS" altLang="en-US" sz="1800" b="1" u="sng" dirty="0">
                <a:solidFill>
                  <a:schemeClr val="tx1">
                    <a:lumMod val="95000"/>
                    <a:lumOff val="5000"/>
                  </a:schemeClr>
                </a:solidFill>
              </a:rPr>
              <a:t>VESTIBULUM LARYNGIS</a:t>
            </a:r>
            <a:r>
              <a:rPr lang="en-GB" altLang="en-US" sz="1800" b="1" u="sng" dirty="0">
                <a:solidFill>
                  <a:schemeClr val="tx1">
                    <a:lumMod val="95000"/>
                    <a:lumOff val="5000"/>
                  </a:schemeClr>
                </a:solidFill>
              </a:rPr>
              <a:t>)</a:t>
            </a:r>
          </a:p>
          <a:p>
            <a:pPr eaLnBrk="1" hangingPunct="1">
              <a:buFont typeface="Wingdings 2" panose="05020102010507070707" pitchFamily="18" charset="2"/>
              <a:buNone/>
            </a:pPr>
            <a:endParaRPr lang="en-GB" altLang="en-US" sz="1800" b="1" u="sng" dirty="0">
              <a:solidFill>
                <a:schemeClr val="tx1">
                  <a:lumMod val="95000"/>
                  <a:lumOff val="5000"/>
                </a:schemeClr>
              </a:solidFill>
            </a:endParaRPr>
          </a:p>
          <a:p>
            <a:pPr eaLnBrk="1" hangingPunct="1">
              <a:buFont typeface="Wingdings 2" panose="05020102010507070707" pitchFamily="18" charset="2"/>
              <a:buNone/>
            </a:pPr>
            <a:r>
              <a:rPr lang="sr-Latn-CS" altLang="en-US" sz="1800" b="1" u="sng" dirty="0">
                <a:solidFill>
                  <a:schemeClr val="tx1">
                    <a:lumMod val="95000"/>
                    <a:lumOff val="5000"/>
                  </a:schemeClr>
                </a:solidFill>
              </a:rPr>
              <a:t>2. </a:t>
            </a:r>
            <a:r>
              <a:rPr lang="en-GB" altLang="en-US" sz="1800" b="1" u="sng" dirty="0">
                <a:solidFill>
                  <a:schemeClr val="tx1">
                    <a:lumMod val="95000"/>
                    <a:lumOff val="5000"/>
                  </a:schemeClr>
                </a:solidFill>
              </a:rPr>
              <a:t>LARYNGEAL VENTRICLE (</a:t>
            </a:r>
            <a:r>
              <a:rPr lang="sr-Latn-CS" altLang="en-US" sz="1800" b="1" u="sng" dirty="0">
                <a:solidFill>
                  <a:schemeClr val="tx1">
                    <a:lumMod val="95000"/>
                    <a:lumOff val="5000"/>
                  </a:schemeClr>
                </a:solidFill>
              </a:rPr>
              <a:t>VENTRICULUS LARYNGIS</a:t>
            </a:r>
            <a:r>
              <a:rPr lang="en-GB" altLang="en-US" sz="1800" b="1" u="sng" dirty="0">
                <a:solidFill>
                  <a:schemeClr val="tx1">
                    <a:lumMod val="95000"/>
                    <a:lumOff val="5000"/>
                  </a:schemeClr>
                </a:solidFill>
              </a:rPr>
              <a:t>)</a:t>
            </a:r>
          </a:p>
          <a:p>
            <a:pPr eaLnBrk="1" hangingPunct="1">
              <a:buFont typeface="Wingdings 2" panose="05020102010507070707" pitchFamily="18" charset="2"/>
              <a:buNone/>
            </a:pPr>
            <a:endParaRPr lang="en-GB" altLang="en-US" sz="1800" b="1" u="sng" dirty="0"/>
          </a:p>
          <a:p>
            <a:pPr eaLnBrk="1" hangingPunct="1">
              <a:buFont typeface="Wingdings 2" panose="05020102010507070707" pitchFamily="18" charset="2"/>
              <a:buNone/>
            </a:pPr>
            <a:r>
              <a:rPr lang="sr-Latn-CS" altLang="en-US" sz="1800" b="1" u="sng" dirty="0">
                <a:latin typeface="Times New Roman" panose="02020603050405020304" pitchFamily="18" charset="0"/>
              </a:rPr>
              <a:t> 3. </a:t>
            </a:r>
            <a:r>
              <a:rPr lang="en-GB" altLang="en-US" sz="1800" b="1" u="sng" dirty="0">
                <a:latin typeface="Times New Roman" panose="02020603050405020304" pitchFamily="18" charset="0"/>
              </a:rPr>
              <a:t>INFRAGLOTIC CAVITY (</a:t>
            </a:r>
            <a:r>
              <a:rPr lang="sr-Latn-CS" altLang="en-US" sz="1800" b="1" u="sng" dirty="0">
                <a:latin typeface="Times New Roman" panose="02020603050405020304" pitchFamily="18" charset="0"/>
              </a:rPr>
              <a:t>CAVITAS INFRAGLOTTICA</a:t>
            </a:r>
            <a:r>
              <a:rPr lang="en-GB" altLang="en-US" sz="1800" b="1" u="sng" dirty="0">
                <a:latin typeface="Times New Roman" panose="02020603050405020304" pitchFamily="18" charset="0"/>
              </a:rPr>
              <a:t>)</a:t>
            </a:r>
            <a:endParaRPr lang="en-GB" altLang="en-US" sz="1800" b="1" u="sng" dirty="0"/>
          </a:p>
          <a:p>
            <a:pPr eaLnBrk="1" hangingPunct="1">
              <a:buFont typeface="Wingdings 2" panose="05020102010507070707" pitchFamily="18" charset="2"/>
              <a:buNone/>
            </a:pPr>
            <a:endParaRPr lang="en-GB" altLang="en-US" sz="1800" b="1" u="sng" dirty="0"/>
          </a:p>
          <a:p>
            <a:pPr eaLnBrk="1" hangingPunct="1">
              <a:buFont typeface="Wingdings 2" panose="05020102010507070707" pitchFamily="18" charset="2"/>
              <a:buNone/>
            </a:pPr>
            <a:br>
              <a:rPr lang="en-GB" altLang="en-US" sz="1800" b="1" u="sng" dirty="0"/>
            </a:br>
            <a:r>
              <a:rPr lang="en-GB" altLang="en-US" sz="1800" dirty="0"/>
              <a:t> </a:t>
            </a:r>
            <a:endParaRPr lang="sr-Latn-CS" altLang="en-US" sz="1800" dirty="0"/>
          </a:p>
        </p:txBody>
      </p:sp>
      <p:sp>
        <p:nvSpPr>
          <p:cNvPr id="73731" name="Title 1"/>
          <p:cNvSpPr txBox="1">
            <a:spLocks noChangeArrowheads="1"/>
          </p:cNvSpPr>
          <p:nvPr/>
        </p:nvSpPr>
        <p:spPr bwMode="auto">
          <a:xfrm>
            <a:off x="714375" y="0"/>
            <a:ext cx="721518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Laryngeal cavity (</a:t>
            </a:r>
            <a:r>
              <a:rPr lang="sr-Latn-CS" altLang="en-US" sz="3500" dirty="0" err="1">
                <a:solidFill>
                  <a:schemeClr val="tx2"/>
                </a:solidFill>
                <a:latin typeface="Constantia" panose="02030602050306030303" pitchFamily="18" charset="0"/>
              </a:rPr>
              <a:t>Cavum</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laryngis</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pic>
        <p:nvPicPr>
          <p:cNvPr id="73732" name="Picture 145"/>
          <p:cNvPicPr>
            <a:picLocks noChangeAspect="1" noChangeArrowheads="1"/>
          </p:cNvPicPr>
          <p:nvPr/>
        </p:nvPicPr>
        <p:blipFill rotWithShape="1">
          <a:blip r:embed="rId2">
            <a:extLst>
              <a:ext uri="{28A0092B-C50C-407E-A947-70E740481C1C}">
                <a14:useLocalDpi xmlns:a14="http://schemas.microsoft.com/office/drawing/2010/main" val="0"/>
              </a:ext>
            </a:extLst>
          </a:blip>
          <a:srcRect l="53690" t="26884" r="22289" b="18067"/>
          <a:stretch/>
        </p:blipFill>
        <p:spPr bwMode="auto">
          <a:xfrm>
            <a:off x="6215062" y="1681008"/>
            <a:ext cx="2928938" cy="419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4" name="TextBox 5"/>
          <p:cNvSpPr txBox="1">
            <a:spLocks noChangeArrowheads="1"/>
          </p:cNvSpPr>
          <p:nvPr/>
        </p:nvSpPr>
        <p:spPr bwMode="auto">
          <a:xfrm>
            <a:off x="5171732" y="5883468"/>
            <a:ext cx="39864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1200" b="1" dirty="0">
                <a:latin typeface="Constantia" panose="02030602050306030303" pitchFamily="18" charset="0"/>
              </a:rPr>
              <a:t>Frontal (coronal) section through larynx and trachea</a:t>
            </a:r>
            <a:endParaRPr lang="sr-Latn-CS" altLang="en-US" sz="1200" b="1" dirty="0">
              <a:latin typeface="Constantia" panose="02030602050306030303" pitchFamily="18"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Rectangle 2"/>
          <p:cNvSpPr>
            <a:spLocks noGrp="1" noChangeArrowheads="1"/>
          </p:cNvSpPr>
          <p:nvPr>
            <p:ph type="body" idx="4294967295"/>
          </p:nvPr>
        </p:nvSpPr>
        <p:spPr>
          <a:xfrm>
            <a:off x="0" y="0"/>
            <a:ext cx="9144000" cy="6858000"/>
          </a:xfrm>
        </p:spPr>
        <p:txBody>
          <a:bodyPr/>
          <a:lstStyle/>
          <a:p>
            <a:pPr eaLnBrk="1" hangingPunct="1">
              <a:buFont typeface="Wingdings 2" panose="05020102010507070707" pitchFamily="18" charset="2"/>
              <a:buNone/>
            </a:pPr>
            <a:endParaRPr lang="sr-Latn-CS" altLang="en-US" sz="2000" b="1" u="sng" dirty="0"/>
          </a:p>
          <a:p>
            <a:pPr eaLnBrk="1" hangingPunct="1">
              <a:buNone/>
            </a:pPr>
            <a:endParaRPr lang="en-GB" altLang="en-US" sz="1800" dirty="0"/>
          </a:p>
          <a:p>
            <a:pPr marL="182563" indent="-182563" eaLnBrk="1" hangingPunct="1">
              <a:buNone/>
            </a:pPr>
            <a:br>
              <a:rPr lang="en-GB" altLang="en-US" sz="1800" dirty="0"/>
            </a:br>
            <a:endParaRPr lang="sr-Latn-CS" altLang="en-US" sz="800" dirty="0"/>
          </a:p>
          <a:p>
            <a:pPr eaLnBrk="1" hangingPunct="1">
              <a:buFont typeface="Wingdings 2" panose="05020102010507070707" pitchFamily="18" charset="2"/>
              <a:buNone/>
            </a:pPr>
            <a:r>
              <a:rPr lang="sr-Latn-CS" altLang="en-US" sz="1800" dirty="0"/>
              <a:t>1. </a:t>
            </a:r>
            <a:r>
              <a:rPr lang="en-GB" altLang="en-US" sz="1800" b="1" dirty="0"/>
              <a:t>LARYNGEAL VESTIBLE (</a:t>
            </a:r>
            <a:r>
              <a:rPr lang="sr-Latn-CS" altLang="en-US" sz="1800" b="1" u="sng" dirty="0"/>
              <a:t>VESTIBULUM LARYNGIS</a:t>
            </a:r>
            <a:r>
              <a:rPr lang="en-GB" altLang="en-US" sz="1800" b="1" u="sng" dirty="0"/>
              <a:t>)</a:t>
            </a:r>
            <a:br>
              <a:rPr lang="en-GB" altLang="en-US" sz="1800" b="1" u="sng" dirty="0"/>
            </a:br>
            <a:r>
              <a:rPr lang="en-GB" altLang="en-US" sz="1800" dirty="0"/>
              <a:t> - </a:t>
            </a:r>
            <a:r>
              <a:rPr lang="sr-Latn-CS" altLang="en-US" sz="1800" dirty="0"/>
              <a:t>(</a:t>
            </a:r>
            <a:r>
              <a:rPr lang="en-GB" altLang="en-US" sz="1800" dirty="0"/>
              <a:t>superior part/region</a:t>
            </a:r>
            <a:r>
              <a:rPr lang="sr-Latn-CS" altLang="en-US" sz="1800" dirty="0"/>
              <a:t>)</a:t>
            </a:r>
          </a:p>
          <a:p>
            <a:pPr eaLnBrk="1" hangingPunct="1">
              <a:buFont typeface="Wingdings 2" panose="05020102010507070707" pitchFamily="18" charset="2"/>
              <a:buNone/>
            </a:pPr>
            <a:r>
              <a:rPr lang="sr-Latn-CS" altLang="en-US" sz="1800" dirty="0"/>
              <a:t>   -</a:t>
            </a:r>
            <a:r>
              <a:rPr lang="en-GB" altLang="en-US" sz="1800" dirty="0"/>
              <a:t> extends from laryngeal inlet (</a:t>
            </a:r>
            <a:r>
              <a:rPr lang="sr-Latn-CS" altLang="en-US" sz="1800" dirty="0" err="1"/>
              <a:t>aditus</a:t>
            </a:r>
            <a:r>
              <a:rPr lang="sr-Latn-CS" altLang="en-US" sz="1800" dirty="0"/>
              <a:t> </a:t>
            </a:r>
            <a:r>
              <a:rPr lang="sr-Latn-CS" altLang="en-US" sz="1800" dirty="0" err="1"/>
              <a:t>laryngis</a:t>
            </a:r>
            <a:r>
              <a:rPr lang="en-GB" altLang="en-US" sz="1800" dirty="0"/>
              <a:t>) to </a:t>
            </a:r>
            <a:br>
              <a:rPr lang="en-GB" altLang="en-US" sz="1800" dirty="0"/>
            </a:br>
            <a:r>
              <a:rPr lang="en-GB" altLang="en-US" sz="1800" dirty="0"/>
              <a:t>vestibular folds (</a:t>
            </a:r>
            <a:r>
              <a:rPr lang="sr-Latn-CS" altLang="en-US" sz="1800" dirty="0" err="1"/>
              <a:t>plicae</a:t>
            </a:r>
            <a:r>
              <a:rPr lang="sr-Latn-CS" altLang="en-US" sz="1800" dirty="0"/>
              <a:t> </a:t>
            </a:r>
            <a:r>
              <a:rPr lang="sr-Latn-CS" altLang="en-US" sz="1800" dirty="0" err="1"/>
              <a:t>vestibularis</a:t>
            </a:r>
            <a:r>
              <a:rPr lang="en-GB" altLang="en-US" sz="1800" dirty="0"/>
              <a:t> or false vocal cords)</a:t>
            </a:r>
            <a:endParaRPr lang="sr-Latn-CS" altLang="en-US" sz="1800" dirty="0"/>
          </a:p>
          <a:p>
            <a:pPr eaLnBrk="1" hangingPunct="1">
              <a:buFont typeface="Wingdings 2" panose="05020102010507070707" pitchFamily="18" charset="2"/>
              <a:buNone/>
            </a:pPr>
            <a:r>
              <a:rPr lang="sr-Latn-CS" altLang="en-US" sz="1800" dirty="0"/>
              <a:t>   -</a:t>
            </a:r>
            <a:r>
              <a:rPr lang="en-GB" altLang="en-US" sz="1800" i="1" u="sng" dirty="0"/>
              <a:t>LARYNGEAL INLET (</a:t>
            </a:r>
            <a:r>
              <a:rPr lang="sr-Latn-CS" altLang="en-US" sz="1800" i="1" u="sng" dirty="0"/>
              <a:t>ADITUS LARYNGIS</a:t>
            </a:r>
            <a:r>
              <a:rPr lang="en-GB" altLang="en-US" sz="1800" i="1" u="sng" dirty="0"/>
              <a:t>)</a:t>
            </a:r>
            <a:br>
              <a:rPr lang="sr-Latn-CS" altLang="en-US" sz="1800" dirty="0"/>
            </a:br>
            <a:r>
              <a:rPr lang="en-GB" altLang="en-US" sz="1800" dirty="0"/>
              <a:t>communication of </a:t>
            </a:r>
            <a:r>
              <a:rPr lang="sr-Latn-CS" altLang="en-US" sz="1800" dirty="0" err="1"/>
              <a:t>laryng</a:t>
            </a:r>
            <a:r>
              <a:rPr lang="en-GB" altLang="en-US" sz="1800" dirty="0" err="1"/>
              <a:t>eal</a:t>
            </a:r>
            <a:r>
              <a:rPr lang="en-GB" altLang="en-US" sz="1800" dirty="0"/>
              <a:t> cavity and laryngopharynx</a:t>
            </a:r>
            <a:r>
              <a:rPr lang="sr-Latn-CS" altLang="en-US" sz="1800" dirty="0"/>
              <a:t>.</a:t>
            </a:r>
          </a:p>
          <a:p>
            <a:pPr eaLnBrk="1" hangingPunct="1">
              <a:buFont typeface="Wingdings 2" panose="05020102010507070707" pitchFamily="18" charset="2"/>
              <a:buNone/>
            </a:pPr>
            <a:r>
              <a:rPr lang="sr-Latn-CS" altLang="en-US" sz="1800" dirty="0"/>
              <a:t>     </a:t>
            </a:r>
            <a:r>
              <a:rPr lang="en-GB" altLang="en-US" sz="1800" dirty="0"/>
              <a:t>boundaries</a:t>
            </a:r>
            <a:r>
              <a:rPr lang="sr-Latn-CS" altLang="en-US" sz="1800" dirty="0"/>
              <a:t>: </a:t>
            </a:r>
            <a:r>
              <a:rPr lang="en-GB" altLang="en-US" sz="1800" dirty="0"/>
              <a:t>-</a:t>
            </a:r>
            <a:r>
              <a:rPr lang="sr-Latn-CS" altLang="en-US" sz="1800" dirty="0"/>
              <a:t> </a:t>
            </a:r>
            <a:r>
              <a:rPr lang="sr-Latn-CS" altLang="en-US" sz="1800" dirty="0" err="1"/>
              <a:t>epiglottis</a:t>
            </a:r>
            <a:r>
              <a:rPr lang="sr-Latn-CS" altLang="en-US" sz="1800" dirty="0"/>
              <a:t> (</a:t>
            </a:r>
            <a:r>
              <a:rPr lang="en-GB" altLang="en-US" sz="1800" dirty="0"/>
              <a:t>anteriorly</a:t>
            </a:r>
            <a:r>
              <a:rPr lang="sr-Latn-CS" altLang="en-US" sz="1800" dirty="0"/>
              <a:t>)</a:t>
            </a:r>
          </a:p>
          <a:p>
            <a:pPr eaLnBrk="1" hangingPunct="1">
              <a:buFont typeface="Wingdings 2" panose="05020102010507070707" pitchFamily="18" charset="2"/>
              <a:buNone/>
            </a:pPr>
            <a:r>
              <a:rPr lang="sr-Latn-CS" altLang="en-US" sz="1800" dirty="0"/>
              <a:t>		    </a:t>
            </a:r>
            <a:r>
              <a:rPr lang="en-GB" altLang="en-US" sz="1800" dirty="0"/>
              <a:t>-</a:t>
            </a:r>
            <a:r>
              <a:rPr lang="sr-Latn-CS" altLang="en-US" sz="1800" dirty="0"/>
              <a:t> </a:t>
            </a:r>
            <a:r>
              <a:rPr lang="en-GB" altLang="en-US" sz="1800" dirty="0"/>
              <a:t>aryepiglottic fold (plica </a:t>
            </a:r>
            <a:r>
              <a:rPr lang="en-GB" altLang="en-US" sz="1800" dirty="0" err="1"/>
              <a:t>aryepiglottica</a:t>
            </a:r>
            <a:r>
              <a:rPr lang="en-GB" altLang="en-US" sz="1800" dirty="0"/>
              <a:t>)</a:t>
            </a:r>
            <a:r>
              <a:rPr lang="sr-Latn-CS" altLang="en-US" sz="1800" dirty="0"/>
              <a:t>(</a:t>
            </a:r>
            <a:r>
              <a:rPr lang="en-GB" altLang="en-US" sz="1800" dirty="0"/>
              <a:t>laterally</a:t>
            </a:r>
            <a:r>
              <a:rPr lang="sr-Latn-CS" altLang="en-US" sz="1800" dirty="0"/>
              <a:t>)</a:t>
            </a:r>
          </a:p>
          <a:p>
            <a:pPr marL="92075" indent="-92075" eaLnBrk="1" hangingPunct="1">
              <a:buFont typeface="Wingdings 2" panose="05020102010507070707" pitchFamily="18" charset="2"/>
              <a:buNone/>
            </a:pPr>
            <a:r>
              <a:rPr lang="sr-Latn-CS" altLang="en-US" sz="1800" dirty="0"/>
              <a:t>		    </a:t>
            </a:r>
            <a:r>
              <a:rPr lang="en-GB" altLang="en-US" sz="1800" dirty="0"/>
              <a:t>-</a:t>
            </a:r>
            <a:r>
              <a:rPr lang="sr-Latn-CS" altLang="en-US" sz="1800" dirty="0"/>
              <a:t> </a:t>
            </a:r>
            <a:r>
              <a:rPr lang="en-GB" altLang="en-US" sz="1800" dirty="0"/>
              <a:t>apex of both arytenoid cartilages with cuneiform</a:t>
            </a:r>
            <a:br>
              <a:rPr lang="en-GB" altLang="en-US" sz="1800" dirty="0"/>
            </a:br>
            <a:r>
              <a:rPr lang="en-GB" altLang="en-US" sz="1800" dirty="0"/>
              <a:t>                  cartilages and </a:t>
            </a:r>
            <a:r>
              <a:rPr lang="en-GB" altLang="en-US" sz="1800" dirty="0" err="1"/>
              <a:t>interarytenoid</a:t>
            </a:r>
            <a:r>
              <a:rPr lang="en-GB" altLang="en-US" sz="1800" dirty="0"/>
              <a:t> notch </a:t>
            </a:r>
            <a:r>
              <a:rPr lang="sr-Latn-CS" altLang="en-US" sz="1800" dirty="0"/>
              <a:t>(</a:t>
            </a:r>
            <a:r>
              <a:rPr lang="en-GB" altLang="en-US" sz="1800" dirty="0"/>
              <a:t>posteriorly)</a:t>
            </a:r>
            <a:br>
              <a:rPr lang="sr-Latn-CS" altLang="en-US" sz="1800" dirty="0"/>
            </a:br>
            <a:endParaRPr lang="en-GB" altLang="en-US" sz="1800" dirty="0"/>
          </a:p>
          <a:p>
            <a:pPr marL="92075" indent="-92075" eaLnBrk="1" hangingPunct="1">
              <a:buFont typeface="Wingdings 2" panose="05020102010507070707" pitchFamily="18" charset="2"/>
              <a:buNone/>
            </a:pPr>
            <a:endParaRPr lang="en-GB" altLang="en-US" sz="1800" i="1" u="sng" dirty="0"/>
          </a:p>
          <a:p>
            <a:pPr marL="92075" indent="-92075" eaLnBrk="1" hangingPunct="1">
              <a:buFont typeface="Wingdings 2" panose="05020102010507070707" pitchFamily="18" charset="2"/>
              <a:buNone/>
            </a:pPr>
            <a:r>
              <a:rPr lang="sr-Latn-CS" altLang="en-US" sz="1800" i="1" u="sng" dirty="0"/>
              <a:t>EPIGLOTTIS </a:t>
            </a:r>
            <a:r>
              <a:rPr lang="sr-Latn-CS" altLang="en-US" sz="1800" dirty="0"/>
              <a:t>: </a:t>
            </a:r>
            <a:br>
              <a:rPr lang="sr-Latn-CS" altLang="en-US" sz="1800" dirty="0"/>
            </a:br>
            <a:r>
              <a:rPr lang="en-GB" sz="1800" b="0" i="0" dirty="0">
                <a:solidFill>
                  <a:srgbClr val="495354"/>
                </a:solidFill>
                <a:effectLst/>
                <a:highlight>
                  <a:srgbClr val="FFFFFF"/>
                </a:highlight>
              </a:rPr>
              <a:t>The epiglottis projects superiorly into the pharynx, with its</a:t>
            </a:r>
            <a:br>
              <a:rPr lang="en-GB" sz="1800" b="0" i="0" dirty="0">
                <a:solidFill>
                  <a:srgbClr val="495354"/>
                </a:solidFill>
                <a:effectLst/>
                <a:highlight>
                  <a:srgbClr val="FFFFFF"/>
                </a:highlight>
              </a:rPr>
            </a:br>
            <a:r>
              <a:rPr lang="en-GB" sz="1800" b="0" i="0" dirty="0">
                <a:solidFill>
                  <a:srgbClr val="495354"/>
                </a:solidFill>
                <a:effectLst/>
                <a:highlight>
                  <a:srgbClr val="FFFFFF"/>
                </a:highlight>
              </a:rPr>
              <a:t> upper margin just behind the root of the tongue. </a:t>
            </a:r>
            <a:br>
              <a:rPr lang="en-GB" sz="1800" b="0" i="0" dirty="0">
                <a:solidFill>
                  <a:srgbClr val="495354"/>
                </a:solidFill>
                <a:effectLst/>
                <a:highlight>
                  <a:srgbClr val="FFFFFF"/>
                </a:highlight>
              </a:rPr>
            </a:br>
            <a:r>
              <a:rPr lang="en-GB" sz="1800" b="0" i="0" dirty="0">
                <a:solidFill>
                  <a:srgbClr val="495354"/>
                </a:solidFill>
                <a:effectLst/>
                <a:highlight>
                  <a:srgbClr val="FFFFFF"/>
                </a:highlight>
              </a:rPr>
              <a:t>It borders laryngeal opening (inlet) anteriorly. </a:t>
            </a:r>
            <a:br>
              <a:rPr lang="en-GB" sz="1800" b="0" i="0" dirty="0">
                <a:solidFill>
                  <a:srgbClr val="495354"/>
                </a:solidFill>
                <a:effectLst/>
                <a:highlight>
                  <a:srgbClr val="FFFFFF"/>
                </a:highlight>
              </a:rPr>
            </a:br>
            <a:r>
              <a:rPr lang="en-GB" sz="1800" b="0" i="0" dirty="0">
                <a:solidFill>
                  <a:srgbClr val="495354"/>
                </a:solidFill>
                <a:effectLst/>
                <a:highlight>
                  <a:srgbClr val="FFFFFF"/>
                </a:highlight>
              </a:rPr>
              <a:t>During swallowing, as the larynx moves up and forwards, the epiglottis swings downward to close off the laryngeal inlet, and thus prevents materials from entering the airway</a:t>
            </a:r>
            <a:endParaRPr lang="sr-Latn-CS" altLang="en-US" sz="1800" dirty="0"/>
          </a:p>
        </p:txBody>
      </p:sp>
      <p:sp>
        <p:nvSpPr>
          <p:cNvPr id="73731" name="Title 1"/>
          <p:cNvSpPr txBox="1">
            <a:spLocks noChangeArrowheads="1"/>
          </p:cNvSpPr>
          <p:nvPr/>
        </p:nvSpPr>
        <p:spPr bwMode="auto">
          <a:xfrm>
            <a:off x="714375" y="0"/>
            <a:ext cx="721518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Laryngeal cavity (</a:t>
            </a:r>
            <a:r>
              <a:rPr lang="sr-Latn-CS" altLang="en-US" sz="3500" dirty="0" err="1">
                <a:solidFill>
                  <a:schemeClr val="tx2"/>
                </a:solidFill>
                <a:latin typeface="Constantia" panose="02030602050306030303" pitchFamily="18" charset="0"/>
              </a:rPr>
              <a:t>Cavum</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laryngis</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pic>
        <p:nvPicPr>
          <p:cNvPr id="73732" name="Picture 145"/>
          <p:cNvPicPr>
            <a:picLocks noChangeAspect="1" noChangeArrowheads="1"/>
          </p:cNvPicPr>
          <p:nvPr/>
        </p:nvPicPr>
        <p:blipFill rotWithShape="1">
          <a:blip r:embed="rId2">
            <a:extLst>
              <a:ext uri="{28A0092B-C50C-407E-A947-70E740481C1C}">
                <a14:useLocalDpi xmlns:a14="http://schemas.microsoft.com/office/drawing/2010/main" val="0"/>
              </a:ext>
            </a:extLst>
          </a:blip>
          <a:srcRect l="53690" t="26884" r="22289" b="18067"/>
          <a:stretch/>
        </p:blipFill>
        <p:spPr bwMode="auto">
          <a:xfrm>
            <a:off x="6215062" y="991232"/>
            <a:ext cx="2928938" cy="419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3" name="Oval 4"/>
          <p:cNvSpPr>
            <a:spLocks noChangeArrowheads="1"/>
          </p:cNvSpPr>
          <p:nvPr/>
        </p:nvSpPr>
        <p:spPr bwMode="auto">
          <a:xfrm>
            <a:off x="6876256" y="1556792"/>
            <a:ext cx="1143000" cy="1071562"/>
          </a:xfrm>
          <a:prstGeom prst="ellipse">
            <a:avLst/>
          </a:prstGeom>
          <a:noFill/>
          <a:ln w="25400" cmpd="sng">
            <a:solidFill>
              <a:srgbClr val="08509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solidFill>
                <a:srgbClr val="FFFFFF"/>
              </a:solidFill>
              <a:latin typeface="Constantia" panose="02030602050306030303" pitchFamily="18" charset="0"/>
            </a:endParaRPr>
          </a:p>
        </p:txBody>
      </p:sp>
      <p:sp>
        <p:nvSpPr>
          <p:cNvPr id="73734" name="TextBox 5"/>
          <p:cNvSpPr txBox="1">
            <a:spLocks noChangeArrowheads="1"/>
          </p:cNvSpPr>
          <p:nvPr/>
        </p:nvSpPr>
        <p:spPr bwMode="auto">
          <a:xfrm>
            <a:off x="6215062" y="5289830"/>
            <a:ext cx="26059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1200" b="1" dirty="0">
                <a:latin typeface="Constantia" panose="02030602050306030303" pitchFamily="18" charset="0"/>
              </a:rPr>
              <a:t>Frontal (coronal) section through</a:t>
            </a:r>
            <a:br>
              <a:rPr lang="en-GB" altLang="en-US" sz="1200" b="1" dirty="0">
                <a:latin typeface="Constantia" panose="02030602050306030303" pitchFamily="18" charset="0"/>
              </a:rPr>
            </a:br>
            <a:r>
              <a:rPr lang="en-GB" altLang="en-US" sz="1200" b="1" dirty="0">
                <a:latin typeface="Constantia" panose="02030602050306030303" pitchFamily="18" charset="0"/>
              </a:rPr>
              <a:t> larynx and trachea</a:t>
            </a:r>
            <a:endParaRPr lang="sr-Latn-CS" altLang="en-US" sz="1200" b="1" dirty="0">
              <a:latin typeface="Constantia" panose="02030602050306030303" pitchFamily="18" charset="0"/>
            </a:endParaRPr>
          </a:p>
        </p:txBody>
      </p:sp>
    </p:spTree>
    <p:extLst>
      <p:ext uri="{BB962C8B-B14F-4D97-AF65-F5344CB8AC3E}">
        <p14:creationId xmlns:p14="http://schemas.microsoft.com/office/powerpoint/2010/main" val="230645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extBox 3"/>
          <p:cNvSpPr txBox="1">
            <a:spLocks noChangeArrowheads="1"/>
          </p:cNvSpPr>
          <p:nvPr/>
        </p:nvSpPr>
        <p:spPr bwMode="auto">
          <a:xfrm>
            <a:off x="3779912" y="2368471"/>
            <a:ext cx="533992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indent="0" eaLnBrk="1" hangingPunct="1"/>
            <a:r>
              <a:rPr lang="en-GB" altLang="en-US" dirty="0"/>
              <a:t>The cartilages of the nose </a:t>
            </a:r>
            <a:r>
              <a:rPr lang="sr-Latn-CS" altLang="en-US" dirty="0"/>
              <a:t>(cartilagines </a:t>
            </a:r>
            <a:r>
              <a:rPr lang="sr-Latn-CS" altLang="en-US" dirty="0" err="1"/>
              <a:t>nasi</a:t>
            </a:r>
            <a:r>
              <a:rPr lang="sr-Latn-CS" altLang="en-US" dirty="0"/>
              <a:t>)</a:t>
            </a:r>
            <a:r>
              <a:rPr lang="en-GB" altLang="en-US" dirty="0"/>
              <a:t>:</a:t>
            </a:r>
            <a:br>
              <a:rPr lang="sr-Latn-CS" altLang="en-US" dirty="0"/>
            </a:br>
            <a:r>
              <a:rPr lang="sr-Latn-CS" altLang="en-US" dirty="0"/>
              <a:t>a) </a:t>
            </a:r>
            <a:r>
              <a:rPr lang="en-GB" altLang="en-US" dirty="0"/>
              <a:t>main</a:t>
            </a:r>
            <a:br>
              <a:rPr lang="sr-Latn-CS" altLang="en-US" dirty="0"/>
            </a:br>
            <a:r>
              <a:rPr lang="sr-Latn-CS" altLang="en-US" dirty="0"/>
              <a:t>     - </a:t>
            </a:r>
            <a:r>
              <a:rPr lang="en-GB" altLang="en-US" dirty="0"/>
              <a:t>cartilage of nasal septum (</a:t>
            </a:r>
            <a:r>
              <a:rPr lang="sr-Latn-CS" altLang="en-US" dirty="0" err="1"/>
              <a:t>cartilago</a:t>
            </a:r>
            <a:r>
              <a:rPr lang="sr-Latn-CS" altLang="en-US" dirty="0"/>
              <a:t> </a:t>
            </a:r>
            <a:r>
              <a:rPr lang="sr-Latn-CS" altLang="en-US" dirty="0" err="1"/>
              <a:t>septi</a:t>
            </a:r>
            <a:r>
              <a:rPr lang="sr-Latn-CS" altLang="en-US" dirty="0"/>
              <a:t> </a:t>
            </a:r>
            <a:r>
              <a:rPr lang="sr-Latn-CS" altLang="en-US" dirty="0" err="1"/>
              <a:t>nasi</a:t>
            </a:r>
            <a:r>
              <a:rPr lang="en-GB" altLang="en-US" dirty="0"/>
              <a:t>)</a:t>
            </a:r>
            <a:br>
              <a:rPr lang="sr-Latn-CS" altLang="en-US" dirty="0"/>
            </a:br>
            <a:r>
              <a:rPr lang="sr-Latn-CS" altLang="en-US" dirty="0"/>
              <a:t>     - </a:t>
            </a:r>
            <a:r>
              <a:rPr lang="en-GB" altLang="en-US" dirty="0"/>
              <a:t>lateral nasal septum (</a:t>
            </a:r>
            <a:r>
              <a:rPr lang="sr-Latn-CS" altLang="en-US" dirty="0" err="1"/>
              <a:t>cartilago</a:t>
            </a:r>
            <a:r>
              <a:rPr lang="sr-Latn-CS" altLang="en-US" dirty="0"/>
              <a:t> </a:t>
            </a:r>
            <a:r>
              <a:rPr lang="sr-Latn-CS" altLang="en-US" dirty="0" err="1"/>
              <a:t>nasi</a:t>
            </a:r>
            <a:r>
              <a:rPr lang="sr-Latn-CS" altLang="en-US" dirty="0"/>
              <a:t> </a:t>
            </a:r>
            <a:r>
              <a:rPr lang="sr-Latn-CS" altLang="en-US" dirty="0" err="1"/>
              <a:t>lateralis</a:t>
            </a:r>
            <a:r>
              <a:rPr lang="en-GB" altLang="en-US" dirty="0"/>
              <a:t>)</a:t>
            </a:r>
            <a:br>
              <a:rPr lang="sr-Latn-CS" altLang="en-US" dirty="0"/>
            </a:br>
            <a:r>
              <a:rPr lang="sr-Latn-CS" altLang="en-US" dirty="0"/>
              <a:t>     - </a:t>
            </a:r>
            <a:r>
              <a:rPr lang="en-GB" altLang="en-US" dirty="0"/>
              <a:t>greater alar cartilages (</a:t>
            </a:r>
            <a:r>
              <a:rPr lang="sr-Latn-CS" altLang="en-US" dirty="0" err="1"/>
              <a:t>cartilago</a:t>
            </a:r>
            <a:r>
              <a:rPr lang="sr-Latn-CS" altLang="en-US" dirty="0"/>
              <a:t> </a:t>
            </a:r>
            <a:r>
              <a:rPr lang="sr-Latn-CS" altLang="en-US" dirty="0" err="1"/>
              <a:t>alaris</a:t>
            </a:r>
            <a:r>
              <a:rPr lang="sr-Latn-CS" altLang="en-US" dirty="0"/>
              <a:t> major</a:t>
            </a:r>
            <a:r>
              <a:rPr lang="en-GB" altLang="en-US" dirty="0"/>
              <a:t>)</a:t>
            </a:r>
            <a:br>
              <a:rPr lang="sr-Latn-CS" altLang="en-US" dirty="0"/>
            </a:br>
            <a:r>
              <a:rPr lang="sr-Latn-CS" altLang="en-US" dirty="0"/>
              <a:t>b) </a:t>
            </a:r>
            <a:r>
              <a:rPr lang="en-GB" altLang="en-US" dirty="0"/>
              <a:t>accessory</a:t>
            </a:r>
            <a:br>
              <a:rPr lang="sr-Latn-CS" altLang="en-US" dirty="0"/>
            </a:br>
            <a:endParaRPr lang="sr-Latn-CS" altLang="en-US" dirty="0"/>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l="27769" t="32275" r="47037" b="36084"/>
          <a:stretch>
            <a:fillRect/>
          </a:stretch>
        </p:blipFill>
        <p:spPr bwMode="auto">
          <a:xfrm>
            <a:off x="0" y="1042115"/>
            <a:ext cx="3378200" cy="265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p:cNvPicPr>
            <a:picLocks noChangeAspect="1" noChangeArrowheads="1"/>
          </p:cNvPicPr>
          <p:nvPr/>
        </p:nvPicPr>
        <p:blipFill>
          <a:blip r:embed="rId2">
            <a:extLst>
              <a:ext uri="{28A0092B-C50C-407E-A947-70E740481C1C}">
                <a14:useLocalDpi xmlns:a14="http://schemas.microsoft.com/office/drawing/2010/main" val="0"/>
              </a:ext>
            </a:extLst>
          </a:blip>
          <a:srcRect l="59410" t="32275" r="12067" b="36084"/>
          <a:stretch>
            <a:fillRect/>
          </a:stretch>
        </p:blipFill>
        <p:spPr bwMode="auto">
          <a:xfrm>
            <a:off x="0" y="3729107"/>
            <a:ext cx="3825875" cy="265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402251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4754" name="Picture 139"/>
          <p:cNvPicPr>
            <a:picLocks noChangeAspect="1" noChangeArrowheads="1"/>
          </p:cNvPicPr>
          <p:nvPr/>
        </p:nvPicPr>
        <p:blipFill>
          <a:blip r:embed="rId2">
            <a:extLst>
              <a:ext uri="{28A0092B-C50C-407E-A947-70E740481C1C}">
                <a14:useLocalDpi xmlns:a14="http://schemas.microsoft.com/office/drawing/2010/main" val="0"/>
              </a:ext>
            </a:extLst>
          </a:blip>
          <a:srcRect l="47517" t="29761" r="26604" b="14684"/>
          <a:stretch>
            <a:fillRect/>
          </a:stretch>
        </p:blipFill>
        <p:spPr bwMode="auto">
          <a:xfrm>
            <a:off x="1043608" y="2896604"/>
            <a:ext cx="2952328" cy="396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1B73C5F7-651B-37A3-29A1-59C92156B364}"/>
              </a:ext>
            </a:extLst>
          </p:cNvPr>
          <p:cNvPicPr>
            <a:picLocks noChangeAspect="1"/>
          </p:cNvPicPr>
          <p:nvPr/>
        </p:nvPicPr>
        <p:blipFill>
          <a:blip r:embed="rId3"/>
          <a:stretch>
            <a:fillRect/>
          </a:stretch>
        </p:blipFill>
        <p:spPr>
          <a:xfrm>
            <a:off x="5580112" y="2888884"/>
            <a:ext cx="3169446" cy="3835489"/>
          </a:xfrm>
          <a:prstGeom prst="rect">
            <a:avLst/>
          </a:prstGeom>
        </p:spPr>
      </p:pic>
      <p:pic>
        <p:nvPicPr>
          <p:cNvPr id="5" name="Picture 4">
            <a:extLst>
              <a:ext uri="{FF2B5EF4-FFF2-40B4-BE49-F238E27FC236}">
                <a16:creationId xmlns:a16="http://schemas.microsoft.com/office/drawing/2014/main" id="{CEE35F92-7501-FD7E-0CF9-3EE1DA038D9B}"/>
              </a:ext>
            </a:extLst>
          </p:cNvPr>
          <p:cNvPicPr>
            <a:picLocks noChangeAspect="1"/>
          </p:cNvPicPr>
          <p:nvPr/>
        </p:nvPicPr>
        <p:blipFill>
          <a:blip r:embed="rId4"/>
          <a:stretch>
            <a:fillRect/>
          </a:stretch>
        </p:blipFill>
        <p:spPr>
          <a:xfrm>
            <a:off x="2092126" y="238407"/>
            <a:ext cx="5439540" cy="2650477"/>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p:cNvSpPr>
            <a:spLocks noGrp="1" noChangeArrowheads="1"/>
          </p:cNvSpPr>
          <p:nvPr>
            <p:ph type="body" idx="4294967295"/>
          </p:nvPr>
        </p:nvSpPr>
        <p:spPr>
          <a:xfrm>
            <a:off x="0" y="0"/>
            <a:ext cx="9144000" cy="6858000"/>
          </a:xfrm>
        </p:spPr>
        <p:txBody>
          <a:bodyPr/>
          <a:lstStyle/>
          <a:p>
            <a:pPr eaLnBrk="1" hangingPunct="1">
              <a:buFont typeface="Wingdings 2" panose="05020102010507070707" pitchFamily="18" charset="2"/>
              <a:buNone/>
            </a:pPr>
            <a:endParaRPr lang="sr-Latn-CS" altLang="en-US" sz="2000" b="1" u="sng" dirty="0"/>
          </a:p>
          <a:p>
            <a:pPr eaLnBrk="1" hangingPunct="1">
              <a:buFont typeface="Wingdings 2" panose="05020102010507070707" pitchFamily="18" charset="2"/>
              <a:buNone/>
            </a:pPr>
            <a:endParaRPr lang="sr-Latn-CS" altLang="en-US" sz="2000" b="1" u="sng" dirty="0"/>
          </a:p>
          <a:p>
            <a:pPr eaLnBrk="1" hangingPunct="1">
              <a:buFont typeface="Wingdings 2" panose="05020102010507070707" pitchFamily="18" charset="2"/>
              <a:buNone/>
            </a:pPr>
            <a:r>
              <a:rPr lang="sr-Latn-CS" altLang="en-US" sz="1800" b="1" u="sng" dirty="0"/>
              <a:t>2. </a:t>
            </a:r>
            <a:r>
              <a:rPr lang="en-GB" altLang="en-US" sz="1800" b="1" u="sng" dirty="0"/>
              <a:t>LARYNGEAL VENTRICLE (</a:t>
            </a:r>
            <a:r>
              <a:rPr lang="sr-Latn-CS" altLang="en-US" sz="1800" b="1" u="sng" dirty="0"/>
              <a:t>VENTRICULUS LARYNGIS</a:t>
            </a:r>
            <a:r>
              <a:rPr lang="en-GB" altLang="en-US" sz="1800" b="1" u="sng" dirty="0"/>
              <a:t>)</a:t>
            </a:r>
            <a:br>
              <a:rPr lang="sr-Latn-CS" altLang="en-US" sz="1800" b="1" u="sng" dirty="0"/>
            </a:br>
            <a:r>
              <a:rPr lang="sr-Latn-CS" altLang="en-US" sz="1800" b="1" dirty="0"/>
              <a:t>(</a:t>
            </a:r>
            <a:r>
              <a:rPr lang="en-GB" altLang="en-US" sz="1800" dirty="0"/>
              <a:t>recess of the middle region of laryngeal cavity</a:t>
            </a:r>
            <a:r>
              <a:rPr lang="sr-Latn-CS" altLang="en-US" sz="1800" dirty="0"/>
              <a:t>)</a:t>
            </a:r>
            <a:br>
              <a:rPr lang="sr-Latn-CS" altLang="en-US" sz="1800" dirty="0"/>
            </a:br>
            <a:endParaRPr lang="sr-Latn-CS" altLang="en-US" sz="1800" dirty="0"/>
          </a:p>
          <a:p>
            <a:pPr eaLnBrk="1" hangingPunct="1">
              <a:lnSpc>
                <a:spcPct val="80000"/>
              </a:lnSpc>
              <a:buFont typeface="Wingdings 2" panose="05020102010507070707" pitchFamily="18" charset="2"/>
              <a:buNone/>
            </a:pPr>
            <a:r>
              <a:rPr lang="sr-Latn-CS" altLang="en-US" sz="1800" dirty="0"/>
              <a:t>- </a:t>
            </a:r>
            <a:r>
              <a:rPr lang="en-GB" altLang="en-US" sz="1800" dirty="0"/>
              <a:t>Extends between vestibular fold (</a:t>
            </a:r>
            <a:r>
              <a:rPr lang="sr-Latn-CS" altLang="en-US" sz="1800" dirty="0" err="1"/>
              <a:t>plica</a:t>
            </a:r>
            <a:r>
              <a:rPr lang="sr-Latn-CS" altLang="en-US" sz="1800" dirty="0"/>
              <a:t> </a:t>
            </a:r>
            <a:r>
              <a:rPr lang="sr-Latn-CS" altLang="en-US" sz="1800" dirty="0" err="1"/>
              <a:t>vestibularis</a:t>
            </a:r>
            <a:r>
              <a:rPr lang="sr-Latn-CS" altLang="en-US" sz="1800" dirty="0"/>
              <a:t> </a:t>
            </a:r>
            <a:r>
              <a:rPr lang="en-GB" altLang="en-US" sz="1800" dirty="0"/>
              <a:t>or false</a:t>
            </a:r>
          </a:p>
          <a:p>
            <a:pPr eaLnBrk="1" hangingPunct="1">
              <a:lnSpc>
                <a:spcPct val="80000"/>
              </a:lnSpc>
              <a:buFont typeface="Wingdings 2" panose="05020102010507070707" pitchFamily="18" charset="2"/>
              <a:buNone/>
            </a:pPr>
            <a:r>
              <a:rPr lang="en-GB" altLang="en-US" sz="1800" dirty="0"/>
              <a:t>  vocal cord) superiorly to vocal cord</a:t>
            </a:r>
            <a:r>
              <a:rPr lang="sr-Latn-CS" altLang="en-US" sz="1800" dirty="0"/>
              <a:t> </a:t>
            </a:r>
            <a:r>
              <a:rPr lang="en-GB" altLang="en-US" sz="1800" dirty="0"/>
              <a:t>(</a:t>
            </a:r>
            <a:r>
              <a:rPr lang="sr-Latn-CS" altLang="en-US" sz="1800" dirty="0" err="1"/>
              <a:t>plica</a:t>
            </a:r>
            <a:r>
              <a:rPr lang="sr-Latn-CS" altLang="en-US" sz="1800" dirty="0"/>
              <a:t> </a:t>
            </a:r>
            <a:r>
              <a:rPr lang="sr-Latn-CS" altLang="en-US" sz="1800" dirty="0" err="1"/>
              <a:t>vocalis</a:t>
            </a:r>
            <a:r>
              <a:rPr lang="en-GB" altLang="en-US" sz="1800" dirty="0"/>
              <a:t>) inferiorly</a:t>
            </a:r>
            <a:br>
              <a:rPr lang="sr-Latn-CS" altLang="en-US" sz="1800" dirty="0"/>
            </a:br>
            <a:endParaRPr lang="sr-Latn-CS" altLang="en-US" sz="1800" dirty="0"/>
          </a:p>
          <a:p>
            <a:pPr eaLnBrk="1" hangingPunct="1">
              <a:lnSpc>
                <a:spcPct val="150000"/>
              </a:lnSpc>
              <a:buFont typeface="Wingdings 2" panose="05020102010507070707" pitchFamily="18" charset="2"/>
              <a:buNone/>
            </a:pPr>
            <a:r>
              <a:rPr lang="sr-Latn-CS" altLang="en-US" sz="1800" dirty="0"/>
              <a:t>-</a:t>
            </a:r>
            <a:r>
              <a:rPr lang="sr-Latn-CS" altLang="en-US" sz="1800" b="1" dirty="0"/>
              <a:t>VESTIBULAR</a:t>
            </a:r>
            <a:r>
              <a:rPr lang="en-GB" altLang="en-US" sz="1800" b="1" dirty="0"/>
              <a:t> FOLD</a:t>
            </a:r>
            <a:r>
              <a:rPr lang="sr-Latn-CS" altLang="en-US" sz="1800" b="1" dirty="0"/>
              <a:t>: (</a:t>
            </a:r>
            <a:r>
              <a:rPr lang="en-GB" altLang="en-US" sz="1800" b="1" dirty="0"/>
              <a:t>plica </a:t>
            </a:r>
            <a:r>
              <a:rPr lang="en-GB" altLang="en-US" sz="1800" b="1" dirty="0" err="1"/>
              <a:t>vestibularis</a:t>
            </a:r>
            <a:r>
              <a:rPr lang="en-GB" altLang="en-US" sz="1800" b="1" dirty="0"/>
              <a:t> or false vocal cord</a:t>
            </a:r>
            <a:r>
              <a:rPr lang="sr-Latn-CS" altLang="en-US" sz="1800" b="1" dirty="0"/>
              <a:t>) </a:t>
            </a:r>
          </a:p>
          <a:p>
            <a:pPr eaLnBrk="1" hangingPunct="1">
              <a:lnSpc>
                <a:spcPct val="150000"/>
              </a:lnSpc>
              <a:buFont typeface="Wingdings 2" panose="05020102010507070707" pitchFamily="18" charset="2"/>
              <a:buNone/>
            </a:pPr>
            <a:r>
              <a:rPr lang="sr-Latn-CS" altLang="en-US" sz="1800" dirty="0"/>
              <a:t>	- </a:t>
            </a:r>
            <a:r>
              <a:rPr lang="en-GB" altLang="en-US" sz="1800" dirty="0"/>
              <a:t>paired fold of mucosa that covers vestibular ligament </a:t>
            </a:r>
            <a:br>
              <a:rPr lang="en-GB" altLang="en-US" sz="1800" dirty="0"/>
            </a:br>
            <a:r>
              <a:rPr lang="en-GB" altLang="en-US" sz="1800" dirty="0"/>
              <a:t> (</a:t>
            </a:r>
            <a:r>
              <a:rPr lang="sr-Latn-CS" altLang="en-US" sz="1800" dirty="0" err="1"/>
              <a:t>lig</a:t>
            </a:r>
            <a:r>
              <a:rPr lang="sr-Latn-CS" altLang="en-US" sz="1800" dirty="0"/>
              <a:t>. </a:t>
            </a:r>
            <a:r>
              <a:rPr lang="sr-Latn-CS" altLang="en-US" sz="1800" dirty="0" err="1"/>
              <a:t>vestibulare</a:t>
            </a:r>
            <a:r>
              <a:rPr lang="en-GB" altLang="en-US" sz="1800" dirty="0"/>
              <a:t>)</a:t>
            </a:r>
            <a:br>
              <a:rPr lang="sr-Latn-CS" altLang="en-US" sz="1800" dirty="0"/>
            </a:br>
            <a:r>
              <a:rPr lang="sr-Latn-CS" altLang="en-US" sz="1800" dirty="0"/>
              <a:t>- </a:t>
            </a:r>
            <a:r>
              <a:rPr lang="en-GB" altLang="en-US" sz="1800" dirty="0"/>
              <a:t>both</a:t>
            </a:r>
            <a:r>
              <a:rPr lang="sr-Latn-CS" altLang="en-US" sz="1800" dirty="0"/>
              <a:t> </a:t>
            </a:r>
            <a:r>
              <a:rPr lang="en-GB" altLang="en-US" sz="1800" dirty="0"/>
              <a:t>vestibular folds (</a:t>
            </a:r>
            <a:r>
              <a:rPr lang="sr-Latn-CS" altLang="en-US" sz="1800" dirty="0" err="1"/>
              <a:t>plicae</a:t>
            </a:r>
            <a:r>
              <a:rPr lang="sr-Latn-CS" altLang="en-US" sz="1800" dirty="0"/>
              <a:t> </a:t>
            </a:r>
            <a:r>
              <a:rPr lang="sr-Latn-CS" altLang="en-US" sz="1800" dirty="0" err="1"/>
              <a:t>vestibularis</a:t>
            </a:r>
            <a:r>
              <a:rPr lang="en-GB" altLang="en-US" sz="1800" dirty="0"/>
              <a:t>)</a:t>
            </a:r>
            <a:r>
              <a:rPr lang="sr-Latn-CS" altLang="en-US" sz="1800" dirty="0"/>
              <a:t> </a:t>
            </a:r>
            <a:r>
              <a:rPr lang="en-GB" altLang="en-US" sz="1800" dirty="0"/>
              <a:t>border laterally </a:t>
            </a:r>
            <a:br>
              <a:rPr lang="sr-Latn-CS" altLang="en-US" sz="1800" dirty="0"/>
            </a:br>
            <a:r>
              <a:rPr lang="sr-Latn-CS" altLang="en-US" sz="1800" dirty="0"/>
              <a:t>  </a:t>
            </a:r>
            <a:r>
              <a:rPr lang="sr-Latn-CS" altLang="en-US" sz="1800" i="1" u="sng" dirty="0"/>
              <a:t>rima vestibuli </a:t>
            </a:r>
            <a:r>
              <a:rPr lang="en-GB" altLang="en-US" sz="1800" dirty="0"/>
              <a:t>aperture for communication of superior and</a:t>
            </a:r>
            <a:br>
              <a:rPr lang="en-GB" altLang="en-US" sz="1800" dirty="0"/>
            </a:br>
            <a:r>
              <a:rPr lang="en-GB" altLang="en-US" sz="1800" dirty="0"/>
              <a:t>  middle region of laryngeal cavity</a:t>
            </a:r>
            <a:r>
              <a:rPr lang="sr-Latn-CS" altLang="en-US" sz="1800" dirty="0"/>
              <a:t>.</a:t>
            </a:r>
            <a:br>
              <a:rPr lang="sr-Latn-CS" altLang="en-US" sz="1800" dirty="0"/>
            </a:br>
            <a:r>
              <a:rPr lang="sr-Latn-CS" altLang="en-US" sz="1800" dirty="0"/>
              <a:t> -</a:t>
            </a:r>
            <a:r>
              <a:rPr lang="en-GB" altLang="en-US" sz="1800" dirty="0"/>
              <a:t>content of vestibular fold</a:t>
            </a:r>
            <a:r>
              <a:rPr lang="sr-Latn-CS" altLang="en-US" sz="1800" dirty="0"/>
              <a:t> </a:t>
            </a:r>
            <a:r>
              <a:rPr lang="en-GB" altLang="en-US" sz="1800" dirty="0"/>
              <a:t>(</a:t>
            </a:r>
            <a:r>
              <a:rPr lang="sr-Latn-CS" altLang="en-US" sz="1800" dirty="0" err="1"/>
              <a:t>plica</a:t>
            </a:r>
            <a:r>
              <a:rPr lang="sr-Latn-CS" altLang="en-US" sz="1800" dirty="0"/>
              <a:t> </a:t>
            </a:r>
            <a:r>
              <a:rPr lang="sr-Latn-CS" altLang="en-US" sz="1800" dirty="0" err="1"/>
              <a:t>vestibularis</a:t>
            </a:r>
            <a:r>
              <a:rPr lang="en-GB" altLang="en-US" sz="1800" dirty="0"/>
              <a:t>)</a:t>
            </a:r>
            <a:r>
              <a:rPr lang="sr-Latn-CS" altLang="en-US" sz="1800" dirty="0"/>
              <a:t>: </a:t>
            </a:r>
            <a:br>
              <a:rPr lang="sr-Latn-CS" altLang="en-US" sz="1800" dirty="0"/>
            </a:br>
            <a:r>
              <a:rPr lang="sr-Latn-CS" altLang="en-US" sz="1800" dirty="0"/>
              <a:t>		</a:t>
            </a:r>
            <a:r>
              <a:rPr lang="sr-Cyrl-CS" altLang="en-US" sz="1800" dirty="0"/>
              <a:t>а</a:t>
            </a:r>
            <a:r>
              <a:rPr lang="sr-Latn-CS" altLang="en-US" sz="1800" dirty="0"/>
              <a:t>)</a:t>
            </a:r>
            <a:r>
              <a:rPr lang="en-GB" altLang="en-US" sz="1800" dirty="0"/>
              <a:t> vestibular ligament (</a:t>
            </a:r>
            <a:r>
              <a:rPr lang="sr-Latn-CS" altLang="en-US" sz="1800" dirty="0" err="1"/>
              <a:t>lig</a:t>
            </a:r>
            <a:r>
              <a:rPr lang="sr-Latn-CS" altLang="en-US" sz="1800" dirty="0"/>
              <a:t>. </a:t>
            </a:r>
            <a:r>
              <a:rPr lang="sr-Latn-CS" altLang="en-US" sz="1800" dirty="0" err="1"/>
              <a:t>vestibulare</a:t>
            </a:r>
            <a:r>
              <a:rPr lang="en-GB" altLang="en-US" sz="1800" dirty="0"/>
              <a:t>)</a:t>
            </a:r>
            <a:endParaRPr lang="sr-Latn-CS" altLang="en-US" sz="1800" dirty="0"/>
          </a:p>
          <a:p>
            <a:pPr eaLnBrk="1" hangingPunct="1">
              <a:lnSpc>
                <a:spcPct val="150000"/>
              </a:lnSpc>
              <a:buFont typeface="Wingdings 2" panose="05020102010507070707" pitchFamily="18" charset="2"/>
              <a:buNone/>
            </a:pPr>
            <a:r>
              <a:rPr lang="sr-Latn-CS" altLang="en-US" sz="1800" dirty="0"/>
              <a:t>			</a:t>
            </a:r>
            <a:r>
              <a:rPr lang="en-GB" altLang="en-US" sz="1800" dirty="0"/>
              <a:t>b</a:t>
            </a:r>
            <a:r>
              <a:rPr lang="sr-Latn-CS" altLang="en-US" sz="1800" dirty="0"/>
              <a:t>)</a:t>
            </a:r>
            <a:r>
              <a:rPr lang="en-GB" altLang="en-US" sz="1800" dirty="0"/>
              <a:t>glands that moisten the vocal </a:t>
            </a:r>
            <a:r>
              <a:rPr lang="en-GB" altLang="en-US" sz="1800" dirty="0" err="1"/>
              <a:t>hords</a:t>
            </a:r>
            <a:endParaRPr lang="sr-Latn-CS" altLang="en-US" sz="1800" dirty="0"/>
          </a:p>
          <a:p>
            <a:pPr eaLnBrk="1" hangingPunct="1">
              <a:lnSpc>
                <a:spcPct val="150000"/>
              </a:lnSpc>
              <a:buFont typeface="Wingdings 2" panose="05020102010507070707" pitchFamily="18" charset="2"/>
              <a:buNone/>
            </a:pPr>
            <a:r>
              <a:rPr lang="sr-Latn-CS" altLang="en-US" sz="1800" dirty="0"/>
              <a:t>			</a:t>
            </a:r>
            <a:r>
              <a:rPr lang="en-GB" altLang="en-US" sz="1800" dirty="0"/>
              <a:t>c</a:t>
            </a:r>
            <a:r>
              <a:rPr lang="sr-Latn-CS" altLang="en-US" sz="1800" dirty="0"/>
              <a:t>)</a:t>
            </a:r>
            <a:r>
              <a:rPr lang="en-GB" altLang="en-US" sz="1800" dirty="0"/>
              <a:t>some of intrinsic laryngeal muscles</a:t>
            </a:r>
            <a:endParaRPr lang="sr-Latn-CS" altLang="en-US" sz="1800" dirty="0"/>
          </a:p>
        </p:txBody>
      </p:sp>
      <p:sp>
        <p:nvSpPr>
          <p:cNvPr id="75779" name="Title 1"/>
          <p:cNvSpPr txBox="1">
            <a:spLocks noChangeArrowheads="1"/>
          </p:cNvSpPr>
          <p:nvPr/>
        </p:nvSpPr>
        <p:spPr bwMode="auto">
          <a:xfrm>
            <a:off x="714375" y="0"/>
            <a:ext cx="721518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Laryngeal cavity (</a:t>
            </a:r>
            <a:r>
              <a:rPr lang="sr-Latn-CS" altLang="en-US" sz="3500" dirty="0" err="1">
                <a:solidFill>
                  <a:schemeClr val="tx2"/>
                </a:solidFill>
                <a:latin typeface="Constantia" panose="02030602050306030303" pitchFamily="18" charset="0"/>
              </a:rPr>
              <a:t>Cavum</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laryngis</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pic>
        <p:nvPicPr>
          <p:cNvPr id="75780" name="Picture 145"/>
          <p:cNvPicPr>
            <a:picLocks noChangeAspect="1" noChangeArrowheads="1"/>
          </p:cNvPicPr>
          <p:nvPr/>
        </p:nvPicPr>
        <p:blipFill>
          <a:blip r:embed="rId2">
            <a:extLst>
              <a:ext uri="{28A0092B-C50C-407E-A947-70E740481C1C}">
                <a14:useLocalDpi xmlns:a14="http://schemas.microsoft.com/office/drawing/2010/main" val="0"/>
              </a:ext>
            </a:extLst>
          </a:blip>
          <a:srcRect l="53690" t="23808" r="22289" b="17128"/>
          <a:stretch>
            <a:fillRect/>
          </a:stretch>
        </p:blipFill>
        <p:spPr bwMode="auto">
          <a:xfrm>
            <a:off x="6360735" y="1081087"/>
            <a:ext cx="2783265" cy="4276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5">
            <a:extLst>
              <a:ext uri="{FF2B5EF4-FFF2-40B4-BE49-F238E27FC236}">
                <a16:creationId xmlns:a16="http://schemas.microsoft.com/office/drawing/2014/main" id="{F425B386-6786-245F-4077-42035BEF37B2}"/>
              </a:ext>
            </a:extLst>
          </p:cNvPr>
          <p:cNvSpPr txBox="1">
            <a:spLocks noChangeArrowheads="1"/>
          </p:cNvSpPr>
          <p:nvPr/>
        </p:nvSpPr>
        <p:spPr bwMode="auto">
          <a:xfrm>
            <a:off x="5936325" y="5357813"/>
            <a:ext cx="3135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sz="1200" b="1" dirty="0">
                <a:latin typeface="Constantia" panose="02030602050306030303" pitchFamily="18" charset="0"/>
              </a:rPr>
              <a:t>Frontal (coronal) section through larynx </a:t>
            </a:r>
            <a:br>
              <a:rPr lang="en-GB" altLang="en-US" sz="1200" b="1" dirty="0">
                <a:latin typeface="Constantia" panose="02030602050306030303" pitchFamily="18" charset="0"/>
              </a:rPr>
            </a:br>
            <a:r>
              <a:rPr lang="en-GB" altLang="en-US" sz="1200" b="1" dirty="0">
                <a:latin typeface="Constantia" panose="02030602050306030303" pitchFamily="18" charset="0"/>
              </a:rPr>
              <a:t>and trachea</a:t>
            </a:r>
            <a:endParaRPr lang="sr-Latn-CS" altLang="en-US" sz="1200" b="1" dirty="0">
              <a:latin typeface="Constantia" panose="02030602050306030303" pitchFamily="18" charset="0"/>
            </a:endParaRPr>
          </a:p>
        </p:txBody>
      </p:sp>
      <p:sp>
        <p:nvSpPr>
          <p:cNvPr id="3" name="Oval 4">
            <a:extLst>
              <a:ext uri="{FF2B5EF4-FFF2-40B4-BE49-F238E27FC236}">
                <a16:creationId xmlns:a16="http://schemas.microsoft.com/office/drawing/2014/main" id="{7AAC198E-BD76-5654-A6AB-856E911814C9}"/>
              </a:ext>
            </a:extLst>
          </p:cNvPr>
          <p:cNvSpPr>
            <a:spLocks noChangeArrowheads="1"/>
          </p:cNvSpPr>
          <p:nvPr/>
        </p:nvSpPr>
        <p:spPr bwMode="auto">
          <a:xfrm>
            <a:off x="7020272" y="2700410"/>
            <a:ext cx="1143000" cy="609455"/>
          </a:xfrm>
          <a:prstGeom prst="ellipse">
            <a:avLst/>
          </a:prstGeom>
          <a:noFill/>
          <a:ln w="25400" cmpd="sng">
            <a:solidFill>
              <a:srgbClr val="08509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solidFill>
                <a:srgbClr val="FFFFFF"/>
              </a:solidFill>
              <a:latin typeface="Constantia" panose="02030602050306030303" pitchFamily="18"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Rectangle 2"/>
          <p:cNvSpPr>
            <a:spLocks noGrp="1" noChangeArrowheads="1"/>
          </p:cNvSpPr>
          <p:nvPr>
            <p:ph type="body" idx="4294967295"/>
          </p:nvPr>
        </p:nvSpPr>
        <p:spPr>
          <a:xfrm>
            <a:off x="0" y="-1"/>
            <a:ext cx="9144000" cy="6827045"/>
          </a:xfrm>
        </p:spPr>
        <p:txBody>
          <a:bodyPr/>
          <a:lstStyle/>
          <a:p>
            <a:pPr eaLnBrk="1" hangingPunct="1">
              <a:buFont typeface="Wingdings 2" panose="05020102010507070707" pitchFamily="18" charset="2"/>
              <a:buNone/>
            </a:pPr>
            <a:endParaRPr lang="sr-Latn-CS" altLang="en-US" sz="2000" b="1" u="sng" dirty="0"/>
          </a:p>
          <a:p>
            <a:pPr eaLnBrk="1" hangingPunct="1">
              <a:buFont typeface="Wingdings 2" panose="05020102010507070707" pitchFamily="18" charset="2"/>
              <a:buNone/>
            </a:pPr>
            <a:br>
              <a:rPr lang="sr-Latn-CS" altLang="en-US" sz="1800" dirty="0"/>
            </a:br>
            <a:endParaRPr lang="sr-Latn-CS" altLang="en-US" sz="1800" dirty="0"/>
          </a:p>
          <a:p>
            <a:pPr eaLnBrk="1" hangingPunct="1">
              <a:lnSpc>
                <a:spcPct val="110000"/>
              </a:lnSpc>
              <a:buNone/>
            </a:pPr>
            <a:r>
              <a:rPr lang="sr-Latn-CS" altLang="en-US" sz="1800" dirty="0"/>
              <a:t>-</a:t>
            </a:r>
            <a:r>
              <a:rPr lang="en-GB" altLang="en-US" sz="1800" dirty="0"/>
              <a:t> </a:t>
            </a:r>
            <a:r>
              <a:rPr lang="en-GB" altLang="en-US" sz="1800" b="1" dirty="0"/>
              <a:t>VOCAL FOLD or VOCAL CORD</a:t>
            </a:r>
            <a:r>
              <a:rPr lang="en-GB" altLang="en-US" sz="1800" dirty="0"/>
              <a:t> (</a:t>
            </a:r>
            <a:r>
              <a:rPr lang="sr-Latn-CS" altLang="en-US" sz="1800" b="1" dirty="0"/>
              <a:t>PLICA VOCALIS</a:t>
            </a:r>
            <a:r>
              <a:rPr lang="en-GB" altLang="en-US" sz="1800" b="1" dirty="0"/>
              <a:t>)</a:t>
            </a:r>
            <a:r>
              <a:rPr lang="sr-Latn-CS" altLang="en-US" sz="1800" b="1" dirty="0"/>
              <a:t>: </a:t>
            </a:r>
            <a:r>
              <a:rPr lang="sr-Latn-CS" altLang="en-US" sz="1800" dirty="0"/>
              <a:t>	</a:t>
            </a:r>
            <a:br>
              <a:rPr lang="en-GB" altLang="en-US" sz="1800" dirty="0"/>
            </a:br>
            <a:r>
              <a:rPr lang="sr-Latn-CS" altLang="en-US" sz="1800" dirty="0"/>
              <a:t>- </a:t>
            </a:r>
            <a:r>
              <a:rPr lang="en-GB" altLang="en-US" sz="1800" dirty="0"/>
              <a:t>paired fold of mucosa that covers vocal ligament (</a:t>
            </a:r>
            <a:r>
              <a:rPr lang="sr-Latn-CS" altLang="en-US" sz="1800" dirty="0" err="1"/>
              <a:t>lig</a:t>
            </a:r>
            <a:r>
              <a:rPr lang="sr-Latn-CS" altLang="en-US" sz="1800" dirty="0"/>
              <a:t>. </a:t>
            </a:r>
            <a:r>
              <a:rPr lang="sr-Latn-CS" altLang="en-US" sz="1800" dirty="0" err="1"/>
              <a:t>vocale</a:t>
            </a:r>
            <a:r>
              <a:rPr lang="en-GB" altLang="en-US" sz="1800" dirty="0"/>
              <a:t>)</a:t>
            </a:r>
            <a:br>
              <a:rPr lang="sr-Latn-CS" altLang="en-US" sz="1800" dirty="0"/>
            </a:br>
            <a:r>
              <a:rPr lang="sr-Latn-CS" altLang="en-US" sz="1800" dirty="0"/>
              <a:t>  </a:t>
            </a:r>
            <a:r>
              <a:rPr lang="en-GB" altLang="en-US" sz="1800" dirty="0"/>
              <a:t>vocal muscle (m. vocalis) and processus vocalis of arytenoid </a:t>
            </a:r>
            <a:br>
              <a:rPr lang="en-GB" altLang="en-US" sz="1800" dirty="0"/>
            </a:br>
            <a:r>
              <a:rPr lang="en-GB" altLang="en-US" sz="1800" dirty="0"/>
              <a:t>  cartilage</a:t>
            </a:r>
            <a:r>
              <a:rPr lang="sr-Latn-CS" altLang="en-US" sz="1800" dirty="0"/>
              <a:t>.</a:t>
            </a:r>
          </a:p>
          <a:p>
            <a:pPr eaLnBrk="1" hangingPunct="1">
              <a:lnSpc>
                <a:spcPct val="110000"/>
              </a:lnSpc>
              <a:spcAft>
                <a:spcPts val="600"/>
              </a:spcAft>
              <a:buFont typeface="Wingdings 2" panose="05020102010507070707" pitchFamily="18" charset="2"/>
              <a:buNone/>
            </a:pPr>
            <a:r>
              <a:rPr lang="sr-Latn-CS" altLang="en-US" sz="1800" dirty="0"/>
              <a:t>	- </a:t>
            </a:r>
            <a:r>
              <a:rPr lang="en-GB" altLang="en-US" sz="1800" dirty="0"/>
              <a:t>The aperture between both</a:t>
            </a:r>
            <a:r>
              <a:rPr lang="sr-Latn-CS" altLang="en-US" sz="1800" dirty="0"/>
              <a:t> </a:t>
            </a:r>
            <a:r>
              <a:rPr lang="en-GB" altLang="en-US" sz="1800" dirty="0"/>
              <a:t>vocal cords (</a:t>
            </a:r>
            <a:r>
              <a:rPr lang="sr-Latn-CS" altLang="en-US" sz="1800" dirty="0" err="1"/>
              <a:t>plicae</a:t>
            </a:r>
            <a:r>
              <a:rPr lang="sr-Latn-CS" altLang="en-US" sz="1800" dirty="0"/>
              <a:t> </a:t>
            </a:r>
            <a:r>
              <a:rPr lang="sr-Latn-CS" altLang="en-US" sz="1800" dirty="0" err="1"/>
              <a:t>vocalis</a:t>
            </a:r>
            <a:r>
              <a:rPr lang="en-GB" altLang="en-US" sz="1800" dirty="0"/>
              <a:t>)</a:t>
            </a:r>
            <a:r>
              <a:rPr lang="sr-Latn-CS" altLang="en-US" sz="1800" dirty="0"/>
              <a:t> </a:t>
            </a:r>
            <a:r>
              <a:rPr lang="en-GB" altLang="en-US" sz="1800" dirty="0"/>
              <a:t>is named</a:t>
            </a:r>
            <a:br>
              <a:rPr lang="en-GB" altLang="en-US" sz="1800" dirty="0"/>
            </a:br>
            <a:r>
              <a:rPr lang="en-GB" altLang="en-US" sz="1800" dirty="0"/>
              <a:t>  </a:t>
            </a:r>
            <a:r>
              <a:rPr lang="sr-Latn-CS" altLang="en-US" sz="1800" i="1" u="sng" dirty="0"/>
              <a:t>rima </a:t>
            </a:r>
            <a:r>
              <a:rPr lang="sr-Latn-CS" altLang="en-US" sz="1800" i="1" u="sng" dirty="0" err="1"/>
              <a:t>glottidis</a:t>
            </a:r>
            <a:r>
              <a:rPr lang="en-GB" altLang="en-US" sz="1800" dirty="0"/>
              <a:t>, aperture for communication of middle and </a:t>
            </a:r>
            <a:br>
              <a:rPr lang="en-GB" altLang="en-US" sz="1800" dirty="0"/>
            </a:br>
            <a:r>
              <a:rPr lang="en-GB" altLang="en-US" sz="1800" dirty="0"/>
              <a:t>  inferior region of laryngeal cavity</a:t>
            </a:r>
            <a:r>
              <a:rPr lang="sr-Latn-CS" altLang="en-US" sz="1800" dirty="0"/>
              <a:t>. </a:t>
            </a:r>
            <a:br>
              <a:rPr lang="sr-Latn-CS" altLang="en-US" sz="1800" dirty="0"/>
            </a:br>
            <a:r>
              <a:rPr lang="en-GB" altLang="en-US" sz="1800" dirty="0"/>
              <a:t>*</a:t>
            </a:r>
            <a:r>
              <a:rPr lang="sr-Latn-CS" altLang="en-US" sz="1800" dirty="0"/>
              <a:t> </a:t>
            </a:r>
            <a:r>
              <a:rPr lang="en-GB" altLang="en-US" sz="1800" b="1" dirty="0"/>
              <a:t>Content of vocal cords (</a:t>
            </a:r>
            <a:r>
              <a:rPr lang="sr-Latn-CS" altLang="en-US" sz="1800" b="1" dirty="0" err="1"/>
              <a:t>plicae</a:t>
            </a:r>
            <a:r>
              <a:rPr lang="sr-Latn-CS" altLang="en-US" sz="1800" b="1" dirty="0"/>
              <a:t> </a:t>
            </a:r>
            <a:r>
              <a:rPr lang="sr-Latn-CS" altLang="en-US" sz="1800" b="1" dirty="0" err="1"/>
              <a:t>vocalis</a:t>
            </a:r>
            <a:r>
              <a:rPr lang="en-GB" altLang="en-US" sz="1800" b="1" dirty="0"/>
              <a:t>)</a:t>
            </a:r>
            <a:r>
              <a:rPr lang="sr-Latn-CS" altLang="en-US" sz="1800" dirty="0"/>
              <a:t>: </a:t>
            </a:r>
            <a:br>
              <a:rPr lang="sr-Latn-CS" altLang="en-US" sz="1800" dirty="0"/>
            </a:br>
            <a:r>
              <a:rPr lang="sr-Latn-CS" altLang="en-US" sz="1800" dirty="0"/>
              <a:t>  -</a:t>
            </a:r>
            <a:r>
              <a:rPr lang="en-GB" altLang="en-US" sz="1800" dirty="0"/>
              <a:t> vocal ligament (</a:t>
            </a:r>
            <a:r>
              <a:rPr lang="sr-Latn-CS" altLang="en-US" sz="1800" dirty="0" err="1"/>
              <a:t>lig</a:t>
            </a:r>
            <a:r>
              <a:rPr lang="sr-Latn-CS" altLang="en-US" sz="1800" dirty="0"/>
              <a:t>. </a:t>
            </a:r>
            <a:r>
              <a:rPr lang="sr-Latn-CS" altLang="en-US" sz="1800" dirty="0" err="1"/>
              <a:t>vocale</a:t>
            </a:r>
            <a:r>
              <a:rPr lang="en-GB" altLang="en-US" sz="1800" dirty="0"/>
              <a:t>)</a:t>
            </a:r>
            <a:br>
              <a:rPr lang="sr-Latn-CS" altLang="en-US" sz="1800" dirty="0"/>
            </a:br>
            <a:r>
              <a:rPr lang="sr-Latn-CS" altLang="en-US" sz="1800" dirty="0"/>
              <a:t>  -</a:t>
            </a:r>
            <a:r>
              <a:rPr lang="en-GB" altLang="en-US" sz="1800" dirty="0"/>
              <a:t> vocal muscle (</a:t>
            </a:r>
            <a:r>
              <a:rPr lang="sr-Latn-CS" altLang="en-US" sz="1800" dirty="0" err="1"/>
              <a:t>m.vocalis</a:t>
            </a:r>
            <a:r>
              <a:rPr lang="en-GB" altLang="en-US" sz="1800" dirty="0"/>
              <a:t>)</a:t>
            </a:r>
            <a:br>
              <a:rPr lang="sr-Latn-CS" altLang="en-US" sz="1800" dirty="0"/>
            </a:br>
            <a:r>
              <a:rPr lang="sr-Latn-CS" altLang="en-US" sz="1800" dirty="0"/>
              <a:t>  - </a:t>
            </a:r>
            <a:r>
              <a:rPr lang="sr-Latn-CS" altLang="en-US" sz="1800" dirty="0" err="1"/>
              <a:t>processus</a:t>
            </a:r>
            <a:r>
              <a:rPr lang="sr-Latn-CS" altLang="en-US" sz="1800" dirty="0"/>
              <a:t> </a:t>
            </a:r>
            <a:r>
              <a:rPr lang="sr-Latn-CS" altLang="en-US" sz="1800" dirty="0" err="1"/>
              <a:t>vocalis</a:t>
            </a:r>
            <a:r>
              <a:rPr lang="en-GB" altLang="en-US" sz="1800" dirty="0"/>
              <a:t> of arytenoid cartilage</a:t>
            </a:r>
            <a:br>
              <a:rPr lang="sr-Latn-CS" altLang="en-US" sz="1800" dirty="0"/>
            </a:br>
            <a:r>
              <a:rPr lang="sr-Latn-CS" altLang="en-US" sz="1800" dirty="0"/>
              <a:t>  - </a:t>
            </a:r>
            <a:r>
              <a:rPr lang="en-GB" altLang="en-US" sz="1800" dirty="0"/>
              <a:t>mucosa that covers above mentioned parts</a:t>
            </a:r>
            <a:r>
              <a:rPr lang="sr-Latn-CS" altLang="en-US" sz="1800" dirty="0"/>
              <a:t> (</a:t>
            </a:r>
            <a:r>
              <a:rPr lang="en-GB" altLang="en-US" sz="1800" dirty="0"/>
              <a:t>it is </a:t>
            </a:r>
            <a:r>
              <a:rPr lang="en-GB" sz="1800" b="0" i="0" dirty="0">
                <a:solidFill>
                  <a:srgbClr val="040C28"/>
                </a:solidFill>
                <a:effectLst/>
              </a:rPr>
              <a:t>stratified </a:t>
            </a:r>
            <a:br>
              <a:rPr lang="en-GB" sz="1800" b="0" i="0" dirty="0">
                <a:solidFill>
                  <a:srgbClr val="040C28"/>
                </a:solidFill>
                <a:effectLst/>
              </a:rPr>
            </a:br>
            <a:r>
              <a:rPr lang="en-GB" sz="1800" b="0" i="0" dirty="0">
                <a:solidFill>
                  <a:srgbClr val="040C28"/>
                </a:solidFill>
                <a:effectLst/>
              </a:rPr>
              <a:t>    squamous  </a:t>
            </a:r>
            <a:r>
              <a:rPr lang="en-GB" altLang="en-US" sz="1800" dirty="0" err="1"/>
              <a:t>epthelium</a:t>
            </a:r>
            <a:r>
              <a:rPr lang="en-GB" altLang="en-US" sz="1800" dirty="0"/>
              <a:t> as in oral cavity; different then mucosa</a:t>
            </a:r>
            <a:br>
              <a:rPr lang="en-GB" altLang="en-US" sz="1800" dirty="0"/>
            </a:br>
            <a:r>
              <a:rPr lang="en-GB" altLang="en-US" sz="1800" dirty="0"/>
              <a:t>    in rest of laryngeal cavity</a:t>
            </a:r>
            <a:r>
              <a:rPr lang="sr-Latn-CS" altLang="en-US" sz="1800" dirty="0"/>
              <a:t>)</a:t>
            </a:r>
            <a:br>
              <a:rPr lang="en-GB" altLang="en-US" sz="1800" dirty="0"/>
            </a:br>
            <a:r>
              <a:rPr lang="en-GB" altLang="en-US" sz="1800" dirty="0"/>
              <a:t>- The both vocal cords with rima glottidis between them form</a:t>
            </a:r>
            <a:br>
              <a:rPr lang="en-GB" altLang="en-US" sz="1800" dirty="0"/>
            </a:br>
            <a:r>
              <a:rPr lang="en-GB" altLang="en-US" sz="1800" dirty="0"/>
              <a:t>   </a:t>
            </a:r>
            <a:r>
              <a:rPr lang="en-GB" altLang="en-US" sz="1800" b="1" dirty="0"/>
              <a:t>GLOTTIS</a:t>
            </a:r>
            <a:r>
              <a:rPr lang="en-GB" altLang="en-US" sz="1800" dirty="0"/>
              <a:t> </a:t>
            </a:r>
            <a:r>
              <a:rPr lang="en-GB" sz="1800" dirty="0"/>
              <a:t>(the vocal apparatus of the larynx)</a:t>
            </a:r>
            <a:endParaRPr lang="en-GB" altLang="en-US" sz="1800" dirty="0"/>
          </a:p>
        </p:txBody>
      </p:sp>
      <p:sp>
        <p:nvSpPr>
          <p:cNvPr id="76803" name="Title 1"/>
          <p:cNvSpPr txBox="1">
            <a:spLocks noChangeArrowheads="1"/>
          </p:cNvSpPr>
          <p:nvPr/>
        </p:nvSpPr>
        <p:spPr bwMode="auto">
          <a:xfrm>
            <a:off x="-221535" y="30955"/>
            <a:ext cx="721518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Laryngeal cavity (</a:t>
            </a:r>
            <a:r>
              <a:rPr lang="sr-Latn-CS" altLang="en-US" sz="3500" dirty="0" err="1">
                <a:solidFill>
                  <a:schemeClr val="tx2"/>
                </a:solidFill>
                <a:latin typeface="Constantia" panose="02030602050306030303" pitchFamily="18" charset="0"/>
              </a:rPr>
              <a:t>Cavum</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laryngis</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pic>
        <p:nvPicPr>
          <p:cNvPr id="76804" name="Picture 145"/>
          <p:cNvPicPr>
            <a:picLocks noChangeAspect="1" noChangeArrowheads="1"/>
          </p:cNvPicPr>
          <p:nvPr/>
        </p:nvPicPr>
        <p:blipFill>
          <a:blip r:embed="rId2">
            <a:extLst>
              <a:ext uri="{28A0092B-C50C-407E-A947-70E740481C1C}">
                <a14:useLocalDpi xmlns:a14="http://schemas.microsoft.com/office/drawing/2010/main" val="0"/>
              </a:ext>
            </a:extLst>
          </a:blip>
          <a:srcRect l="24834" t="23808" r="50262" b="17598"/>
          <a:stretch>
            <a:fillRect/>
          </a:stretch>
        </p:blipFill>
        <p:spPr bwMode="auto">
          <a:xfrm>
            <a:off x="6751637" y="0"/>
            <a:ext cx="2428875"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142"/>
          <p:cNvPicPr>
            <a:picLocks noChangeAspect="1" noChangeArrowheads="1"/>
          </p:cNvPicPr>
          <p:nvPr/>
        </p:nvPicPr>
        <p:blipFill>
          <a:blip r:embed="rId3">
            <a:extLst>
              <a:ext uri="{28A0092B-C50C-407E-A947-70E740481C1C}">
                <a14:useLocalDpi xmlns:a14="http://schemas.microsoft.com/office/drawing/2010/main" val="0"/>
              </a:ext>
            </a:extLst>
          </a:blip>
          <a:srcRect l="53394" t="29761" r="23013" b="26880"/>
          <a:stretch>
            <a:fillRect/>
          </a:stretch>
        </p:blipFill>
        <p:spPr bwMode="auto">
          <a:xfrm>
            <a:off x="6842125" y="3857625"/>
            <a:ext cx="2301875"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6" name="TextBox 5"/>
          <p:cNvSpPr txBox="1">
            <a:spLocks noChangeArrowheads="1"/>
          </p:cNvSpPr>
          <p:nvPr/>
        </p:nvSpPr>
        <p:spPr bwMode="auto">
          <a:xfrm>
            <a:off x="6615113" y="3571875"/>
            <a:ext cx="25288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1200" b="1">
                <a:latin typeface="Constantia" panose="02030602050306030303" pitchFamily="18" charset="0"/>
              </a:rPr>
              <a:t>Сагитални пресек кроз гркљан</a:t>
            </a:r>
            <a:endParaRPr lang="sr-Latn-CS" altLang="en-US" sz="1200" b="1">
              <a:latin typeface="Constantia" panose="02030602050306030303" pitchFamily="18" charset="0"/>
            </a:endParaRPr>
          </a:p>
        </p:txBody>
      </p:sp>
      <p:sp>
        <p:nvSpPr>
          <p:cNvPr id="76807" name="TextBox 6"/>
          <p:cNvSpPr txBox="1">
            <a:spLocks noChangeArrowheads="1"/>
          </p:cNvSpPr>
          <p:nvPr/>
        </p:nvSpPr>
        <p:spPr bwMode="auto">
          <a:xfrm>
            <a:off x="7072313" y="6581775"/>
            <a:ext cx="1190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sz="1200" b="1">
                <a:latin typeface="Constantia" panose="02030602050306030303" pitchFamily="18" charset="0"/>
              </a:rPr>
              <a:t>Glottis in vivo</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B81CF9-6687-3D81-E08F-58814CE3A7B8}"/>
              </a:ext>
            </a:extLst>
          </p:cNvPr>
          <p:cNvSpPr txBox="1"/>
          <p:nvPr/>
        </p:nvSpPr>
        <p:spPr>
          <a:xfrm>
            <a:off x="-6320" y="764704"/>
            <a:ext cx="9133240" cy="2308324"/>
          </a:xfrm>
          <a:prstGeom prst="rect">
            <a:avLst/>
          </a:prstGeom>
          <a:noFill/>
        </p:spPr>
        <p:txBody>
          <a:bodyPr wrap="square">
            <a:spAutoFit/>
          </a:bodyPr>
          <a:lstStyle/>
          <a:p>
            <a:r>
              <a:rPr lang="en-GB" dirty="0">
                <a:latin typeface="+mn-lt"/>
              </a:rPr>
              <a:t>- The shape of the rima glottidis varies according to the position of the vocal folds. </a:t>
            </a:r>
            <a:br>
              <a:rPr lang="en-GB" dirty="0">
                <a:latin typeface="+mn-lt"/>
              </a:rPr>
            </a:br>
            <a:r>
              <a:rPr lang="en-GB" dirty="0">
                <a:latin typeface="+mn-lt"/>
              </a:rPr>
              <a:t>- During ordinary breathing, the rima is narrow and wedge shaped; during forced</a:t>
            </a:r>
            <a:br>
              <a:rPr lang="en-GB" dirty="0">
                <a:latin typeface="+mn-lt"/>
              </a:rPr>
            </a:br>
            <a:r>
              <a:rPr lang="en-GB" dirty="0">
                <a:latin typeface="+mn-lt"/>
              </a:rPr>
              <a:t>   respiration, it is wide and trapezoidal in shape. </a:t>
            </a:r>
            <a:br>
              <a:rPr lang="en-GB" dirty="0">
                <a:latin typeface="+mn-lt"/>
              </a:rPr>
            </a:br>
            <a:r>
              <a:rPr lang="en-GB" dirty="0">
                <a:latin typeface="+mn-lt"/>
              </a:rPr>
              <a:t>- The rima glottidis is slit-like when the vocal folds are closely approximated during</a:t>
            </a:r>
            <a:br>
              <a:rPr lang="en-GB" dirty="0">
                <a:latin typeface="+mn-lt"/>
              </a:rPr>
            </a:br>
            <a:r>
              <a:rPr lang="en-GB" dirty="0">
                <a:latin typeface="+mn-lt"/>
              </a:rPr>
              <a:t>   phonation. Variation in the tension and length of the vocal folds, in the width of the rima</a:t>
            </a:r>
            <a:br>
              <a:rPr lang="en-GB" dirty="0">
                <a:latin typeface="+mn-lt"/>
              </a:rPr>
            </a:br>
            <a:r>
              <a:rPr lang="en-GB" dirty="0">
                <a:latin typeface="+mn-lt"/>
              </a:rPr>
              <a:t>   glottidis, and in the intensity of the expiratory effort produces changes in the pitch of the</a:t>
            </a:r>
            <a:br>
              <a:rPr lang="en-GB" dirty="0">
                <a:latin typeface="+mn-lt"/>
              </a:rPr>
            </a:br>
            <a:r>
              <a:rPr lang="en-GB" dirty="0">
                <a:latin typeface="+mn-lt"/>
              </a:rPr>
              <a:t>   voice. The lower range of pitch of the voice of </a:t>
            </a:r>
            <a:r>
              <a:rPr lang="en-GB" dirty="0" err="1">
                <a:latin typeface="+mn-lt"/>
              </a:rPr>
              <a:t>postpubertal</a:t>
            </a:r>
            <a:r>
              <a:rPr lang="en-GB" dirty="0">
                <a:latin typeface="+mn-lt"/>
              </a:rPr>
              <a:t> males results from the greater</a:t>
            </a:r>
            <a:br>
              <a:rPr lang="en-GB" dirty="0">
                <a:latin typeface="+mn-lt"/>
              </a:rPr>
            </a:br>
            <a:r>
              <a:rPr lang="en-GB" dirty="0">
                <a:latin typeface="+mn-lt"/>
              </a:rPr>
              <a:t>   length of the vocal folds. </a:t>
            </a:r>
          </a:p>
        </p:txBody>
      </p:sp>
      <p:pic>
        <p:nvPicPr>
          <p:cNvPr id="5" name="Picture 4">
            <a:extLst>
              <a:ext uri="{FF2B5EF4-FFF2-40B4-BE49-F238E27FC236}">
                <a16:creationId xmlns:a16="http://schemas.microsoft.com/office/drawing/2014/main" id="{41F74AB1-A112-8E62-9DFE-25B51312CE70}"/>
              </a:ext>
            </a:extLst>
          </p:cNvPr>
          <p:cNvPicPr>
            <a:picLocks noChangeAspect="1"/>
          </p:cNvPicPr>
          <p:nvPr/>
        </p:nvPicPr>
        <p:blipFill>
          <a:blip r:embed="rId2"/>
          <a:stretch>
            <a:fillRect/>
          </a:stretch>
        </p:blipFill>
        <p:spPr>
          <a:xfrm>
            <a:off x="5720" y="3140968"/>
            <a:ext cx="9144000" cy="3161654"/>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6" name="Rectangle 2"/>
          <p:cNvSpPr>
            <a:spLocks noGrp="1" noChangeArrowheads="1"/>
          </p:cNvSpPr>
          <p:nvPr>
            <p:ph type="body" idx="4294967295"/>
          </p:nvPr>
        </p:nvSpPr>
        <p:spPr>
          <a:xfrm>
            <a:off x="0" y="0"/>
            <a:ext cx="9144000" cy="6858000"/>
          </a:xfrm>
        </p:spPr>
        <p:txBody>
          <a:bodyPr/>
          <a:lstStyle/>
          <a:p>
            <a:pPr eaLnBrk="1" hangingPunct="1">
              <a:buFont typeface="Wingdings 2" panose="05020102010507070707" pitchFamily="18" charset="2"/>
              <a:buNone/>
            </a:pPr>
            <a:endParaRPr lang="sr-Latn-CS" altLang="en-US" sz="2000" b="1" u="sng" dirty="0"/>
          </a:p>
          <a:p>
            <a:pPr eaLnBrk="1" hangingPunct="1">
              <a:buFont typeface="Wingdings 2" panose="05020102010507070707" pitchFamily="18" charset="2"/>
              <a:buNone/>
            </a:pPr>
            <a:br>
              <a:rPr lang="sr-Latn-CS" altLang="en-US" sz="1800" dirty="0"/>
            </a:br>
            <a:endParaRPr lang="sr-Latn-CS" altLang="en-US" sz="1800" dirty="0"/>
          </a:p>
          <a:p>
            <a:pPr eaLnBrk="1" hangingPunct="1">
              <a:lnSpc>
                <a:spcPct val="110000"/>
              </a:lnSpc>
              <a:buFont typeface="Wingdings 2" panose="05020102010507070707" pitchFamily="18" charset="2"/>
              <a:buNone/>
            </a:pPr>
            <a:r>
              <a:rPr lang="sr-Latn-CS" altLang="en-US" sz="1800" b="1" u="sng" dirty="0">
                <a:latin typeface="Times New Roman" panose="02020603050405020304" pitchFamily="18" charset="0"/>
              </a:rPr>
              <a:t>  3. </a:t>
            </a:r>
            <a:r>
              <a:rPr lang="en-GB" altLang="en-US" sz="1800" b="1" u="sng" dirty="0">
                <a:latin typeface="Times New Roman" panose="02020603050405020304" pitchFamily="18" charset="0"/>
              </a:rPr>
              <a:t>INFRAGLOTIC CAVITY (</a:t>
            </a:r>
            <a:r>
              <a:rPr lang="sr-Latn-CS" altLang="en-US" sz="1800" b="1" u="sng" dirty="0">
                <a:latin typeface="Times New Roman" panose="02020603050405020304" pitchFamily="18" charset="0"/>
              </a:rPr>
              <a:t>CAVITAS INFRAGLOTTICA</a:t>
            </a:r>
            <a:r>
              <a:rPr lang="en-GB" altLang="en-US" sz="1800" b="1" u="sng" dirty="0">
                <a:latin typeface="Times New Roman" panose="02020603050405020304" pitchFamily="18" charset="0"/>
              </a:rPr>
              <a:t>)</a:t>
            </a:r>
          </a:p>
          <a:p>
            <a:pPr eaLnBrk="1" hangingPunct="1">
              <a:lnSpc>
                <a:spcPct val="110000"/>
              </a:lnSpc>
              <a:buFont typeface="Wingdings 2" panose="05020102010507070707" pitchFamily="18" charset="2"/>
              <a:buNone/>
            </a:pPr>
            <a:r>
              <a:rPr lang="en-GB" altLang="en-US" sz="1800" b="1" dirty="0">
                <a:latin typeface="Times New Roman" panose="02020603050405020304" pitchFamily="18" charset="0"/>
              </a:rPr>
              <a:t>   </a:t>
            </a:r>
            <a:r>
              <a:rPr lang="sr-Latn-CS" altLang="en-US" sz="1800" dirty="0"/>
              <a:t>-</a:t>
            </a:r>
            <a:r>
              <a:rPr lang="en-GB" sz="1800" dirty="0"/>
              <a:t>the inferior cavity of the larynx between the vocal folds and the inferior border of the cricoid cartilage, where it is continuous with the lumen of the trachea.</a:t>
            </a:r>
            <a:endParaRPr lang="sr-Latn-CS" altLang="en-US" sz="1800" dirty="0"/>
          </a:p>
        </p:txBody>
      </p:sp>
      <p:sp>
        <p:nvSpPr>
          <p:cNvPr id="77827" name="Title 1"/>
          <p:cNvSpPr txBox="1">
            <a:spLocks noChangeArrowheads="1"/>
          </p:cNvSpPr>
          <p:nvPr/>
        </p:nvSpPr>
        <p:spPr bwMode="auto">
          <a:xfrm>
            <a:off x="714375" y="0"/>
            <a:ext cx="721518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Laryngeal cavity (</a:t>
            </a:r>
            <a:r>
              <a:rPr lang="sr-Latn-CS" altLang="en-US" sz="3500" dirty="0" err="1">
                <a:solidFill>
                  <a:schemeClr val="tx2"/>
                </a:solidFill>
                <a:latin typeface="Constantia" panose="02030602050306030303" pitchFamily="18" charset="0"/>
              </a:rPr>
              <a:t>Cavum</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laryngis</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pic>
        <p:nvPicPr>
          <p:cNvPr id="77828" name="Picture 145"/>
          <p:cNvPicPr>
            <a:picLocks noChangeAspect="1" noChangeArrowheads="1"/>
          </p:cNvPicPr>
          <p:nvPr/>
        </p:nvPicPr>
        <p:blipFill>
          <a:blip r:embed="rId2">
            <a:extLst>
              <a:ext uri="{28A0092B-C50C-407E-A947-70E740481C1C}">
                <a14:useLocalDpi xmlns:a14="http://schemas.microsoft.com/office/drawing/2010/main" val="0"/>
              </a:ext>
            </a:extLst>
          </a:blip>
          <a:srcRect l="24834" t="23808" r="50262" b="18768"/>
          <a:stretch>
            <a:fillRect/>
          </a:stretch>
        </p:blipFill>
        <p:spPr bwMode="auto">
          <a:xfrm>
            <a:off x="6715125" y="2357438"/>
            <a:ext cx="2428875" cy="35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9" name="Picture 2"/>
          <p:cNvPicPr>
            <a:picLocks noChangeAspect="1" noChangeArrowheads="1"/>
          </p:cNvPicPr>
          <p:nvPr/>
        </p:nvPicPr>
        <p:blipFill>
          <a:blip r:embed="rId3">
            <a:lum contrast="30000"/>
            <a:extLst>
              <a:ext uri="{28A0092B-C50C-407E-A947-70E740481C1C}">
                <a14:useLocalDpi xmlns:a14="http://schemas.microsoft.com/office/drawing/2010/main" val="0"/>
              </a:ext>
            </a:extLst>
          </a:blip>
          <a:srcRect l="32262" t="14999" r="26376" b="8124"/>
          <a:stretch>
            <a:fillRect/>
          </a:stretch>
        </p:blipFill>
        <p:spPr bwMode="auto">
          <a:xfrm>
            <a:off x="2650914" y="2279536"/>
            <a:ext cx="3842172" cy="446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0" name="Picture 145"/>
          <p:cNvPicPr>
            <a:picLocks noChangeAspect="1" noChangeArrowheads="1"/>
          </p:cNvPicPr>
          <p:nvPr/>
        </p:nvPicPr>
        <p:blipFill>
          <a:blip r:embed="rId2">
            <a:extLst>
              <a:ext uri="{28A0092B-C50C-407E-A947-70E740481C1C}">
                <a14:useLocalDpi xmlns:a14="http://schemas.microsoft.com/office/drawing/2010/main" val="0"/>
              </a:ext>
            </a:extLst>
          </a:blip>
          <a:srcRect l="53690" t="23808" r="22289" b="17596"/>
          <a:stretch>
            <a:fillRect/>
          </a:stretch>
        </p:blipFill>
        <p:spPr bwMode="auto">
          <a:xfrm>
            <a:off x="0" y="2286000"/>
            <a:ext cx="2343150"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1" name="TextBox 6"/>
          <p:cNvSpPr txBox="1">
            <a:spLocks noChangeArrowheads="1"/>
          </p:cNvSpPr>
          <p:nvPr/>
        </p:nvSpPr>
        <p:spPr bwMode="auto">
          <a:xfrm>
            <a:off x="0" y="6000750"/>
            <a:ext cx="33305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1200" b="1">
                <a:latin typeface="Constantia" panose="02030602050306030303" pitchFamily="18" charset="0"/>
              </a:rPr>
              <a:t>Фронтални пресек кроз гркљан и душник</a:t>
            </a:r>
            <a:endParaRPr lang="sr-Latn-CS" altLang="en-US" sz="1200" b="1">
              <a:latin typeface="Constantia" panose="02030602050306030303" pitchFamily="18" charset="0"/>
            </a:endParaRPr>
          </a:p>
        </p:txBody>
      </p:sp>
      <p:sp>
        <p:nvSpPr>
          <p:cNvPr id="77832" name="TextBox 7"/>
          <p:cNvSpPr txBox="1">
            <a:spLocks noChangeArrowheads="1"/>
          </p:cNvSpPr>
          <p:nvPr/>
        </p:nvSpPr>
        <p:spPr bwMode="auto">
          <a:xfrm>
            <a:off x="6615113" y="5929313"/>
            <a:ext cx="25288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sz="1200" b="1">
                <a:latin typeface="Constantia" panose="02030602050306030303" pitchFamily="18" charset="0"/>
              </a:rPr>
              <a:t>Сагитални пресек кроз гркљан</a:t>
            </a:r>
            <a:endParaRPr lang="sr-Latn-CS" altLang="en-US" sz="1200" b="1">
              <a:latin typeface="Constantia" panose="02030602050306030303" pitchFamily="18" charset="0"/>
            </a:endParaRPr>
          </a:p>
        </p:txBody>
      </p:sp>
      <p:sp>
        <p:nvSpPr>
          <p:cNvPr id="3" name="Oval 4">
            <a:extLst>
              <a:ext uri="{FF2B5EF4-FFF2-40B4-BE49-F238E27FC236}">
                <a16:creationId xmlns:a16="http://schemas.microsoft.com/office/drawing/2014/main" id="{A03A33DB-276A-22D6-79C2-5CABA1F87A6B}"/>
              </a:ext>
            </a:extLst>
          </p:cNvPr>
          <p:cNvSpPr>
            <a:spLocks noChangeArrowheads="1"/>
          </p:cNvSpPr>
          <p:nvPr/>
        </p:nvSpPr>
        <p:spPr bwMode="auto">
          <a:xfrm>
            <a:off x="611560" y="4077072"/>
            <a:ext cx="821577" cy="688370"/>
          </a:xfrm>
          <a:prstGeom prst="ellipse">
            <a:avLst/>
          </a:prstGeom>
          <a:noFill/>
          <a:ln w="25400" cmpd="sng">
            <a:solidFill>
              <a:srgbClr val="085091"/>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solidFill>
                <a:srgbClr val="FFFFFF"/>
              </a:solidFill>
              <a:latin typeface="Constantia" panose="02030602050306030303" pitchFamily="18"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Title 1"/>
          <p:cNvSpPr txBox="1">
            <a:spLocks noChangeArrowheads="1"/>
          </p:cNvSpPr>
          <p:nvPr/>
        </p:nvSpPr>
        <p:spPr bwMode="auto">
          <a:xfrm>
            <a:off x="539552" y="133349"/>
            <a:ext cx="824440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Blood vessels of larynx </a:t>
            </a:r>
            <a:endParaRPr lang="sr-Latn-CS" altLang="en-US" sz="3500" dirty="0">
              <a:solidFill>
                <a:schemeClr val="tx2"/>
              </a:solidFill>
              <a:latin typeface="Constantia" panose="02030602050306030303" pitchFamily="18" charset="0"/>
            </a:endParaRPr>
          </a:p>
        </p:txBody>
      </p:sp>
      <p:sp>
        <p:nvSpPr>
          <p:cNvPr id="79875" name="TextBox 3"/>
          <p:cNvSpPr txBox="1">
            <a:spLocks noChangeArrowheads="1"/>
          </p:cNvSpPr>
          <p:nvPr/>
        </p:nvSpPr>
        <p:spPr bwMode="auto">
          <a:xfrm>
            <a:off x="0" y="620688"/>
            <a:ext cx="9144000"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sz="800" b="1" dirty="0">
              <a:latin typeface="Constantia" panose="02030602050306030303" pitchFamily="18" charset="0"/>
            </a:endParaRPr>
          </a:p>
          <a:p>
            <a:pPr eaLnBrk="1" hangingPunct="1"/>
            <a:r>
              <a:rPr lang="en-GB" altLang="en-US" b="1" dirty="0">
                <a:latin typeface="Constantia" panose="02030602050306030303" pitchFamily="18" charset="0"/>
              </a:rPr>
              <a:t>Arteries</a:t>
            </a:r>
            <a:r>
              <a:rPr lang="sr-Latn-CS" altLang="en-US" dirty="0">
                <a:latin typeface="Constantia" panose="02030602050306030303" pitchFamily="18" charset="0"/>
              </a:rPr>
              <a:t>:  </a:t>
            </a:r>
            <a:br>
              <a:rPr lang="sr-Latn-CS" altLang="en-US" dirty="0">
                <a:latin typeface="Constantia" panose="02030602050306030303" pitchFamily="18" charset="0"/>
              </a:rPr>
            </a:br>
            <a:r>
              <a:rPr lang="en-GB" altLang="en-US" dirty="0">
                <a:latin typeface="Constantia" panose="02030602050306030303" pitchFamily="18" charset="0"/>
              </a:rPr>
              <a:t>* </a:t>
            </a:r>
            <a:r>
              <a:rPr lang="en-GB" altLang="en-US" dirty="0">
                <a:solidFill>
                  <a:srgbClr val="C00000"/>
                </a:solidFill>
                <a:latin typeface="Constantia" panose="02030602050306030303" pitchFamily="18" charset="0"/>
              </a:rPr>
              <a:t>superior laryngeal artery (</a:t>
            </a:r>
            <a:r>
              <a:rPr lang="sr-Latn-CS" altLang="en-US" dirty="0" err="1">
                <a:solidFill>
                  <a:srgbClr val="C00000"/>
                </a:solidFill>
                <a:latin typeface="Constantia" panose="02030602050306030303" pitchFamily="18" charset="0"/>
              </a:rPr>
              <a:t>a.laryngea</a:t>
            </a:r>
            <a:r>
              <a:rPr lang="sr-Latn-CS" altLang="en-US" dirty="0">
                <a:solidFill>
                  <a:srgbClr val="C00000"/>
                </a:solidFill>
                <a:latin typeface="Constantia" panose="02030602050306030303" pitchFamily="18" charset="0"/>
              </a:rPr>
              <a:t> </a:t>
            </a:r>
            <a:r>
              <a:rPr lang="sr-Latn-CS" altLang="en-US" dirty="0" err="1">
                <a:solidFill>
                  <a:srgbClr val="C00000"/>
                </a:solidFill>
                <a:latin typeface="Constantia" panose="02030602050306030303" pitchFamily="18" charset="0"/>
              </a:rPr>
              <a:t>superior</a:t>
            </a:r>
            <a:r>
              <a:rPr lang="en-GB" altLang="en-US" dirty="0">
                <a:solidFill>
                  <a:srgbClr val="C00000"/>
                </a:solidFill>
                <a:latin typeface="Constantia" panose="02030602050306030303" pitchFamily="18" charset="0"/>
              </a:rPr>
              <a:t>)</a:t>
            </a:r>
            <a:r>
              <a:rPr lang="sr-Latn-CS" altLang="en-US" dirty="0">
                <a:solidFill>
                  <a:srgbClr val="C00000"/>
                </a:solidFill>
                <a:latin typeface="Constantia" panose="02030602050306030303" pitchFamily="18" charset="0"/>
              </a:rPr>
              <a:t> </a:t>
            </a:r>
            <a:r>
              <a:rPr lang="en-GB" altLang="en-US" dirty="0">
                <a:latin typeface="Constantia" panose="02030602050306030303" pitchFamily="18" charset="0"/>
              </a:rPr>
              <a:t>- </a:t>
            </a:r>
            <a:r>
              <a:rPr lang="en-GB" altLang="en-US" sz="1600" dirty="0">
                <a:latin typeface="Constantia" panose="02030602050306030303" pitchFamily="18" charset="0"/>
              </a:rPr>
              <a:t>branch of </a:t>
            </a:r>
            <a:r>
              <a:rPr lang="sr-Latn-CS" altLang="en-US" sz="1600" dirty="0" err="1">
                <a:latin typeface="Constantia" panose="02030602050306030303" pitchFamily="18" charset="0"/>
              </a:rPr>
              <a:t>a.thyroidea</a:t>
            </a:r>
            <a:r>
              <a:rPr lang="sr-Latn-CS" altLang="en-US" sz="1600" dirty="0">
                <a:latin typeface="Constantia" panose="02030602050306030303" pitchFamily="18" charset="0"/>
              </a:rPr>
              <a:t> </a:t>
            </a:r>
            <a:r>
              <a:rPr lang="sr-Latn-CS" altLang="en-US" sz="1600" dirty="0" err="1">
                <a:latin typeface="Constantia" panose="02030602050306030303" pitchFamily="18" charset="0"/>
              </a:rPr>
              <a:t>superior</a:t>
            </a:r>
            <a:endParaRPr lang="en-GB" altLang="en-US" sz="1600" dirty="0">
              <a:latin typeface="Constantia" panose="02030602050306030303" pitchFamily="18" charset="0"/>
            </a:endParaRPr>
          </a:p>
          <a:p>
            <a:pPr eaLnBrk="1" hangingPunct="1"/>
            <a:r>
              <a:rPr lang="en-GB" altLang="en-US" dirty="0">
                <a:latin typeface="Constantia" panose="02030602050306030303" pitchFamily="18" charset="0"/>
              </a:rPr>
              <a:t>  </a:t>
            </a:r>
            <a:r>
              <a:rPr lang="en-GB" altLang="en-US" sz="1600" dirty="0">
                <a:latin typeface="Constantia" panose="02030602050306030303" pitchFamily="18" charset="0"/>
              </a:rPr>
              <a:t>- </a:t>
            </a:r>
            <a:r>
              <a:rPr lang="en-GB" sz="1600" dirty="0">
                <a:latin typeface="+mn-lt"/>
              </a:rPr>
              <a:t>accompanies the internal branch of the superior laryngeal nerve through the thyrohyoid membrane,</a:t>
            </a:r>
            <a:br>
              <a:rPr lang="en-GB" sz="1600" dirty="0">
                <a:latin typeface="+mn-lt"/>
              </a:rPr>
            </a:br>
            <a:r>
              <a:rPr lang="en-GB" sz="1600" dirty="0">
                <a:latin typeface="+mn-lt"/>
              </a:rPr>
              <a:t>    enters the laryngeal cavity and branches to supply the internal surface of the larynx.</a:t>
            </a:r>
            <a:endParaRPr lang="sr-Latn-CS" altLang="en-US" sz="1600" dirty="0">
              <a:latin typeface="+mn-lt"/>
            </a:endParaRPr>
          </a:p>
          <a:p>
            <a:pPr eaLnBrk="1" hangingPunct="1"/>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dirty="0">
                <a:solidFill>
                  <a:srgbClr val="C00000"/>
                </a:solidFill>
                <a:latin typeface="Constantia" panose="02030602050306030303" pitchFamily="18" charset="0"/>
              </a:rPr>
              <a:t>cricothyroid artery (</a:t>
            </a:r>
            <a:r>
              <a:rPr lang="sr-Latn-CS" altLang="en-US" dirty="0">
                <a:solidFill>
                  <a:srgbClr val="C00000"/>
                </a:solidFill>
                <a:latin typeface="Constantia" panose="02030602050306030303" pitchFamily="18" charset="0"/>
              </a:rPr>
              <a:t>r.</a:t>
            </a:r>
            <a:r>
              <a:rPr lang="en-GB" altLang="en-US" dirty="0">
                <a:solidFill>
                  <a:srgbClr val="C00000"/>
                </a:solidFill>
                <a:latin typeface="Constantia" panose="02030602050306030303" pitchFamily="18" charset="0"/>
              </a:rPr>
              <a:t> </a:t>
            </a:r>
            <a:r>
              <a:rPr lang="sr-Latn-CS" altLang="en-US" dirty="0" err="1">
                <a:solidFill>
                  <a:srgbClr val="C00000"/>
                </a:solidFill>
                <a:latin typeface="Constantia" panose="02030602050306030303" pitchFamily="18" charset="0"/>
              </a:rPr>
              <a:t>cricothyroideus</a:t>
            </a:r>
            <a:r>
              <a:rPr lang="en-GB" altLang="en-US" dirty="0">
                <a:solidFill>
                  <a:srgbClr val="C00000"/>
                </a:solidFill>
                <a:latin typeface="Constantia" panose="02030602050306030303" pitchFamily="18" charset="0"/>
              </a:rPr>
              <a:t>) </a:t>
            </a:r>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sz="1600" dirty="0">
                <a:latin typeface="Constantia" panose="02030602050306030303" pitchFamily="18" charset="0"/>
              </a:rPr>
              <a:t>branch of </a:t>
            </a:r>
            <a:r>
              <a:rPr lang="sr-Latn-CS" altLang="en-US" sz="1600" dirty="0" err="1">
                <a:latin typeface="Constantia" panose="02030602050306030303" pitchFamily="18" charset="0"/>
              </a:rPr>
              <a:t>a.thyroidea</a:t>
            </a:r>
            <a:r>
              <a:rPr lang="sr-Latn-CS" altLang="en-US" sz="1600" dirty="0">
                <a:latin typeface="Constantia" panose="02030602050306030303" pitchFamily="18" charset="0"/>
              </a:rPr>
              <a:t> </a:t>
            </a:r>
            <a:r>
              <a:rPr lang="sr-Latn-CS" altLang="en-US" sz="1600" dirty="0" err="1">
                <a:latin typeface="Constantia" panose="02030602050306030303" pitchFamily="18" charset="0"/>
              </a:rPr>
              <a:t>superior</a:t>
            </a:r>
            <a:br>
              <a:rPr lang="en-GB" altLang="en-US" dirty="0">
                <a:latin typeface="Constantia" panose="02030602050306030303" pitchFamily="18" charset="0"/>
              </a:rPr>
            </a:br>
            <a:r>
              <a:rPr lang="en-GB" altLang="en-US" sz="1600" dirty="0">
                <a:latin typeface="+mn-lt"/>
              </a:rPr>
              <a:t>     - </a:t>
            </a:r>
            <a:r>
              <a:rPr lang="en-GB" sz="1600" dirty="0">
                <a:latin typeface="+mn-lt"/>
              </a:rPr>
              <a:t>supplies the cricothyroid muscle</a:t>
            </a:r>
            <a:endParaRPr lang="sr-Latn-CS" altLang="en-US" sz="1600" dirty="0">
              <a:latin typeface="+mn-lt"/>
            </a:endParaRPr>
          </a:p>
          <a:p>
            <a:pPr eaLnBrk="1" hangingPunct="1"/>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dirty="0">
                <a:solidFill>
                  <a:srgbClr val="C00000"/>
                </a:solidFill>
                <a:latin typeface="Constantia" panose="02030602050306030303" pitchFamily="18" charset="0"/>
              </a:rPr>
              <a:t>inferior laryngeal artery (</a:t>
            </a:r>
            <a:r>
              <a:rPr lang="sr-Latn-CS" altLang="en-US" dirty="0" err="1">
                <a:solidFill>
                  <a:srgbClr val="C00000"/>
                </a:solidFill>
                <a:latin typeface="Constantia" panose="02030602050306030303" pitchFamily="18" charset="0"/>
              </a:rPr>
              <a:t>a.laryngea</a:t>
            </a:r>
            <a:r>
              <a:rPr lang="sr-Latn-CS" altLang="en-US" dirty="0">
                <a:solidFill>
                  <a:srgbClr val="C00000"/>
                </a:solidFill>
                <a:latin typeface="Constantia" panose="02030602050306030303" pitchFamily="18" charset="0"/>
              </a:rPr>
              <a:t> </a:t>
            </a:r>
            <a:r>
              <a:rPr lang="sr-Latn-CS" altLang="en-US" dirty="0" err="1">
                <a:solidFill>
                  <a:srgbClr val="C00000"/>
                </a:solidFill>
                <a:latin typeface="Constantia" panose="02030602050306030303" pitchFamily="18" charset="0"/>
              </a:rPr>
              <a:t>inferior</a:t>
            </a:r>
            <a:r>
              <a:rPr lang="en-GB" altLang="en-US" dirty="0">
                <a:solidFill>
                  <a:srgbClr val="C00000"/>
                </a:solidFill>
                <a:latin typeface="Constantia" panose="02030602050306030303" pitchFamily="18" charset="0"/>
              </a:rPr>
              <a:t>) </a:t>
            </a:r>
            <a:r>
              <a:rPr lang="en-GB" altLang="en-US" dirty="0">
                <a:latin typeface="Constantia" panose="02030602050306030303" pitchFamily="18" charset="0"/>
              </a:rPr>
              <a:t>- </a:t>
            </a:r>
            <a:r>
              <a:rPr lang="en-GB" altLang="en-US" sz="1600" dirty="0">
                <a:latin typeface="Constantia" panose="02030602050306030303" pitchFamily="18" charset="0"/>
              </a:rPr>
              <a:t>branch of </a:t>
            </a:r>
            <a:r>
              <a:rPr lang="sr-Latn-CS" altLang="en-US" sz="1600" dirty="0" err="1">
                <a:latin typeface="Constantia" panose="02030602050306030303" pitchFamily="18" charset="0"/>
              </a:rPr>
              <a:t>a.thyroidea</a:t>
            </a:r>
            <a:r>
              <a:rPr lang="sr-Latn-CS" altLang="en-US" sz="1600" dirty="0">
                <a:latin typeface="Constantia" panose="02030602050306030303" pitchFamily="18" charset="0"/>
              </a:rPr>
              <a:t> </a:t>
            </a:r>
            <a:r>
              <a:rPr lang="sr-Latn-CS" altLang="en-US" sz="1600" dirty="0" err="1">
                <a:latin typeface="Constantia" panose="02030602050306030303" pitchFamily="18" charset="0"/>
              </a:rPr>
              <a:t>inferior</a:t>
            </a:r>
            <a:br>
              <a:rPr lang="en-GB" altLang="en-US" dirty="0">
                <a:latin typeface="Constantia" panose="02030602050306030303" pitchFamily="18" charset="0"/>
              </a:rPr>
            </a:br>
            <a:r>
              <a:rPr lang="en-GB" altLang="en-US" dirty="0">
                <a:latin typeface="Constantia" panose="02030602050306030303" pitchFamily="18" charset="0"/>
              </a:rPr>
              <a:t>    - </a:t>
            </a:r>
            <a:r>
              <a:rPr lang="en-GB" sz="1600" dirty="0">
                <a:latin typeface="+mn-lt"/>
              </a:rPr>
              <a:t>accompanies the inferior laryngeal nerve (terminal part of the recurrent laryngeal nerve), enters</a:t>
            </a:r>
            <a:br>
              <a:rPr lang="en-GB" sz="1600" dirty="0">
                <a:latin typeface="+mn-lt"/>
              </a:rPr>
            </a:br>
            <a:r>
              <a:rPr lang="en-GB" sz="1600" dirty="0">
                <a:latin typeface="+mn-lt"/>
              </a:rPr>
              <a:t>       the laryngeal cavity from behind and supplies the mucous membrane and muscles in the inferior</a:t>
            </a:r>
            <a:br>
              <a:rPr lang="en-GB" sz="1600" dirty="0">
                <a:latin typeface="+mn-lt"/>
              </a:rPr>
            </a:br>
            <a:r>
              <a:rPr lang="en-GB" sz="1600" dirty="0">
                <a:latin typeface="+mn-lt"/>
              </a:rPr>
              <a:t>       part of the larynx.</a:t>
            </a:r>
            <a:endParaRPr lang="sr-Latn-CS" altLang="en-US" sz="1600" dirty="0">
              <a:latin typeface="+mn-lt"/>
            </a:endParaRPr>
          </a:p>
          <a:p>
            <a:pPr eaLnBrk="1" hangingPunct="1"/>
            <a:endParaRPr lang="sr-Latn-CS" altLang="en-US" dirty="0">
              <a:latin typeface="Constantia" panose="02030602050306030303" pitchFamily="18" charset="0"/>
            </a:endParaRPr>
          </a:p>
          <a:p>
            <a:pPr eaLnBrk="1" hangingPunct="1"/>
            <a:r>
              <a:rPr lang="en-GB" altLang="en-US" b="1" dirty="0">
                <a:latin typeface="Constantia" panose="02030602050306030303" pitchFamily="18" charset="0"/>
              </a:rPr>
              <a:t>Veins drain into</a:t>
            </a:r>
            <a:r>
              <a:rPr lang="sr-Latn-CS" altLang="en-US" b="1" dirty="0">
                <a:latin typeface="Constantia" panose="02030602050306030303" pitchFamily="18" charset="0"/>
              </a:rPr>
              <a:t>:</a:t>
            </a:r>
            <a:r>
              <a:rPr lang="sr-Latn-CS" altLang="en-US" dirty="0">
                <a:latin typeface="Constantia" panose="02030602050306030303" pitchFamily="18" charset="0"/>
              </a:rPr>
              <a:t>   </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latin typeface="Constantia" panose="02030602050306030303" pitchFamily="18" charset="0"/>
              </a:rPr>
              <a:t> </a:t>
            </a:r>
            <a:r>
              <a:rPr lang="sr-Latn-CS" altLang="en-US" dirty="0">
                <a:solidFill>
                  <a:schemeClr val="accent1">
                    <a:lumMod val="75000"/>
                  </a:schemeClr>
                </a:solidFill>
                <a:latin typeface="Constantia" panose="02030602050306030303" pitchFamily="18" charset="0"/>
              </a:rPr>
              <a:t>v.</a:t>
            </a:r>
            <a:r>
              <a:rPr lang="en-GB" altLang="en-US" dirty="0">
                <a:solidFill>
                  <a:schemeClr val="accent1">
                    <a:lumMod val="75000"/>
                  </a:schemeClr>
                </a:solidFill>
                <a:latin typeface="Constantia" panose="02030602050306030303" pitchFamily="18" charset="0"/>
              </a:rPr>
              <a:t> </a:t>
            </a:r>
            <a:r>
              <a:rPr lang="sr-Latn-CS" altLang="en-US" dirty="0" err="1">
                <a:solidFill>
                  <a:schemeClr val="accent1">
                    <a:lumMod val="75000"/>
                  </a:schemeClr>
                </a:solidFill>
                <a:latin typeface="Constantia" panose="02030602050306030303" pitchFamily="18" charset="0"/>
              </a:rPr>
              <a:t>thyroidea</a:t>
            </a:r>
            <a:r>
              <a:rPr lang="sr-Latn-CS" altLang="en-US" dirty="0">
                <a:solidFill>
                  <a:schemeClr val="accent1">
                    <a:lumMod val="75000"/>
                  </a:schemeClr>
                </a:solidFill>
                <a:latin typeface="Constantia" panose="02030602050306030303" pitchFamily="18" charset="0"/>
              </a:rPr>
              <a:t> </a:t>
            </a:r>
            <a:r>
              <a:rPr lang="sr-Latn-CS" altLang="en-US" dirty="0" err="1">
                <a:solidFill>
                  <a:schemeClr val="accent1">
                    <a:lumMod val="75000"/>
                  </a:schemeClr>
                </a:solidFill>
                <a:latin typeface="Constantia" panose="02030602050306030303" pitchFamily="18" charset="0"/>
              </a:rPr>
              <a:t>superior</a:t>
            </a:r>
            <a:r>
              <a:rPr lang="sr-Latn-CS" altLang="en-US" dirty="0">
                <a:solidFill>
                  <a:schemeClr val="accent1">
                    <a:lumMod val="75000"/>
                  </a:schemeClr>
                </a:solidFill>
                <a:latin typeface="Constantia" panose="02030602050306030303" pitchFamily="18" charset="0"/>
              </a:rPr>
              <a:t> </a:t>
            </a:r>
            <a:r>
              <a:rPr lang="en-GB" altLang="en-US" dirty="0">
                <a:latin typeface="Constantia" panose="02030602050306030303" pitchFamily="18" charset="0"/>
              </a:rPr>
              <a:t>(tributary of</a:t>
            </a:r>
            <a:br>
              <a:rPr lang="en-GB" altLang="en-US" dirty="0">
                <a:latin typeface="Constantia" panose="02030602050306030303" pitchFamily="18" charset="0"/>
              </a:rPr>
            </a:br>
            <a:r>
              <a:rPr lang="en-GB" altLang="en-US" dirty="0">
                <a:latin typeface="Constantia" panose="02030602050306030303" pitchFamily="18" charset="0"/>
              </a:rPr>
              <a:t>                                   v. jugularis interna)</a:t>
            </a:r>
            <a:br>
              <a:rPr lang="sr-Latn-CS" altLang="en-US" dirty="0">
                <a:latin typeface="Constantia" panose="02030602050306030303" pitchFamily="18" charset="0"/>
              </a:rPr>
            </a:br>
            <a:r>
              <a:rPr lang="sr-Latn-CS" altLang="en-US" dirty="0">
                <a:solidFill>
                  <a:schemeClr val="accent1">
                    <a:lumMod val="75000"/>
                  </a:schemeClr>
                </a:solidFill>
                <a:latin typeface="Constantia" panose="02030602050306030303" pitchFamily="18" charset="0"/>
              </a:rPr>
              <a:t>- v.</a:t>
            </a:r>
            <a:r>
              <a:rPr lang="en-GB" altLang="en-US" dirty="0">
                <a:solidFill>
                  <a:schemeClr val="accent1">
                    <a:lumMod val="75000"/>
                  </a:schemeClr>
                </a:solidFill>
                <a:latin typeface="Constantia" panose="02030602050306030303" pitchFamily="18" charset="0"/>
              </a:rPr>
              <a:t> </a:t>
            </a:r>
            <a:r>
              <a:rPr lang="sr-Latn-CS" altLang="en-US" dirty="0" err="1">
                <a:solidFill>
                  <a:schemeClr val="accent1">
                    <a:lumMod val="75000"/>
                  </a:schemeClr>
                </a:solidFill>
                <a:latin typeface="Constantia" panose="02030602050306030303" pitchFamily="18" charset="0"/>
              </a:rPr>
              <a:t>thyroidea</a:t>
            </a:r>
            <a:r>
              <a:rPr lang="sr-Latn-CS" altLang="en-US" dirty="0">
                <a:solidFill>
                  <a:schemeClr val="accent1">
                    <a:lumMod val="75000"/>
                  </a:schemeClr>
                </a:solidFill>
                <a:latin typeface="Constantia" panose="02030602050306030303" pitchFamily="18" charset="0"/>
              </a:rPr>
              <a:t> </a:t>
            </a:r>
            <a:r>
              <a:rPr lang="sr-Latn-CS" altLang="en-US" dirty="0" err="1">
                <a:solidFill>
                  <a:schemeClr val="accent1">
                    <a:lumMod val="75000"/>
                  </a:schemeClr>
                </a:solidFill>
                <a:latin typeface="Constantia" panose="02030602050306030303" pitchFamily="18" charset="0"/>
              </a:rPr>
              <a:t>inferior</a:t>
            </a:r>
            <a:r>
              <a:rPr lang="en-GB" altLang="en-US" dirty="0">
                <a:solidFill>
                  <a:schemeClr val="accent1">
                    <a:lumMod val="75000"/>
                  </a:schemeClr>
                </a:solidFill>
                <a:latin typeface="Constantia" panose="02030602050306030303" pitchFamily="18" charset="0"/>
              </a:rPr>
              <a:t> </a:t>
            </a:r>
            <a:r>
              <a:rPr lang="en-GB" altLang="en-US" dirty="0">
                <a:latin typeface="Constantia" panose="02030602050306030303" pitchFamily="18" charset="0"/>
              </a:rPr>
              <a:t>(tributary of</a:t>
            </a:r>
            <a:br>
              <a:rPr lang="en-GB" altLang="en-US" dirty="0">
                <a:latin typeface="Constantia" panose="02030602050306030303" pitchFamily="18" charset="0"/>
              </a:rPr>
            </a:br>
            <a:r>
              <a:rPr lang="en-GB" altLang="en-US" dirty="0">
                <a:latin typeface="Constantia" panose="02030602050306030303" pitchFamily="18" charset="0"/>
              </a:rPr>
              <a:t>                       v. </a:t>
            </a:r>
            <a:r>
              <a:rPr lang="en-GB" altLang="en-US" dirty="0" err="1">
                <a:latin typeface="Constantia" panose="02030602050306030303" pitchFamily="18" charset="0"/>
              </a:rPr>
              <a:t>brachicephalica</a:t>
            </a:r>
            <a:r>
              <a:rPr lang="en-GB" altLang="en-US" dirty="0">
                <a:latin typeface="Constantia" panose="02030602050306030303" pitchFamily="18" charset="0"/>
              </a:rPr>
              <a:t> sinistra)</a:t>
            </a:r>
            <a:endParaRPr lang="sr-Latn-CS" altLang="en-US" dirty="0">
              <a:latin typeface="Constantia" panose="02030602050306030303" pitchFamily="18" charset="0"/>
            </a:endParaRPr>
          </a:p>
          <a:p>
            <a:pPr eaLnBrk="1" hangingPunct="1"/>
            <a:endParaRPr lang="sr-Latn-CS" altLang="en-US" dirty="0">
              <a:latin typeface="Constantia" panose="02030602050306030303" pitchFamily="18" charset="0"/>
            </a:endParaRPr>
          </a:p>
        </p:txBody>
      </p:sp>
      <p:pic>
        <p:nvPicPr>
          <p:cNvPr id="3" name="Picture 2">
            <a:extLst>
              <a:ext uri="{FF2B5EF4-FFF2-40B4-BE49-F238E27FC236}">
                <a16:creationId xmlns:a16="http://schemas.microsoft.com/office/drawing/2014/main" id="{5741BD92-0430-8ADB-1476-179E561BEF13}"/>
              </a:ext>
            </a:extLst>
          </p:cNvPr>
          <p:cNvPicPr>
            <a:picLocks noChangeAspect="1"/>
          </p:cNvPicPr>
          <p:nvPr/>
        </p:nvPicPr>
        <p:blipFill>
          <a:blip r:embed="rId2"/>
          <a:stretch>
            <a:fillRect/>
          </a:stretch>
        </p:blipFill>
        <p:spPr>
          <a:xfrm>
            <a:off x="4067944" y="3197801"/>
            <a:ext cx="5109016" cy="3651775"/>
          </a:xfrm>
          <a:prstGeom prst="rect">
            <a:avLst/>
          </a:prstGeom>
        </p:spPr>
      </p:pic>
      <p:cxnSp>
        <p:nvCxnSpPr>
          <p:cNvPr id="5" name="Straight Connector 4">
            <a:extLst>
              <a:ext uri="{FF2B5EF4-FFF2-40B4-BE49-F238E27FC236}">
                <a16:creationId xmlns:a16="http://schemas.microsoft.com/office/drawing/2014/main" id="{5C633B4E-7A0C-F951-80CC-C4D34A72715D}"/>
              </a:ext>
            </a:extLst>
          </p:cNvPr>
          <p:cNvCxnSpPr/>
          <p:nvPr/>
        </p:nvCxnSpPr>
        <p:spPr bwMode="auto">
          <a:xfrm>
            <a:off x="4139952" y="4581128"/>
            <a:ext cx="1224136"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a:extLst>
              <a:ext uri="{FF2B5EF4-FFF2-40B4-BE49-F238E27FC236}">
                <a16:creationId xmlns:a16="http://schemas.microsoft.com/office/drawing/2014/main" id="{780A443C-3CB4-26B8-32FA-753DE0E5D295}"/>
              </a:ext>
            </a:extLst>
          </p:cNvPr>
          <p:cNvCxnSpPr/>
          <p:nvPr/>
        </p:nvCxnSpPr>
        <p:spPr bwMode="auto">
          <a:xfrm>
            <a:off x="4119632" y="5085184"/>
            <a:ext cx="1224136"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58C0C5E2-608C-D357-B222-C120430A4C76}"/>
              </a:ext>
            </a:extLst>
          </p:cNvPr>
          <p:cNvCxnSpPr/>
          <p:nvPr/>
        </p:nvCxnSpPr>
        <p:spPr bwMode="auto">
          <a:xfrm>
            <a:off x="4119632" y="5373216"/>
            <a:ext cx="1224136"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Title 1"/>
          <p:cNvSpPr txBox="1">
            <a:spLocks noChangeArrowheads="1"/>
          </p:cNvSpPr>
          <p:nvPr/>
        </p:nvSpPr>
        <p:spPr bwMode="auto">
          <a:xfrm>
            <a:off x="539552" y="133349"/>
            <a:ext cx="824440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Lymphatics of larynx </a:t>
            </a:r>
            <a:endParaRPr lang="sr-Latn-CS" altLang="en-US" sz="3500" dirty="0">
              <a:solidFill>
                <a:schemeClr val="tx2"/>
              </a:solidFill>
              <a:latin typeface="Constantia" panose="02030602050306030303" pitchFamily="18" charset="0"/>
            </a:endParaRPr>
          </a:p>
        </p:txBody>
      </p:sp>
      <p:sp>
        <p:nvSpPr>
          <p:cNvPr id="79875" name="TextBox 3"/>
          <p:cNvSpPr txBox="1">
            <a:spLocks noChangeArrowheads="1"/>
          </p:cNvSpPr>
          <p:nvPr/>
        </p:nvSpPr>
        <p:spPr bwMode="auto">
          <a:xfrm>
            <a:off x="0" y="620688"/>
            <a:ext cx="9144000" cy="4370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sz="800" b="1" dirty="0">
              <a:latin typeface="Constantia" panose="02030602050306030303" pitchFamily="18" charset="0"/>
            </a:endParaRPr>
          </a:p>
          <a:p>
            <a:pPr eaLnBrk="1" hangingPunct="1"/>
            <a:r>
              <a:rPr lang="en-GB" altLang="en-US" b="1" dirty="0">
                <a:latin typeface="Constantia" panose="02030602050306030303" pitchFamily="18" charset="0"/>
              </a:rPr>
              <a:t>Lymphatic vessels </a:t>
            </a:r>
            <a:r>
              <a:rPr lang="sr-Latn-CS" altLang="en-US" dirty="0">
                <a:latin typeface="Constantia" panose="02030602050306030303" pitchFamily="18" charset="0"/>
              </a:rPr>
              <a:t>: </a:t>
            </a:r>
            <a:br>
              <a:rPr lang="en-GB" altLang="en-US" dirty="0">
                <a:latin typeface="Constantia" panose="02030602050306030303" pitchFamily="18" charset="0"/>
              </a:rPr>
            </a:br>
            <a:br>
              <a:rPr lang="sr-Latn-CS" altLang="en-US" sz="800" dirty="0">
                <a:latin typeface="Constantia" panose="02030602050306030303" pitchFamily="18" charset="0"/>
              </a:rPr>
            </a:br>
            <a:r>
              <a:rPr lang="en-GB" altLang="en-US" dirty="0">
                <a:latin typeface="Constantia" panose="02030602050306030303" pitchFamily="18" charset="0"/>
              </a:rPr>
              <a:t>- </a:t>
            </a:r>
            <a:r>
              <a:rPr lang="en-GB" u="sng" dirty="0">
                <a:latin typeface="+mn-lt"/>
              </a:rPr>
              <a:t>The laryngeal lymphatic vessels superior to the vocal folds </a:t>
            </a:r>
            <a:r>
              <a:rPr lang="en-GB" dirty="0">
                <a:latin typeface="+mn-lt"/>
              </a:rPr>
              <a:t>drain into superior</a:t>
            </a:r>
            <a:br>
              <a:rPr lang="en-GB" dirty="0">
                <a:latin typeface="+mn-lt"/>
              </a:rPr>
            </a:br>
            <a:r>
              <a:rPr lang="en-GB" dirty="0">
                <a:latin typeface="+mn-lt"/>
              </a:rPr>
              <a:t>   (jugulodigastric) deep cervical lymph nodes around superior part of v. jugularis interna.</a:t>
            </a:r>
            <a:br>
              <a:rPr lang="en-GB" dirty="0">
                <a:latin typeface="+mn-lt"/>
              </a:rPr>
            </a:br>
            <a:r>
              <a:rPr lang="en-GB" dirty="0">
                <a:latin typeface="+mn-lt"/>
              </a:rPr>
              <a:t>   These lymph nodes drain into inferior lymph nodes around inferior part of v. jugularis</a:t>
            </a:r>
            <a:br>
              <a:rPr lang="en-GB" dirty="0">
                <a:latin typeface="+mn-lt"/>
              </a:rPr>
            </a:br>
            <a:r>
              <a:rPr lang="en-GB" dirty="0">
                <a:latin typeface="+mn-lt"/>
              </a:rPr>
              <a:t>   interna.</a:t>
            </a:r>
            <a:br>
              <a:rPr lang="en-GB" dirty="0">
                <a:latin typeface="+mn-lt"/>
              </a:rPr>
            </a:br>
            <a:r>
              <a:rPr lang="en-GB" dirty="0">
                <a:latin typeface="+mn-lt"/>
              </a:rPr>
              <a:t>- </a:t>
            </a:r>
            <a:r>
              <a:rPr lang="en-GB" u="sng" dirty="0">
                <a:latin typeface="+mn-lt"/>
              </a:rPr>
              <a:t>The laryngeal lymphatic vessels inferior to the vocal folds </a:t>
            </a:r>
            <a:r>
              <a:rPr lang="en-GB" dirty="0">
                <a:latin typeface="+mn-lt"/>
              </a:rPr>
              <a:t>drain into the </a:t>
            </a:r>
            <a:r>
              <a:rPr lang="en-GB" dirty="0" err="1">
                <a:latin typeface="+mn-lt"/>
              </a:rPr>
              <a:t>pretracheal</a:t>
            </a:r>
            <a:r>
              <a:rPr lang="en-GB" dirty="0">
                <a:latin typeface="+mn-lt"/>
              </a:rPr>
              <a:t> or</a:t>
            </a:r>
            <a:br>
              <a:rPr lang="en-GB" dirty="0">
                <a:latin typeface="+mn-lt"/>
              </a:rPr>
            </a:br>
            <a:r>
              <a:rPr lang="en-GB" dirty="0">
                <a:latin typeface="+mn-lt"/>
              </a:rPr>
              <a:t>   paratracheal lymph nodes, which drain into the inferior deep cervical lymph nodes</a:t>
            </a:r>
            <a:br>
              <a:rPr lang="en-GB" dirty="0">
                <a:latin typeface="+mn-lt"/>
              </a:rPr>
            </a:br>
            <a:r>
              <a:rPr lang="en-GB" dirty="0">
                <a:latin typeface="+mn-lt"/>
              </a:rPr>
              <a:t>   around inferior part of v. jugularis interna</a:t>
            </a:r>
          </a:p>
          <a:p>
            <a:pPr eaLnBrk="1" hangingPunct="1"/>
            <a:endParaRPr lang="en-GB" dirty="0">
              <a:latin typeface="+mn-lt"/>
            </a:endParaRPr>
          </a:p>
          <a:p>
            <a:pPr eaLnBrk="1" hangingPunct="1"/>
            <a:endParaRPr lang="en-GB" dirty="0">
              <a:latin typeface="+mn-lt"/>
            </a:endParaRPr>
          </a:p>
          <a:p>
            <a:pPr eaLnBrk="1" hangingPunct="1"/>
            <a:r>
              <a:rPr lang="en-GB" altLang="en-US" dirty="0">
                <a:latin typeface="+mn-lt"/>
              </a:rPr>
              <a:t>- Inferior </a:t>
            </a:r>
            <a:r>
              <a:rPr lang="en-GB" dirty="0">
                <a:latin typeface="+mn-lt"/>
              </a:rPr>
              <a:t>deep cervical lymph nodes drain</a:t>
            </a:r>
            <a:br>
              <a:rPr lang="en-GB" dirty="0">
                <a:latin typeface="+mn-lt"/>
              </a:rPr>
            </a:br>
            <a:r>
              <a:rPr lang="en-GB" dirty="0">
                <a:latin typeface="+mn-lt"/>
              </a:rPr>
              <a:t>   into jugular lymph trunk (tributary to </a:t>
            </a:r>
            <a:br>
              <a:rPr lang="en-GB" dirty="0">
                <a:latin typeface="+mn-lt"/>
              </a:rPr>
            </a:br>
            <a:r>
              <a:rPr lang="en-GB" dirty="0">
                <a:latin typeface="+mn-lt"/>
              </a:rPr>
              <a:t>   thoracic duct on the left side and right </a:t>
            </a:r>
            <a:br>
              <a:rPr lang="en-GB" dirty="0">
                <a:latin typeface="+mn-lt"/>
              </a:rPr>
            </a:br>
            <a:r>
              <a:rPr lang="en-GB" dirty="0">
                <a:latin typeface="+mn-lt"/>
              </a:rPr>
              <a:t>   lymphatic trunk on the right side)</a:t>
            </a:r>
            <a:endParaRPr lang="sr-Latn-CS" altLang="en-US" dirty="0">
              <a:latin typeface="+mn-lt"/>
            </a:endParaRPr>
          </a:p>
        </p:txBody>
      </p:sp>
      <p:pic>
        <p:nvPicPr>
          <p:cNvPr id="3" name="Picture 2">
            <a:extLst>
              <a:ext uri="{FF2B5EF4-FFF2-40B4-BE49-F238E27FC236}">
                <a16:creationId xmlns:a16="http://schemas.microsoft.com/office/drawing/2014/main" id="{5741BD92-0430-8ADB-1476-179E561BEF13}"/>
              </a:ext>
            </a:extLst>
          </p:cNvPr>
          <p:cNvPicPr>
            <a:picLocks noChangeAspect="1"/>
          </p:cNvPicPr>
          <p:nvPr/>
        </p:nvPicPr>
        <p:blipFill>
          <a:blip r:embed="rId2"/>
          <a:stretch>
            <a:fillRect/>
          </a:stretch>
        </p:blipFill>
        <p:spPr>
          <a:xfrm>
            <a:off x="4230990" y="3212975"/>
            <a:ext cx="4913010" cy="3511675"/>
          </a:xfrm>
          <a:prstGeom prst="rect">
            <a:avLst/>
          </a:prstGeom>
        </p:spPr>
      </p:pic>
      <p:cxnSp>
        <p:nvCxnSpPr>
          <p:cNvPr id="7" name="Straight Connector 6">
            <a:extLst>
              <a:ext uri="{FF2B5EF4-FFF2-40B4-BE49-F238E27FC236}">
                <a16:creationId xmlns:a16="http://schemas.microsoft.com/office/drawing/2014/main" id="{58C0C5E2-608C-D357-B222-C120430A4C76}"/>
              </a:ext>
            </a:extLst>
          </p:cNvPr>
          <p:cNvCxnSpPr/>
          <p:nvPr/>
        </p:nvCxnSpPr>
        <p:spPr bwMode="auto">
          <a:xfrm>
            <a:off x="4119632" y="6741368"/>
            <a:ext cx="1224136" cy="0"/>
          </a:xfrm>
          <a:prstGeom prst="line">
            <a:avLst/>
          </a:prstGeom>
          <a:solidFill>
            <a:schemeClr val="accent1"/>
          </a:solidFill>
          <a:ln w="38100" cap="flat" cmpd="sng" algn="ctr">
            <a:solidFill>
              <a:srgbClr val="92D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 name="Straight Connector 1">
            <a:extLst>
              <a:ext uri="{FF2B5EF4-FFF2-40B4-BE49-F238E27FC236}">
                <a16:creationId xmlns:a16="http://schemas.microsoft.com/office/drawing/2014/main" id="{54934881-A64B-307A-8F9B-38787ABB5C96}"/>
              </a:ext>
            </a:extLst>
          </p:cNvPr>
          <p:cNvCxnSpPr/>
          <p:nvPr/>
        </p:nvCxnSpPr>
        <p:spPr bwMode="auto">
          <a:xfrm>
            <a:off x="4119632" y="4221088"/>
            <a:ext cx="1224136" cy="0"/>
          </a:xfrm>
          <a:prstGeom prst="line">
            <a:avLst/>
          </a:prstGeom>
          <a:solidFill>
            <a:schemeClr val="accent1"/>
          </a:solidFill>
          <a:ln w="38100" cap="flat" cmpd="sng" algn="ctr">
            <a:solidFill>
              <a:srgbClr val="92D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Straight Connector 3">
            <a:extLst>
              <a:ext uri="{FF2B5EF4-FFF2-40B4-BE49-F238E27FC236}">
                <a16:creationId xmlns:a16="http://schemas.microsoft.com/office/drawing/2014/main" id="{298EB2D8-AFC9-5A83-D54D-7FF0F4F628B2}"/>
              </a:ext>
            </a:extLst>
          </p:cNvPr>
          <p:cNvCxnSpPr/>
          <p:nvPr/>
        </p:nvCxnSpPr>
        <p:spPr bwMode="auto">
          <a:xfrm>
            <a:off x="7559824" y="6453336"/>
            <a:ext cx="1224136" cy="0"/>
          </a:xfrm>
          <a:prstGeom prst="line">
            <a:avLst/>
          </a:prstGeom>
          <a:solidFill>
            <a:schemeClr val="accent1"/>
          </a:solidFill>
          <a:ln w="38100" cap="flat" cmpd="sng" algn="ctr">
            <a:solidFill>
              <a:srgbClr val="92D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B9F1C161-0822-6AB4-A98B-3D75CE519B5A}"/>
              </a:ext>
            </a:extLst>
          </p:cNvPr>
          <p:cNvCxnSpPr/>
          <p:nvPr/>
        </p:nvCxnSpPr>
        <p:spPr bwMode="auto">
          <a:xfrm>
            <a:off x="7559824" y="5949280"/>
            <a:ext cx="1224136" cy="0"/>
          </a:xfrm>
          <a:prstGeom prst="line">
            <a:avLst/>
          </a:prstGeom>
          <a:solidFill>
            <a:schemeClr val="accent1"/>
          </a:solidFill>
          <a:ln w="38100" cap="flat" cmpd="sng" algn="ctr">
            <a:solidFill>
              <a:srgbClr val="92D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0414239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41BD92-0430-8ADB-1476-179E561BEF13}"/>
              </a:ext>
            </a:extLst>
          </p:cNvPr>
          <p:cNvPicPr>
            <a:picLocks noChangeAspect="1"/>
          </p:cNvPicPr>
          <p:nvPr/>
        </p:nvPicPr>
        <p:blipFill>
          <a:blip r:embed="rId3"/>
          <a:stretch>
            <a:fillRect/>
          </a:stretch>
        </p:blipFill>
        <p:spPr>
          <a:xfrm>
            <a:off x="4835448" y="3429000"/>
            <a:ext cx="4308552" cy="3079626"/>
          </a:xfrm>
          <a:prstGeom prst="rect">
            <a:avLst/>
          </a:prstGeom>
        </p:spPr>
      </p:pic>
      <p:sp>
        <p:nvSpPr>
          <p:cNvPr id="79874" name="Title 1"/>
          <p:cNvSpPr txBox="1">
            <a:spLocks noChangeArrowheads="1"/>
          </p:cNvSpPr>
          <p:nvPr/>
        </p:nvSpPr>
        <p:spPr bwMode="auto">
          <a:xfrm>
            <a:off x="539552" y="133349"/>
            <a:ext cx="824440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Nerve supply of larynx </a:t>
            </a:r>
            <a:endParaRPr lang="sr-Latn-CS" altLang="en-US" sz="3500" dirty="0">
              <a:solidFill>
                <a:schemeClr val="tx2"/>
              </a:solidFill>
              <a:latin typeface="Constantia" panose="02030602050306030303" pitchFamily="18" charset="0"/>
            </a:endParaRPr>
          </a:p>
        </p:txBody>
      </p:sp>
      <p:sp>
        <p:nvSpPr>
          <p:cNvPr id="79875" name="TextBox 3"/>
          <p:cNvSpPr txBox="1">
            <a:spLocks noChangeArrowheads="1"/>
          </p:cNvSpPr>
          <p:nvPr/>
        </p:nvSpPr>
        <p:spPr bwMode="auto">
          <a:xfrm>
            <a:off x="0" y="620688"/>
            <a:ext cx="914400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sz="800" b="1" dirty="0">
              <a:latin typeface="Constantia" panose="02030602050306030303" pitchFamily="18" charset="0"/>
            </a:endParaRPr>
          </a:p>
          <a:p>
            <a:pPr eaLnBrk="1" hangingPunct="1"/>
            <a:r>
              <a:rPr lang="en-GB" altLang="en-US" b="1" dirty="0">
                <a:latin typeface="Constantia" panose="02030602050306030303" pitchFamily="18" charset="0"/>
              </a:rPr>
              <a:t>Nerves – the side branches of n. </a:t>
            </a:r>
            <a:r>
              <a:rPr lang="en-GB" altLang="en-US" b="1" dirty="0" err="1">
                <a:latin typeface="Constantia" panose="02030602050306030303" pitchFamily="18" charset="0"/>
              </a:rPr>
              <a:t>vagus</a:t>
            </a:r>
            <a:r>
              <a:rPr lang="sr-Latn-CS" altLang="en-US" dirty="0">
                <a:latin typeface="Constantia" panose="02030602050306030303" pitchFamily="18" charset="0"/>
              </a:rPr>
              <a:t>: </a:t>
            </a:r>
            <a:br>
              <a:rPr lang="sr-Latn-CS" altLang="en-US" dirty="0">
                <a:latin typeface="Constantia" panose="02030602050306030303" pitchFamily="18" charset="0"/>
              </a:rPr>
            </a:br>
            <a:r>
              <a:rPr lang="en-GB" altLang="en-US" dirty="0">
                <a:latin typeface="Constantia" panose="02030602050306030303" pitchFamily="18" charset="0"/>
              </a:rPr>
              <a:t>* </a:t>
            </a:r>
            <a:r>
              <a:rPr lang="en-GB" altLang="en-US" dirty="0">
                <a:solidFill>
                  <a:srgbClr val="00B0F0"/>
                </a:solidFill>
                <a:latin typeface="Constantia" panose="02030602050306030303" pitchFamily="18" charset="0"/>
              </a:rPr>
              <a:t>superior laryngeal nerve (</a:t>
            </a:r>
            <a:r>
              <a:rPr lang="sr-Latn-CS" altLang="en-US" dirty="0" err="1">
                <a:solidFill>
                  <a:srgbClr val="00B0F0"/>
                </a:solidFill>
                <a:latin typeface="Constantia" panose="02030602050306030303" pitchFamily="18" charset="0"/>
              </a:rPr>
              <a:t>n.laryngeus</a:t>
            </a:r>
            <a:r>
              <a:rPr lang="sr-Latn-CS" altLang="en-US" dirty="0">
                <a:solidFill>
                  <a:srgbClr val="00B0F0"/>
                </a:solidFill>
                <a:latin typeface="Constantia" panose="02030602050306030303" pitchFamily="18" charset="0"/>
              </a:rPr>
              <a:t> </a:t>
            </a:r>
            <a:r>
              <a:rPr lang="sr-Latn-CS" altLang="en-US" dirty="0" err="1">
                <a:solidFill>
                  <a:srgbClr val="00B0F0"/>
                </a:solidFill>
                <a:latin typeface="Constantia" panose="02030602050306030303" pitchFamily="18" charset="0"/>
              </a:rPr>
              <a:t>superior</a:t>
            </a:r>
            <a:r>
              <a:rPr lang="en-GB" altLang="en-US" dirty="0">
                <a:solidFill>
                  <a:srgbClr val="00B0F0"/>
                </a:solidFill>
                <a:latin typeface="Constantia" panose="02030602050306030303" pitchFamily="18" charset="0"/>
              </a:rPr>
              <a:t>) </a:t>
            </a:r>
            <a:br>
              <a:rPr lang="en-GB" altLang="en-US" dirty="0">
                <a:latin typeface="Constantia" panose="02030602050306030303" pitchFamily="18" charset="0"/>
              </a:rPr>
            </a:br>
            <a:r>
              <a:rPr lang="en-GB" altLang="en-US" dirty="0">
                <a:latin typeface="Constantia" panose="02030602050306030303" pitchFamily="18" charset="0"/>
              </a:rPr>
              <a:t>   - </a:t>
            </a:r>
            <a:r>
              <a:rPr lang="en-GB" dirty="0">
                <a:latin typeface="+mn-lt"/>
              </a:rPr>
              <a:t>arises from </a:t>
            </a:r>
            <a:r>
              <a:rPr lang="en-GB" dirty="0" err="1">
                <a:latin typeface="+mn-lt"/>
              </a:rPr>
              <a:t>vagus</a:t>
            </a:r>
            <a:r>
              <a:rPr lang="en-GB" dirty="0">
                <a:latin typeface="+mn-lt"/>
              </a:rPr>
              <a:t> at the superior end of the carotid triangle; divides into two terminal</a:t>
            </a:r>
            <a:br>
              <a:rPr lang="en-GB" dirty="0">
                <a:latin typeface="+mn-lt"/>
              </a:rPr>
            </a:br>
            <a:r>
              <a:rPr lang="en-GB" dirty="0">
                <a:latin typeface="+mn-lt"/>
              </a:rPr>
              <a:t>     branches within the carotid sheath: </a:t>
            </a:r>
            <a:br>
              <a:rPr lang="en-GB" dirty="0">
                <a:latin typeface="+mn-lt"/>
              </a:rPr>
            </a:br>
            <a:r>
              <a:rPr lang="en-GB" dirty="0">
                <a:latin typeface="+mn-lt"/>
              </a:rPr>
              <a:t>      a) </a:t>
            </a:r>
            <a:r>
              <a:rPr lang="en-GB" u="sng" dirty="0">
                <a:latin typeface="+mn-lt"/>
              </a:rPr>
              <a:t>the internal laryngeal nerve </a:t>
            </a:r>
            <a:r>
              <a:rPr lang="en-GB" dirty="0">
                <a:latin typeface="+mn-lt"/>
              </a:rPr>
              <a:t>(sensory and autonomic – for mucosa of laryngeal cavity)</a:t>
            </a:r>
            <a:br>
              <a:rPr lang="en-GB" dirty="0">
                <a:latin typeface="+mn-lt"/>
              </a:rPr>
            </a:br>
            <a:r>
              <a:rPr lang="en-GB" dirty="0">
                <a:latin typeface="+mn-lt"/>
              </a:rPr>
              <a:t>         pierces thyrohyoid membrane with superior laryngeal artery and enters the laryngeal</a:t>
            </a:r>
            <a:br>
              <a:rPr lang="en-GB" dirty="0">
                <a:latin typeface="+mn-lt"/>
              </a:rPr>
            </a:br>
            <a:r>
              <a:rPr lang="en-GB" dirty="0">
                <a:latin typeface="+mn-lt"/>
              </a:rPr>
              <a:t>         cavity </a:t>
            </a:r>
            <a:br>
              <a:rPr lang="en-GB" dirty="0">
                <a:latin typeface="+mn-lt"/>
              </a:rPr>
            </a:br>
            <a:r>
              <a:rPr lang="en-GB" dirty="0">
                <a:latin typeface="+mn-lt"/>
              </a:rPr>
              <a:t>      b) </a:t>
            </a:r>
            <a:r>
              <a:rPr lang="en-GB" u="sng" dirty="0">
                <a:latin typeface="+mn-lt"/>
              </a:rPr>
              <a:t>the external laryngeal nerve </a:t>
            </a:r>
            <a:r>
              <a:rPr lang="en-GB" dirty="0">
                <a:latin typeface="+mn-lt"/>
              </a:rPr>
              <a:t>(motor) for</a:t>
            </a:r>
            <a:r>
              <a:rPr lang="sr-Latn-CS" altLang="en-US" dirty="0">
                <a:latin typeface="Constantia" panose="02030602050306030303" pitchFamily="18" charset="0"/>
              </a:rPr>
              <a:t> </a:t>
            </a:r>
            <a:r>
              <a:rPr lang="sr-Latn-CS" altLang="en-US" dirty="0" err="1">
                <a:latin typeface="Constantia" panose="02030602050306030303" pitchFamily="18" charset="0"/>
              </a:rPr>
              <a:t>m.cricothyroideus</a:t>
            </a:r>
            <a:r>
              <a:rPr lang="sr-Latn-CS" altLang="en-US" dirty="0">
                <a:latin typeface="Constantia" panose="02030602050306030303" pitchFamily="18" charset="0"/>
              </a:rPr>
              <a:t> </a:t>
            </a:r>
            <a:r>
              <a:rPr lang="en-GB" altLang="en-US" dirty="0">
                <a:latin typeface="Constantia" panose="02030602050306030303" pitchFamily="18" charset="0"/>
              </a:rPr>
              <a:t>and m. constrictor</a:t>
            </a:r>
            <a:br>
              <a:rPr lang="en-GB" altLang="en-US" dirty="0">
                <a:latin typeface="Constantia" panose="02030602050306030303" pitchFamily="18" charset="0"/>
              </a:rPr>
            </a:br>
            <a:r>
              <a:rPr lang="en-GB" altLang="en-US" dirty="0">
                <a:latin typeface="Constantia" panose="02030602050306030303" pitchFamily="18" charset="0"/>
              </a:rPr>
              <a:t>          </a:t>
            </a:r>
            <a:r>
              <a:rPr lang="en-GB" altLang="en-US" dirty="0" err="1">
                <a:latin typeface="Constantia" panose="02030602050306030303" pitchFamily="18" charset="0"/>
              </a:rPr>
              <a:t>pharyngis</a:t>
            </a:r>
            <a:r>
              <a:rPr lang="en-GB" altLang="en-US" dirty="0">
                <a:latin typeface="Constantia" panose="02030602050306030303" pitchFamily="18" charset="0"/>
              </a:rPr>
              <a:t> inferior</a:t>
            </a:r>
          </a:p>
          <a:p>
            <a:pPr eaLnBrk="1" hangingPunct="1"/>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dirty="0">
                <a:solidFill>
                  <a:srgbClr val="00B0F0"/>
                </a:solidFill>
                <a:latin typeface="Constantia" panose="02030602050306030303" pitchFamily="18" charset="0"/>
              </a:rPr>
              <a:t>inferior laryngeal nerve (</a:t>
            </a:r>
            <a:r>
              <a:rPr lang="sr-Latn-CS" altLang="en-US" dirty="0" err="1">
                <a:solidFill>
                  <a:srgbClr val="00B0F0"/>
                </a:solidFill>
                <a:latin typeface="Constantia" panose="02030602050306030303" pitchFamily="18" charset="0"/>
              </a:rPr>
              <a:t>n.laryngeus</a:t>
            </a:r>
            <a:r>
              <a:rPr lang="sr-Latn-CS" altLang="en-US" dirty="0">
                <a:solidFill>
                  <a:srgbClr val="00B0F0"/>
                </a:solidFill>
                <a:latin typeface="Constantia" panose="02030602050306030303" pitchFamily="18" charset="0"/>
              </a:rPr>
              <a:t> </a:t>
            </a:r>
            <a:r>
              <a:rPr lang="sr-Latn-CS" altLang="en-US" dirty="0" err="1">
                <a:solidFill>
                  <a:srgbClr val="00B0F0"/>
                </a:solidFill>
                <a:latin typeface="Constantia" panose="02030602050306030303" pitchFamily="18" charset="0"/>
              </a:rPr>
              <a:t>inferior</a:t>
            </a:r>
            <a:r>
              <a:rPr lang="en-GB" altLang="en-US" dirty="0">
                <a:solidFill>
                  <a:srgbClr val="00B0F0"/>
                </a:solidFill>
                <a:latin typeface="Constantia" panose="02030602050306030303" pitchFamily="18" charset="0"/>
              </a:rPr>
              <a:t>)</a:t>
            </a:r>
            <a:br>
              <a:rPr lang="en-GB" altLang="en-US" dirty="0">
                <a:solidFill>
                  <a:srgbClr val="00B0F0"/>
                </a:solidFill>
                <a:latin typeface="Constantia" panose="02030602050306030303" pitchFamily="18" charset="0"/>
              </a:rPr>
            </a:br>
            <a:r>
              <a:rPr lang="en-GB" altLang="en-US" dirty="0">
                <a:latin typeface="Constantia" panose="02030602050306030303" pitchFamily="18" charset="0"/>
              </a:rPr>
              <a:t>    - terminal branch of </a:t>
            </a:r>
            <a:r>
              <a:rPr lang="en-GB" altLang="en-US" dirty="0" err="1">
                <a:latin typeface="Constantia" panose="02030602050306030303" pitchFamily="18" charset="0"/>
              </a:rPr>
              <a:t>reccurent</a:t>
            </a:r>
            <a:r>
              <a:rPr lang="en-GB" altLang="en-US" dirty="0">
                <a:latin typeface="Constantia" panose="02030602050306030303" pitchFamily="18" charset="0"/>
              </a:rPr>
              <a:t> laryngeal nerve</a:t>
            </a:r>
            <a:r>
              <a:rPr lang="sr-Latn-CS" altLang="en-US" dirty="0">
                <a:latin typeface="Constantia" panose="02030602050306030303" pitchFamily="18" charset="0"/>
              </a:rPr>
              <a:t> </a:t>
            </a:r>
            <a:br>
              <a:rPr lang="en-GB" altLang="en-US" dirty="0">
                <a:latin typeface="Constantia" panose="02030602050306030303" pitchFamily="18" charset="0"/>
              </a:rPr>
            </a:br>
            <a:r>
              <a:rPr lang="en-GB" altLang="en-US" dirty="0">
                <a:latin typeface="Constantia" panose="02030602050306030303" pitchFamily="18" charset="0"/>
              </a:rPr>
              <a:t>      (n. </a:t>
            </a:r>
            <a:r>
              <a:rPr lang="en-GB" altLang="en-US" dirty="0" err="1">
                <a:latin typeface="Constantia" panose="02030602050306030303" pitchFamily="18" charset="0"/>
              </a:rPr>
              <a:t>laryngeus</a:t>
            </a:r>
            <a:r>
              <a:rPr lang="en-GB" altLang="en-US" dirty="0">
                <a:latin typeface="Constantia" panose="02030602050306030303" pitchFamily="18" charset="0"/>
              </a:rPr>
              <a:t> </a:t>
            </a:r>
            <a:r>
              <a:rPr lang="en-GB" altLang="en-US" dirty="0" err="1">
                <a:latin typeface="Constantia" panose="02030602050306030303" pitchFamily="18" charset="0"/>
              </a:rPr>
              <a:t>reccurens</a:t>
            </a:r>
            <a:r>
              <a:rPr lang="en-GB" altLang="en-US" dirty="0">
                <a:latin typeface="Constantia" panose="02030602050306030303" pitchFamily="18" charset="0"/>
              </a:rPr>
              <a:t>)</a:t>
            </a:r>
            <a:br>
              <a:rPr lang="en-GB" altLang="en-US" dirty="0">
                <a:latin typeface="Constantia" panose="02030602050306030303" pitchFamily="18" charset="0"/>
              </a:rPr>
            </a:br>
            <a:r>
              <a:rPr lang="en-GB" altLang="en-US" dirty="0">
                <a:latin typeface="Constantia" panose="02030602050306030303" pitchFamily="18" charset="0"/>
              </a:rPr>
              <a:t>    - </a:t>
            </a:r>
            <a:r>
              <a:rPr lang="en-GB" dirty="0">
                <a:latin typeface="+mn-lt"/>
              </a:rPr>
              <a:t>enters the larynx by passing deep to the </a:t>
            </a:r>
            <a:br>
              <a:rPr lang="en-GB" dirty="0">
                <a:latin typeface="+mn-lt"/>
              </a:rPr>
            </a:br>
            <a:r>
              <a:rPr lang="en-GB" dirty="0">
                <a:latin typeface="+mn-lt"/>
              </a:rPr>
              <a:t>       inferior border of the inferior pharyngeal </a:t>
            </a:r>
            <a:br>
              <a:rPr lang="en-GB" dirty="0">
                <a:latin typeface="+mn-lt"/>
              </a:rPr>
            </a:br>
            <a:r>
              <a:rPr lang="en-GB" dirty="0">
                <a:latin typeface="+mn-lt"/>
              </a:rPr>
              <a:t>       constrictor and medial to the lamina of the </a:t>
            </a:r>
            <a:br>
              <a:rPr lang="en-GB" dirty="0">
                <a:latin typeface="+mn-lt"/>
              </a:rPr>
            </a:br>
            <a:r>
              <a:rPr lang="en-GB" dirty="0">
                <a:latin typeface="+mn-lt"/>
              </a:rPr>
              <a:t>       thyroid cartilage</a:t>
            </a:r>
            <a:br>
              <a:rPr lang="en-GB" dirty="0">
                <a:latin typeface="+mn-lt"/>
              </a:rPr>
            </a:br>
            <a:r>
              <a:rPr lang="en-GB" dirty="0">
                <a:latin typeface="+mn-lt"/>
              </a:rPr>
              <a:t>    - </a:t>
            </a:r>
            <a:r>
              <a:rPr lang="en-GB" b="1" dirty="0">
                <a:latin typeface="+mn-lt"/>
              </a:rPr>
              <a:t>motor </a:t>
            </a:r>
            <a:r>
              <a:rPr lang="en-GB" b="1" dirty="0" err="1">
                <a:latin typeface="+mn-lt"/>
              </a:rPr>
              <a:t>fibers</a:t>
            </a:r>
            <a:r>
              <a:rPr lang="en-GB" dirty="0">
                <a:latin typeface="+mn-lt"/>
              </a:rPr>
              <a:t>: for all intrinsic muscles of</a:t>
            </a:r>
            <a:br>
              <a:rPr lang="en-GB" dirty="0">
                <a:latin typeface="+mn-lt"/>
              </a:rPr>
            </a:br>
            <a:r>
              <a:rPr lang="en-GB" dirty="0">
                <a:latin typeface="+mn-lt"/>
              </a:rPr>
              <a:t>       larynx </a:t>
            </a:r>
            <a:r>
              <a:rPr lang="en-GB" u="sng" dirty="0">
                <a:latin typeface="+mn-lt"/>
              </a:rPr>
              <a:t>except</a:t>
            </a:r>
            <a:r>
              <a:rPr lang="en-GB" dirty="0">
                <a:latin typeface="+mn-lt"/>
              </a:rPr>
              <a:t> for </a:t>
            </a:r>
            <a:r>
              <a:rPr lang="sr-Latn-CS" altLang="en-US" dirty="0" err="1">
                <a:latin typeface="Constantia" panose="02030602050306030303" pitchFamily="18" charset="0"/>
              </a:rPr>
              <a:t>m.cricothyroideus</a:t>
            </a:r>
            <a:r>
              <a:rPr lang="sr-Latn-CS" altLang="en-US" dirty="0">
                <a:latin typeface="Constantia" panose="02030602050306030303" pitchFamily="18" charset="0"/>
              </a:rPr>
              <a:t> </a:t>
            </a:r>
            <a:br>
              <a:rPr lang="en-GB" altLang="en-US" dirty="0">
                <a:latin typeface="Constantia" panose="02030602050306030303" pitchFamily="18" charset="0"/>
              </a:rPr>
            </a:br>
            <a:r>
              <a:rPr lang="en-GB" altLang="en-US" dirty="0">
                <a:latin typeface="Constantia" panose="02030602050306030303" pitchFamily="18" charset="0"/>
              </a:rPr>
              <a:t>    - </a:t>
            </a:r>
            <a:r>
              <a:rPr lang="en-GB" altLang="en-US" b="1" dirty="0">
                <a:latin typeface="Constantia" panose="02030602050306030303" pitchFamily="18" charset="0"/>
              </a:rPr>
              <a:t>sensory </a:t>
            </a:r>
            <a:r>
              <a:rPr lang="en-GB" altLang="en-US" b="1" dirty="0" err="1">
                <a:latin typeface="Constantia" panose="02030602050306030303" pitchFamily="18" charset="0"/>
              </a:rPr>
              <a:t>fibers</a:t>
            </a:r>
            <a:r>
              <a:rPr lang="en-GB" altLang="en-US" dirty="0">
                <a:latin typeface="Constantia" panose="02030602050306030303" pitchFamily="18" charset="0"/>
              </a:rPr>
              <a:t>: for mucosa of inferior part</a:t>
            </a:r>
            <a:br>
              <a:rPr lang="en-GB" altLang="en-US" dirty="0">
                <a:latin typeface="Constantia" panose="02030602050306030303" pitchFamily="18" charset="0"/>
              </a:rPr>
            </a:br>
            <a:r>
              <a:rPr lang="en-GB" altLang="en-US" dirty="0">
                <a:latin typeface="Constantia" panose="02030602050306030303" pitchFamily="18" charset="0"/>
              </a:rPr>
              <a:t>       of laryngeal cavity (</a:t>
            </a:r>
            <a:r>
              <a:rPr lang="en-GB" altLang="en-US" dirty="0" err="1">
                <a:latin typeface="Constantia" panose="02030602050306030303" pitchFamily="18" charset="0"/>
              </a:rPr>
              <a:t>infraglottic</a:t>
            </a:r>
            <a:r>
              <a:rPr lang="en-GB" altLang="en-US" dirty="0">
                <a:latin typeface="Constantia" panose="02030602050306030303" pitchFamily="18" charset="0"/>
              </a:rPr>
              <a:t> cavity)</a:t>
            </a:r>
            <a:endParaRPr lang="en-GB" altLang="en-US" dirty="0">
              <a:latin typeface="+mn-lt"/>
            </a:endParaRPr>
          </a:p>
        </p:txBody>
      </p:sp>
      <p:cxnSp>
        <p:nvCxnSpPr>
          <p:cNvPr id="4" name="Straight Connector 3">
            <a:extLst>
              <a:ext uri="{FF2B5EF4-FFF2-40B4-BE49-F238E27FC236}">
                <a16:creationId xmlns:a16="http://schemas.microsoft.com/office/drawing/2014/main" id="{1BFFDD63-87AA-C993-6932-6A0C2ECA4A1D}"/>
              </a:ext>
            </a:extLst>
          </p:cNvPr>
          <p:cNvCxnSpPr/>
          <p:nvPr/>
        </p:nvCxnSpPr>
        <p:spPr bwMode="auto">
          <a:xfrm>
            <a:off x="7740352" y="4293096"/>
            <a:ext cx="1224136" cy="0"/>
          </a:xfrm>
          <a:prstGeom prst="line">
            <a:avLst/>
          </a:prstGeom>
          <a:solidFill>
            <a:schemeClr val="accent1"/>
          </a:solidFill>
          <a:ln w="38100" cap="flat" cmpd="sng" algn="ctr">
            <a:solidFill>
              <a:srgbClr val="00B0F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a:extLst>
              <a:ext uri="{FF2B5EF4-FFF2-40B4-BE49-F238E27FC236}">
                <a16:creationId xmlns:a16="http://schemas.microsoft.com/office/drawing/2014/main" id="{C8BEBA31-BEAA-319E-0788-530320C396F3}"/>
              </a:ext>
            </a:extLst>
          </p:cNvPr>
          <p:cNvCxnSpPr/>
          <p:nvPr/>
        </p:nvCxnSpPr>
        <p:spPr bwMode="auto">
          <a:xfrm>
            <a:off x="7559824" y="5589240"/>
            <a:ext cx="1224136" cy="0"/>
          </a:xfrm>
          <a:prstGeom prst="line">
            <a:avLst/>
          </a:prstGeom>
          <a:solidFill>
            <a:schemeClr val="accent1"/>
          </a:solidFill>
          <a:ln w="38100" cap="flat" cmpd="sng" algn="ctr">
            <a:solidFill>
              <a:srgbClr val="00B0F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99922691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594" t="11452" r="39305" b="38000"/>
          <a:stretch/>
        </p:blipFill>
        <p:spPr bwMode="auto">
          <a:xfrm>
            <a:off x="4516669" y="3250208"/>
            <a:ext cx="4591835" cy="3278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4" name="Title 1"/>
          <p:cNvSpPr txBox="1">
            <a:spLocks noChangeArrowheads="1"/>
          </p:cNvSpPr>
          <p:nvPr/>
        </p:nvSpPr>
        <p:spPr bwMode="auto">
          <a:xfrm>
            <a:off x="1070258" y="26193"/>
            <a:ext cx="7033964"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Thyroid gland (</a:t>
            </a:r>
            <a:r>
              <a:rPr lang="sr-Latn-CS" altLang="en-US" sz="3500" dirty="0" err="1">
                <a:solidFill>
                  <a:schemeClr val="tx2"/>
                </a:solidFill>
                <a:latin typeface="Constantia" panose="02030602050306030303" pitchFamily="18" charset="0"/>
              </a:rPr>
              <a:t>Glandula</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thyroidea</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sp>
        <p:nvSpPr>
          <p:cNvPr id="3" name="TextBox 2">
            <a:extLst>
              <a:ext uri="{FF2B5EF4-FFF2-40B4-BE49-F238E27FC236}">
                <a16:creationId xmlns:a16="http://schemas.microsoft.com/office/drawing/2014/main" id="{3A18F60A-2708-64EF-6948-64F601CF2765}"/>
              </a:ext>
            </a:extLst>
          </p:cNvPr>
          <p:cNvSpPr txBox="1"/>
          <p:nvPr/>
        </p:nvSpPr>
        <p:spPr>
          <a:xfrm>
            <a:off x="18383" y="678656"/>
            <a:ext cx="9088140" cy="2246769"/>
          </a:xfrm>
          <a:prstGeom prst="rect">
            <a:avLst/>
          </a:prstGeom>
          <a:noFill/>
        </p:spPr>
        <p:txBody>
          <a:bodyPr wrap="square">
            <a:spAutoFit/>
          </a:bodyPr>
          <a:lstStyle/>
          <a:p>
            <a:r>
              <a:rPr lang="en-GB" sz="2000" dirty="0">
                <a:latin typeface="+mn-lt"/>
              </a:rPr>
              <a:t>The thyroid gland lies deep to the sternothyroid and sternohyoid muscles, located anteriorly in the neck at the level of the C5–T1 vertebrae.</a:t>
            </a:r>
          </a:p>
          <a:p>
            <a:endParaRPr lang="en-GB" sz="1000" dirty="0">
              <a:latin typeface="+mn-lt"/>
            </a:endParaRPr>
          </a:p>
          <a:p>
            <a:r>
              <a:rPr lang="en-GB" sz="2000" b="0" i="0" dirty="0">
                <a:solidFill>
                  <a:srgbClr val="202122"/>
                </a:solidFill>
                <a:effectLst/>
                <a:highlight>
                  <a:srgbClr val="FFFFFF"/>
                </a:highlight>
                <a:latin typeface="+mn-lt"/>
              </a:rPr>
              <a:t>It weighs 25 grams in adults, with each lobe being about 5 cm long, 3 cm wide, and 2 cm thick and the isthmus about 1.25 cm in height and width.</a:t>
            </a:r>
          </a:p>
          <a:p>
            <a:endParaRPr lang="en-GB" sz="1000" b="0" i="0" dirty="0">
              <a:solidFill>
                <a:srgbClr val="202122"/>
              </a:solidFill>
              <a:effectLst/>
              <a:highlight>
                <a:srgbClr val="FFFFFF"/>
              </a:highlight>
              <a:latin typeface="+mn-lt"/>
            </a:endParaRPr>
          </a:p>
          <a:p>
            <a:r>
              <a:rPr lang="en-GB" sz="2000" b="0" i="0" dirty="0">
                <a:solidFill>
                  <a:srgbClr val="202122"/>
                </a:solidFill>
                <a:effectLst/>
                <a:highlight>
                  <a:srgbClr val="FFFFFF"/>
                </a:highlight>
                <a:latin typeface="+mn-lt"/>
              </a:rPr>
              <a:t>The gland is usually larger in women than in men and increases in size during pregnancy.</a:t>
            </a:r>
            <a:endParaRPr lang="en-GB" sz="2000" dirty="0">
              <a:latin typeface="+mn-lt"/>
            </a:endParaRPr>
          </a:p>
        </p:txBody>
      </p:sp>
      <p:pic>
        <p:nvPicPr>
          <p:cNvPr id="5" name="Picture 4">
            <a:extLst>
              <a:ext uri="{FF2B5EF4-FFF2-40B4-BE49-F238E27FC236}">
                <a16:creationId xmlns:a16="http://schemas.microsoft.com/office/drawing/2014/main" id="{1C7D87B3-CD94-C278-B335-05BA9F3D700F}"/>
              </a:ext>
            </a:extLst>
          </p:cNvPr>
          <p:cNvPicPr>
            <a:picLocks noChangeAspect="1"/>
          </p:cNvPicPr>
          <p:nvPr/>
        </p:nvPicPr>
        <p:blipFill>
          <a:blip r:embed="rId3"/>
          <a:stretch>
            <a:fillRect/>
          </a:stretch>
        </p:blipFill>
        <p:spPr>
          <a:xfrm>
            <a:off x="72008" y="3078617"/>
            <a:ext cx="4355976" cy="3449668"/>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594" t="11452" r="39305" b="38000"/>
          <a:stretch/>
        </p:blipFill>
        <p:spPr bwMode="auto">
          <a:xfrm>
            <a:off x="4533782" y="3550138"/>
            <a:ext cx="4591835" cy="3278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4" name="Title 1"/>
          <p:cNvSpPr txBox="1">
            <a:spLocks noChangeArrowheads="1"/>
          </p:cNvSpPr>
          <p:nvPr/>
        </p:nvSpPr>
        <p:spPr bwMode="auto">
          <a:xfrm>
            <a:off x="1070258" y="26193"/>
            <a:ext cx="7033964"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Thyroid gland (</a:t>
            </a:r>
            <a:r>
              <a:rPr lang="sr-Latn-CS" altLang="en-US" sz="3500" dirty="0" err="1">
                <a:solidFill>
                  <a:schemeClr val="tx2"/>
                </a:solidFill>
                <a:latin typeface="Constantia" panose="02030602050306030303" pitchFamily="18" charset="0"/>
              </a:rPr>
              <a:t>Glandula</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thyroidea</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sp>
        <p:nvSpPr>
          <p:cNvPr id="3" name="TextBox 2">
            <a:extLst>
              <a:ext uri="{FF2B5EF4-FFF2-40B4-BE49-F238E27FC236}">
                <a16:creationId xmlns:a16="http://schemas.microsoft.com/office/drawing/2014/main" id="{3A18F60A-2708-64EF-6948-64F601CF2765}"/>
              </a:ext>
            </a:extLst>
          </p:cNvPr>
          <p:cNvSpPr txBox="1"/>
          <p:nvPr/>
        </p:nvSpPr>
        <p:spPr>
          <a:xfrm>
            <a:off x="18383" y="678656"/>
            <a:ext cx="9088140" cy="5647700"/>
          </a:xfrm>
          <a:prstGeom prst="rect">
            <a:avLst/>
          </a:prstGeom>
          <a:noFill/>
        </p:spPr>
        <p:txBody>
          <a:bodyPr wrap="square">
            <a:spAutoFit/>
          </a:bodyPr>
          <a:lstStyle/>
          <a:p>
            <a:pPr algn="l"/>
            <a:r>
              <a:rPr lang="en-GB" b="0" i="0" dirty="0">
                <a:solidFill>
                  <a:srgbClr val="202122"/>
                </a:solidFill>
                <a:effectLst/>
                <a:highlight>
                  <a:srgbClr val="FFFFFF"/>
                </a:highlight>
                <a:latin typeface="+mn-lt"/>
              </a:rPr>
              <a:t>The thyroid hormones have a wide range of effects on the human body. These include:</a:t>
            </a:r>
          </a:p>
          <a:p>
            <a:pPr algn="l">
              <a:buFont typeface="Arial" panose="020B0604020202020204" pitchFamily="34" charset="0"/>
              <a:buChar char="•"/>
            </a:pPr>
            <a:r>
              <a:rPr lang="en-GB" sz="1700" b="1" i="0" dirty="0">
                <a:solidFill>
                  <a:srgbClr val="202122"/>
                </a:solidFill>
                <a:effectLst/>
                <a:highlight>
                  <a:srgbClr val="FFFFFF"/>
                </a:highlight>
                <a:latin typeface="+mn-lt"/>
              </a:rPr>
              <a:t>Metabolic.</a:t>
            </a:r>
            <a:r>
              <a:rPr lang="en-GB" sz="1700" b="0" i="0" dirty="0">
                <a:solidFill>
                  <a:srgbClr val="202122"/>
                </a:solidFill>
                <a:effectLst/>
                <a:highlight>
                  <a:srgbClr val="FFFFFF"/>
                </a:highlight>
                <a:latin typeface="+mn-lt"/>
              </a:rPr>
              <a:t> The thyroid hormones increase the </a:t>
            </a:r>
            <a:r>
              <a:rPr lang="en-GB" sz="1700" b="0" i="0" u="none" strike="noStrike" dirty="0">
                <a:solidFill>
                  <a:srgbClr val="3366CC"/>
                </a:solidFill>
                <a:effectLst/>
                <a:highlight>
                  <a:srgbClr val="FFFFFF"/>
                </a:highlight>
                <a:latin typeface="+mn-lt"/>
              </a:rPr>
              <a:t>basal metabolic rate</a:t>
            </a:r>
            <a:r>
              <a:rPr lang="en-GB" sz="1700" b="0" i="0" dirty="0">
                <a:solidFill>
                  <a:srgbClr val="202122"/>
                </a:solidFill>
                <a:effectLst/>
                <a:highlight>
                  <a:srgbClr val="FFFFFF"/>
                </a:highlight>
                <a:latin typeface="+mn-lt"/>
              </a:rPr>
              <a:t> and have effects on almost</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all body tissues. Appetite, the absorption of substances, and gut motility are all influenced by</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thyroid hormones. They increase the absorption in the gut, </a:t>
            </a:r>
            <a:r>
              <a:rPr lang="en-GB" sz="1700" b="0" i="0" u="none" strike="noStrike" dirty="0">
                <a:solidFill>
                  <a:srgbClr val="3366CC"/>
                </a:solidFill>
                <a:effectLst/>
                <a:highlight>
                  <a:srgbClr val="FFFFFF"/>
                </a:highlight>
                <a:latin typeface="+mn-lt"/>
              </a:rPr>
              <a:t>generation</a:t>
            </a:r>
            <a:r>
              <a:rPr lang="en-GB" sz="1700" b="0" i="0" dirty="0">
                <a:solidFill>
                  <a:srgbClr val="202122"/>
                </a:solidFill>
                <a:effectLst/>
                <a:highlight>
                  <a:srgbClr val="FFFFFF"/>
                </a:highlight>
                <a:latin typeface="+mn-lt"/>
              </a:rPr>
              <a:t>, </a:t>
            </a:r>
            <a:r>
              <a:rPr lang="en-GB" sz="1700" b="0" i="0" u="none" strike="noStrike" dirty="0">
                <a:solidFill>
                  <a:srgbClr val="3366CC"/>
                </a:solidFill>
                <a:effectLst/>
                <a:highlight>
                  <a:srgbClr val="FFFFFF"/>
                </a:highlight>
                <a:latin typeface="+mn-lt"/>
              </a:rPr>
              <a:t>uptake by cells</a:t>
            </a:r>
            <a:r>
              <a:rPr lang="en-GB" sz="1700" b="0" i="0" dirty="0">
                <a:solidFill>
                  <a:srgbClr val="202122"/>
                </a:solidFill>
                <a:effectLst/>
                <a:highlight>
                  <a:srgbClr val="FFFFFF"/>
                </a:highlight>
                <a:latin typeface="+mn-lt"/>
              </a:rPr>
              <a:t>,</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and </a:t>
            </a:r>
            <a:r>
              <a:rPr lang="en-GB" sz="1700" b="0" i="0" u="none" strike="noStrike" dirty="0">
                <a:solidFill>
                  <a:srgbClr val="3366CC"/>
                </a:solidFill>
                <a:effectLst/>
                <a:highlight>
                  <a:srgbClr val="FFFFFF"/>
                </a:highlight>
                <a:latin typeface="+mn-lt"/>
              </a:rPr>
              <a:t>breakdown</a:t>
            </a:r>
            <a:r>
              <a:rPr lang="en-GB" sz="1700" b="0" i="0" dirty="0">
                <a:solidFill>
                  <a:srgbClr val="202122"/>
                </a:solidFill>
                <a:effectLst/>
                <a:highlight>
                  <a:srgbClr val="FFFFFF"/>
                </a:highlight>
                <a:latin typeface="+mn-lt"/>
              </a:rPr>
              <a:t> of glucose.</a:t>
            </a:r>
            <a:r>
              <a:rPr lang="en-GB" sz="1700" b="0" i="0" baseline="30000" dirty="0">
                <a:solidFill>
                  <a:srgbClr val="3366CC"/>
                </a:solidFill>
                <a:effectLst/>
                <a:highlight>
                  <a:srgbClr val="FFFFFF"/>
                </a:highlight>
                <a:latin typeface="+mn-lt"/>
              </a:rPr>
              <a:t> </a:t>
            </a:r>
            <a:r>
              <a:rPr lang="en-GB" sz="1700" b="0" i="0" dirty="0">
                <a:solidFill>
                  <a:srgbClr val="202122"/>
                </a:solidFill>
                <a:effectLst/>
                <a:highlight>
                  <a:srgbClr val="FFFFFF"/>
                </a:highlight>
                <a:latin typeface="+mn-lt"/>
              </a:rPr>
              <a:t>They stimulate the </a:t>
            </a:r>
            <a:r>
              <a:rPr lang="en-GB" sz="1700" b="0" i="0" u="none" strike="noStrike" dirty="0">
                <a:solidFill>
                  <a:srgbClr val="3366CC"/>
                </a:solidFill>
                <a:effectLst/>
                <a:highlight>
                  <a:srgbClr val="FFFFFF"/>
                </a:highlight>
                <a:latin typeface="+mn-lt"/>
              </a:rPr>
              <a:t>breakdown of fats</a:t>
            </a:r>
            <a:r>
              <a:rPr lang="en-GB" sz="1700" u="none" strike="noStrike" dirty="0">
                <a:solidFill>
                  <a:srgbClr val="202122"/>
                </a:solidFill>
                <a:highlight>
                  <a:srgbClr val="FFFFFF"/>
                </a:highlight>
                <a:latin typeface="+mn-lt"/>
              </a:rPr>
              <a:t> </a:t>
            </a:r>
            <a:r>
              <a:rPr lang="en-GB" sz="1700" b="0" i="0" dirty="0">
                <a:solidFill>
                  <a:srgbClr val="202122"/>
                </a:solidFill>
                <a:effectLst/>
                <a:highlight>
                  <a:srgbClr val="FFFFFF"/>
                </a:highlight>
                <a:latin typeface="+mn-lt"/>
              </a:rPr>
              <a:t>and increase the number</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of </a:t>
            </a:r>
            <a:r>
              <a:rPr lang="en-GB" sz="1700" b="0" i="0" u="none" strike="noStrike" dirty="0">
                <a:solidFill>
                  <a:srgbClr val="3366CC"/>
                </a:solidFill>
                <a:effectLst/>
                <a:highlight>
                  <a:srgbClr val="FFFFFF"/>
                </a:highlight>
                <a:latin typeface="+mn-lt"/>
              </a:rPr>
              <a:t>free fatty acids</a:t>
            </a:r>
            <a:r>
              <a:rPr lang="en-GB" sz="1700" b="0" i="0" dirty="0">
                <a:solidFill>
                  <a:srgbClr val="202122"/>
                </a:solidFill>
                <a:effectLst/>
                <a:highlight>
                  <a:srgbClr val="FFFFFF"/>
                </a:highlight>
                <a:latin typeface="+mn-lt"/>
              </a:rPr>
              <a:t>.</a:t>
            </a:r>
            <a:r>
              <a:rPr lang="en-GB" sz="1700" b="0" i="0" baseline="30000" dirty="0">
                <a:solidFill>
                  <a:srgbClr val="3366CC"/>
                </a:solidFill>
                <a:effectLst/>
                <a:highlight>
                  <a:srgbClr val="FFFFFF"/>
                </a:highlight>
                <a:latin typeface="+mn-lt"/>
              </a:rPr>
              <a:t> </a:t>
            </a:r>
            <a:r>
              <a:rPr lang="en-GB" sz="1700" b="0" i="0" dirty="0">
                <a:solidFill>
                  <a:srgbClr val="202122"/>
                </a:solidFill>
                <a:effectLst/>
                <a:highlight>
                  <a:srgbClr val="FFFFFF"/>
                </a:highlight>
                <a:latin typeface="+mn-lt"/>
              </a:rPr>
              <a:t>Despite increasing free fatty acids, thyroid hormones decrease cholesterol</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levels, perhaps by increasing the rate of secretion of cholesterol in </a:t>
            </a:r>
            <a:r>
              <a:rPr lang="en-GB" sz="1700" b="0" i="0" u="none" strike="noStrike" dirty="0">
                <a:effectLst/>
                <a:highlight>
                  <a:srgbClr val="FFFFFF"/>
                </a:highlight>
                <a:latin typeface="+mn-lt"/>
              </a:rPr>
              <a:t>bile</a:t>
            </a:r>
            <a:r>
              <a:rPr lang="en-GB" sz="1700" b="0" i="0" dirty="0">
                <a:solidFill>
                  <a:srgbClr val="202122"/>
                </a:solidFill>
                <a:effectLst/>
                <a:highlight>
                  <a:srgbClr val="FFFFFF"/>
                </a:highlight>
                <a:latin typeface="+mn-lt"/>
              </a:rPr>
              <a:t>.</a:t>
            </a:r>
          </a:p>
          <a:p>
            <a:pPr algn="l">
              <a:buFont typeface="Arial" panose="020B0604020202020204" pitchFamily="34" charset="0"/>
              <a:buChar char="•"/>
            </a:pPr>
            <a:r>
              <a:rPr lang="en-GB" sz="1700" b="1" i="0" dirty="0">
                <a:solidFill>
                  <a:srgbClr val="202122"/>
                </a:solidFill>
                <a:effectLst/>
                <a:highlight>
                  <a:srgbClr val="FFFFFF"/>
                </a:highlight>
                <a:latin typeface="+mn-lt"/>
              </a:rPr>
              <a:t>Cardiovascular.</a:t>
            </a:r>
            <a:r>
              <a:rPr lang="en-GB" sz="1700" b="0" i="0" dirty="0">
                <a:solidFill>
                  <a:srgbClr val="202122"/>
                </a:solidFill>
                <a:effectLst/>
                <a:highlight>
                  <a:srgbClr val="FFFFFF"/>
                </a:highlight>
                <a:latin typeface="+mn-lt"/>
              </a:rPr>
              <a:t> The hormones increase the rate and strength of the heartbeat. They increase</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the rate of breathing, intake and consumption of oxygen, and increase the activity</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of </a:t>
            </a:r>
            <a:r>
              <a:rPr lang="en-GB" sz="1700" b="0" i="0" u="none" strike="noStrike" dirty="0">
                <a:solidFill>
                  <a:srgbClr val="3366CC"/>
                </a:solidFill>
                <a:effectLst/>
                <a:highlight>
                  <a:srgbClr val="FFFFFF"/>
                </a:highlight>
                <a:latin typeface="+mn-lt"/>
              </a:rPr>
              <a:t>mitochondria</a:t>
            </a:r>
            <a:r>
              <a:rPr lang="en-GB" sz="1700" b="0" i="0" dirty="0">
                <a:solidFill>
                  <a:srgbClr val="202122"/>
                </a:solidFill>
                <a:effectLst/>
                <a:highlight>
                  <a:srgbClr val="FFFFFF"/>
                </a:highlight>
                <a:latin typeface="+mn-lt"/>
              </a:rPr>
              <a:t>.</a:t>
            </a:r>
            <a:r>
              <a:rPr lang="en-GB" sz="1700" b="0" i="0" baseline="30000" dirty="0">
                <a:solidFill>
                  <a:srgbClr val="3366CC"/>
                </a:solidFill>
                <a:effectLst/>
                <a:highlight>
                  <a:srgbClr val="FFFFFF"/>
                </a:highlight>
                <a:latin typeface="+mn-lt"/>
              </a:rPr>
              <a:t> </a:t>
            </a:r>
            <a:r>
              <a:rPr lang="en-GB" sz="1700" b="0" i="0" dirty="0">
                <a:solidFill>
                  <a:srgbClr val="202122"/>
                </a:solidFill>
                <a:effectLst/>
                <a:highlight>
                  <a:srgbClr val="FFFFFF"/>
                </a:highlight>
                <a:latin typeface="+mn-lt"/>
              </a:rPr>
              <a:t>Combined, these factors increase blood flow and the body's temperature.</a:t>
            </a:r>
          </a:p>
          <a:p>
            <a:pPr algn="l">
              <a:buFont typeface="Arial" panose="020B0604020202020204" pitchFamily="34" charset="0"/>
              <a:buChar char="•"/>
            </a:pPr>
            <a:r>
              <a:rPr lang="en-GB" sz="1700" b="1" i="0" dirty="0">
                <a:solidFill>
                  <a:srgbClr val="202122"/>
                </a:solidFill>
                <a:effectLst/>
                <a:highlight>
                  <a:srgbClr val="FFFFFF"/>
                </a:highlight>
                <a:latin typeface="+mn-lt"/>
              </a:rPr>
              <a:t>Developmental.</a:t>
            </a:r>
            <a:r>
              <a:rPr lang="en-GB" sz="1700" b="0" i="0" dirty="0">
                <a:solidFill>
                  <a:srgbClr val="202122"/>
                </a:solidFill>
                <a:effectLst/>
                <a:highlight>
                  <a:srgbClr val="FFFFFF"/>
                </a:highlight>
                <a:latin typeface="+mn-lt"/>
              </a:rPr>
              <a:t> Thyroid hormones are important for normal development.</a:t>
            </a:r>
            <a:r>
              <a:rPr lang="en-GB" sz="1700" b="0" i="0" baseline="30000" dirty="0">
                <a:solidFill>
                  <a:srgbClr val="3366CC"/>
                </a:solidFill>
                <a:effectLst/>
                <a:highlight>
                  <a:srgbClr val="FFFFFF"/>
                </a:highlight>
                <a:latin typeface="+mn-lt"/>
              </a:rPr>
              <a:t> </a:t>
            </a:r>
            <a:r>
              <a:rPr lang="en-GB" sz="1700" b="0" i="0" dirty="0">
                <a:solidFill>
                  <a:srgbClr val="202122"/>
                </a:solidFill>
                <a:effectLst/>
                <a:highlight>
                  <a:srgbClr val="FFFFFF"/>
                </a:highlight>
                <a:latin typeface="+mn-lt"/>
              </a:rPr>
              <a:t>They increase the</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growth rate of young people and cells of the developing brain are a major target for the thyroid</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hormones T</a:t>
            </a:r>
            <a:r>
              <a:rPr lang="en-GB" sz="1700" b="0" i="0" baseline="-25000" dirty="0">
                <a:solidFill>
                  <a:srgbClr val="202122"/>
                </a:solidFill>
                <a:effectLst/>
                <a:highlight>
                  <a:srgbClr val="FFFFFF"/>
                </a:highlight>
                <a:latin typeface="+mn-lt"/>
              </a:rPr>
              <a:t>3</a:t>
            </a:r>
            <a:r>
              <a:rPr lang="en-GB" sz="1700" b="0" i="0" dirty="0">
                <a:solidFill>
                  <a:srgbClr val="202122"/>
                </a:solidFill>
                <a:effectLst/>
                <a:highlight>
                  <a:srgbClr val="FFFFFF"/>
                </a:highlight>
                <a:latin typeface="+mn-lt"/>
              </a:rPr>
              <a:t> and T</a:t>
            </a:r>
            <a:r>
              <a:rPr lang="en-GB" sz="1700" b="0" i="0" baseline="-25000" dirty="0">
                <a:solidFill>
                  <a:srgbClr val="202122"/>
                </a:solidFill>
                <a:effectLst/>
                <a:highlight>
                  <a:srgbClr val="FFFFFF"/>
                </a:highlight>
                <a:latin typeface="+mn-lt"/>
              </a:rPr>
              <a:t>4</a:t>
            </a:r>
            <a:r>
              <a:rPr lang="en-GB" sz="1700" b="0" i="0" dirty="0">
                <a:solidFill>
                  <a:srgbClr val="202122"/>
                </a:solidFill>
                <a:effectLst/>
                <a:highlight>
                  <a:srgbClr val="FFFFFF"/>
                </a:highlight>
                <a:latin typeface="+mn-lt"/>
              </a:rPr>
              <a:t>. </a:t>
            </a:r>
          </a:p>
          <a:p>
            <a:pPr algn="l">
              <a:buFont typeface="Arial" panose="020B0604020202020204" pitchFamily="34" charset="0"/>
              <a:buChar char="•"/>
            </a:pPr>
            <a:r>
              <a:rPr lang="en-GB" sz="1700" b="0" i="0" dirty="0">
                <a:solidFill>
                  <a:srgbClr val="202122"/>
                </a:solidFill>
                <a:effectLst/>
                <a:highlight>
                  <a:srgbClr val="FFFFFF"/>
                </a:highlight>
                <a:latin typeface="+mn-lt"/>
              </a:rPr>
              <a:t>The thyroid hormones also play a role in </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maintaining normal sexual function, sleep, and </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thought patterns. Increased levels are associated</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with increased speed of thought generation but </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decreased focus.</a:t>
            </a:r>
            <a:r>
              <a:rPr lang="en-GB" sz="1700" b="0" i="0" baseline="30000" dirty="0">
                <a:solidFill>
                  <a:srgbClr val="3366CC"/>
                </a:solidFill>
                <a:effectLst/>
                <a:highlight>
                  <a:srgbClr val="FFFFFF"/>
                </a:highlight>
                <a:latin typeface="+mn-lt"/>
              </a:rPr>
              <a:t> </a:t>
            </a:r>
            <a:r>
              <a:rPr lang="en-GB" sz="1700" b="0" i="0" dirty="0">
                <a:solidFill>
                  <a:srgbClr val="202122"/>
                </a:solidFill>
                <a:effectLst/>
                <a:highlight>
                  <a:srgbClr val="FFFFFF"/>
                </a:highlight>
                <a:latin typeface="+mn-lt"/>
              </a:rPr>
              <a:t>Sexual function, including libido </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and the maintenance of a normal </a:t>
            </a:r>
            <a:r>
              <a:rPr lang="en-GB" sz="1700" b="0" i="0" u="none" strike="noStrike" dirty="0">
                <a:effectLst/>
                <a:highlight>
                  <a:srgbClr val="FFFFFF"/>
                </a:highlight>
                <a:latin typeface="+mn-lt"/>
              </a:rPr>
              <a:t>menstrual cycle</a:t>
            </a:r>
            <a:r>
              <a:rPr lang="en-GB" sz="1700" b="0" i="0" dirty="0">
                <a:effectLst/>
                <a:highlight>
                  <a:srgbClr val="FFFFFF"/>
                </a:highlight>
                <a:latin typeface="+mn-lt"/>
              </a:rPr>
              <a:t>,</a:t>
            </a:r>
            <a:br>
              <a:rPr lang="en-GB" sz="1700" b="0" i="0" dirty="0">
                <a:effectLst/>
                <a:highlight>
                  <a:srgbClr val="FFFFFF"/>
                </a:highlight>
                <a:latin typeface="+mn-lt"/>
              </a:rPr>
            </a:br>
            <a:r>
              <a:rPr lang="en-GB" sz="1700" b="0" i="0" dirty="0">
                <a:effectLst/>
                <a:highlight>
                  <a:srgbClr val="FFFFFF"/>
                </a:highlight>
                <a:latin typeface="+mn-lt"/>
              </a:rPr>
              <a:t>  </a:t>
            </a:r>
            <a:r>
              <a:rPr lang="en-GB" sz="1700" b="0" i="0" dirty="0">
                <a:solidFill>
                  <a:srgbClr val="202122"/>
                </a:solidFill>
                <a:effectLst/>
                <a:highlight>
                  <a:srgbClr val="FFFFFF"/>
                </a:highlight>
                <a:latin typeface="+mn-lt"/>
              </a:rPr>
              <a:t>are influenced by thyroid hormones.</a:t>
            </a:r>
          </a:p>
          <a:p>
            <a:endParaRPr lang="en-GB" sz="2000" dirty="0">
              <a:latin typeface="+mn-lt"/>
            </a:endParaRPr>
          </a:p>
        </p:txBody>
      </p:sp>
    </p:spTree>
    <p:extLst>
      <p:ext uri="{BB962C8B-B14F-4D97-AF65-F5344CB8AC3E}">
        <p14:creationId xmlns:p14="http://schemas.microsoft.com/office/powerpoint/2010/main" val="353971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l="24023" t="37354" r="40234" b="6979"/>
          <a:stretch>
            <a:fillRect/>
          </a:stretch>
        </p:blipFill>
        <p:spPr bwMode="auto">
          <a:xfrm>
            <a:off x="500063" y="357188"/>
            <a:ext cx="4357687"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TextBox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0813" y="865188"/>
            <a:ext cx="2882900"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292" name="Rectangle 2"/>
          <p:cNvSpPr>
            <a:spLocks noChangeArrowheads="1"/>
          </p:cNvSpPr>
          <p:nvPr/>
        </p:nvSpPr>
        <p:spPr bwMode="auto">
          <a:xfrm>
            <a:off x="5214938" y="1571625"/>
            <a:ext cx="30003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pt-BR" altLang="en-US">
                <a:solidFill>
                  <a:srgbClr val="083763"/>
                </a:solidFill>
              </a:rPr>
              <a:t>13 </a:t>
            </a:r>
            <a:r>
              <a:rPr lang="sr-Latn-CS" altLang="en-US">
                <a:solidFill>
                  <a:srgbClr val="083763"/>
                </a:solidFill>
              </a:rPr>
              <a:t>Cartilago nasi lateralis</a:t>
            </a:r>
            <a:endParaRPr lang="pt-BR" altLang="en-US">
              <a:solidFill>
                <a:srgbClr val="083763"/>
              </a:solidFill>
            </a:endParaRPr>
          </a:p>
          <a:p>
            <a:pPr eaLnBrk="1" hangingPunct="1"/>
            <a:r>
              <a:rPr lang="sr-Latn-CS" altLang="en-US">
                <a:solidFill>
                  <a:srgbClr val="083763"/>
                </a:solidFill>
              </a:rPr>
              <a:t>14 Cartilago alaris major</a:t>
            </a:r>
          </a:p>
          <a:p>
            <a:pPr eaLnBrk="1" hangingPunct="1"/>
            <a:r>
              <a:rPr lang="sr-Latn-CS" altLang="en-US">
                <a:solidFill>
                  <a:srgbClr val="083763"/>
                </a:solidFill>
              </a:rPr>
              <a:t>15 Cartilago alaris minor</a:t>
            </a:r>
          </a:p>
          <a:p>
            <a:pPr eaLnBrk="1" hangingPunct="1"/>
            <a:r>
              <a:rPr lang="en-US" altLang="en-US">
                <a:solidFill>
                  <a:srgbClr val="083763"/>
                </a:solidFill>
              </a:rPr>
              <a:t>17 </a:t>
            </a:r>
            <a:r>
              <a:rPr lang="sr-Latn-CS" altLang="en-US">
                <a:solidFill>
                  <a:srgbClr val="083763"/>
                </a:solidFill>
              </a:rPr>
              <a:t>Os nasale</a:t>
            </a:r>
          </a:p>
        </p:txBody>
      </p:sp>
      <p:sp>
        <p:nvSpPr>
          <p:cNvPr id="12293" name="TextBox 5"/>
          <p:cNvSpPr txBox="1">
            <a:spLocks noChangeArrowheads="1"/>
          </p:cNvSpPr>
          <p:nvPr/>
        </p:nvSpPr>
        <p:spPr bwMode="auto">
          <a:xfrm>
            <a:off x="1643063" y="6000750"/>
            <a:ext cx="22493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dirty="0"/>
              <a:t>The nasal cartilages</a:t>
            </a:r>
            <a:endParaRPr lang="sr-Latn-CS" altLang="en-US" dirty="0"/>
          </a:p>
        </p:txBody>
      </p:sp>
      <p:pic>
        <p:nvPicPr>
          <p:cNvPr id="12294" name="Picture 5"/>
          <p:cNvPicPr>
            <a:picLocks noChangeAspect="1" noChangeArrowheads="1"/>
          </p:cNvPicPr>
          <p:nvPr/>
        </p:nvPicPr>
        <p:blipFill>
          <a:blip r:embed="rId4">
            <a:extLst>
              <a:ext uri="{28A0092B-C50C-407E-A947-70E740481C1C}">
                <a14:useLocalDpi xmlns:a14="http://schemas.microsoft.com/office/drawing/2010/main" val="0"/>
              </a:ext>
            </a:extLst>
          </a:blip>
          <a:srcRect l="29883" t="20625" r="30859" b="24062"/>
          <a:stretch>
            <a:fillRect/>
          </a:stretch>
        </p:blipFill>
        <p:spPr bwMode="auto">
          <a:xfrm>
            <a:off x="4786313" y="3071813"/>
            <a:ext cx="4068762" cy="358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594" t="12509" r="39305" b="38000"/>
          <a:stretch/>
        </p:blipFill>
        <p:spPr bwMode="auto">
          <a:xfrm>
            <a:off x="5263078" y="404664"/>
            <a:ext cx="3887166" cy="2717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TextBox 2"/>
          <p:cNvSpPr txBox="1">
            <a:spLocks noChangeArrowheads="1"/>
          </p:cNvSpPr>
          <p:nvPr/>
        </p:nvSpPr>
        <p:spPr bwMode="auto">
          <a:xfrm>
            <a:off x="17542" y="148471"/>
            <a:ext cx="9072880" cy="670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b="1" dirty="0">
                <a:latin typeface="Constantia" panose="02030602050306030303" pitchFamily="18" charset="0"/>
              </a:rPr>
              <a:t>Parts</a:t>
            </a:r>
            <a:r>
              <a:rPr lang="sr-Latn-CS" altLang="en-US" b="1" dirty="0">
                <a:latin typeface="Constantia" panose="02030602050306030303" pitchFamily="18" charset="0"/>
              </a:rPr>
              <a:t>:</a:t>
            </a:r>
          </a:p>
          <a:p>
            <a:pPr eaLnBrk="1" hangingPunct="1"/>
            <a:endParaRPr lang="sr-Latn-CS" altLang="en-US" sz="800" dirty="0">
              <a:latin typeface="Constantia" panose="02030602050306030303" pitchFamily="18" charset="0"/>
            </a:endParaRPr>
          </a:p>
          <a:p>
            <a:pPr eaLnBrk="1" hangingPunct="1"/>
            <a:r>
              <a:rPr lang="en-GB" altLang="en-US" dirty="0">
                <a:latin typeface="Constantia" panose="02030602050306030303" pitchFamily="18" charset="0"/>
              </a:rPr>
              <a:t>Right lobe (</a:t>
            </a:r>
            <a:r>
              <a:rPr lang="sr-Latn-CS" altLang="en-US" dirty="0" err="1">
                <a:latin typeface="Constantia" panose="02030602050306030303" pitchFamily="18" charset="0"/>
              </a:rPr>
              <a:t>Lobus</a:t>
            </a:r>
            <a:r>
              <a:rPr lang="sr-Latn-CS" altLang="en-US" dirty="0">
                <a:latin typeface="Constantia" panose="02030602050306030303" pitchFamily="18" charset="0"/>
              </a:rPr>
              <a:t> </a:t>
            </a:r>
            <a:r>
              <a:rPr lang="sr-Latn-CS" altLang="en-US" dirty="0" err="1">
                <a:latin typeface="Constantia" panose="02030602050306030303" pitchFamily="18" charset="0"/>
              </a:rPr>
              <a:t>dexter</a:t>
            </a:r>
            <a:r>
              <a:rPr lang="en-GB" altLang="en-US" dirty="0">
                <a:latin typeface="Constantia" panose="02030602050306030303" pitchFamily="18" charset="0"/>
              </a:rPr>
              <a:t>)</a:t>
            </a:r>
            <a:br>
              <a:rPr lang="sr-Latn-CS" altLang="en-US" dirty="0">
                <a:latin typeface="Constantia" panose="02030602050306030303" pitchFamily="18" charset="0"/>
              </a:rPr>
            </a:br>
            <a:br>
              <a:rPr lang="sr-Latn-CS" altLang="en-US" dirty="0">
                <a:latin typeface="Constantia" panose="02030602050306030303" pitchFamily="18" charset="0"/>
              </a:rPr>
            </a:br>
            <a:r>
              <a:rPr lang="en-GB" altLang="en-US" dirty="0">
                <a:latin typeface="Constantia" panose="02030602050306030303" pitchFamily="18" charset="0"/>
              </a:rPr>
              <a:t>Left lobe (</a:t>
            </a:r>
            <a:r>
              <a:rPr lang="sr-Latn-CS" altLang="en-US" dirty="0" err="1">
                <a:latin typeface="Constantia" panose="02030602050306030303" pitchFamily="18" charset="0"/>
              </a:rPr>
              <a:t>Lobus</a:t>
            </a:r>
            <a:r>
              <a:rPr lang="sr-Latn-CS" altLang="en-US" dirty="0">
                <a:latin typeface="Constantia" panose="02030602050306030303" pitchFamily="18" charset="0"/>
              </a:rPr>
              <a:t> </a:t>
            </a:r>
            <a:r>
              <a:rPr lang="sr-Latn-CS" altLang="en-US" dirty="0" err="1">
                <a:latin typeface="Constantia" panose="02030602050306030303" pitchFamily="18" charset="0"/>
              </a:rPr>
              <a:t>sinister</a:t>
            </a:r>
            <a:r>
              <a:rPr lang="en-GB" altLang="en-US" dirty="0">
                <a:latin typeface="Constantia" panose="02030602050306030303" pitchFamily="18" charset="0"/>
              </a:rPr>
              <a:t>)</a:t>
            </a:r>
            <a:br>
              <a:rPr lang="sr-Latn-CS" altLang="en-US" dirty="0">
                <a:latin typeface="Constantia" panose="02030602050306030303" pitchFamily="18" charset="0"/>
              </a:rPr>
            </a:br>
            <a:br>
              <a:rPr lang="sr-Latn-CS" altLang="en-US" dirty="0">
                <a:latin typeface="Constantia" panose="02030602050306030303" pitchFamily="18" charset="0"/>
              </a:rPr>
            </a:br>
            <a:r>
              <a:rPr lang="sr-Latn-CS" altLang="en-US" dirty="0" err="1">
                <a:latin typeface="Constantia" panose="02030602050306030303" pitchFamily="18" charset="0"/>
              </a:rPr>
              <a:t>Isthmus</a:t>
            </a:r>
            <a:r>
              <a:rPr lang="sr-Latn-CS" altLang="en-US" dirty="0">
                <a:latin typeface="Constantia" panose="02030602050306030303" pitchFamily="18" charset="0"/>
              </a:rPr>
              <a:t> </a:t>
            </a:r>
            <a:r>
              <a:rPr lang="sr-Latn-CS" altLang="en-US" dirty="0" err="1">
                <a:latin typeface="Constantia" panose="02030602050306030303" pitchFamily="18" charset="0"/>
              </a:rPr>
              <a:t>glandulae</a:t>
            </a:r>
            <a:r>
              <a:rPr lang="sr-Latn-CS" altLang="en-US" dirty="0">
                <a:latin typeface="Constantia" panose="02030602050306030303" pitchFamily="18" charset="0"/>
              </a:rPr>
              <a:t> </a:t>
            </a:r>
            <a:r>
              <a:rPr lang="sr-Latn-CS" altLang="en-US" dirty="0" err="1">
                <a:latin typeface="Constantia" panose="02030602050306030303" pitchFamily="18" charset="0"/>
              </a:rPr>
              <a:t>thyroideae</a:t>
            </a:r>
            <a:r>
              <a:rPr lang="en-GB" altLang="en-US" dirty="0">
                <a:latin typeface="Constantia" panose="02030602050306030303" pitchFamily="18" charset="0"/>
              </a:rPr>
              <a:t> – at the level of</a:t>
            </a:r>
            <a:br>
              <a:rPr lang="en-GB" altLang="en-US" dirty="0">
                <a:latin typeface="Constantia" panose="02030602050306030303" pitchFamily="18" charset="0"/>
              </a:rPr>
            </a:br>
            <a:r>
              <a:rPr lang="en-GB" altLang="en-US" dirty="0">
                <a:latin typeface="Constantia" panose="02030602050306030303" pitchFamily="18" charset="0"/>
              </a:rPr>
              <a:t>                           2</a:t>
            </a:r>
            <a:r>
              <a:rPr lang="en-GB" altLang="en-US" baseline="30000" dirty="0">
                <a:latin typeface="Constantia" panose="02030602050306030303" pitchFamily="18" charset="0"/>
              </a:rPr>
              <a:t>nd</a:t>
            </a:r>
            <a:r>
              <a:rPr lang="en-GB" altLang="en-US" dirty="0">
                <a:latin typeface="Constantia" panose="02030602050306030303" pitchFamily="18" charset="0"/>
              </a:rPr>
              <a:t> and 3</a:t>
            </a:r>
            <a:r>
              <a:rPr lang="en-GB" altLang="en-US" baseline="30000" dirty="0">
                <a:latin typeface="Constantia" panose="02030602050306030303" pitchFamily="18" charset="0"/>
              </a:rPr>
              <a:t>rd</a:t>
            </a:r>
            <a:r>
              <a:rPr lang="en-GB" altLang="en-US" dirty="0">
                <a:latin typeface="Constantia" panose="02030602050306030303" pitchFamily="18" charset="0"/>
              </a:rPr>
              <a:t> cartilage of trachea</a:t>
            </a:r>
            <a:br>
              <a:rPr lang="sr-Latn-CS" altLang="en-US" dirty="0">
                <a:latin typeface="Constantia" panose="02030602050306030303" pitchFamily="18" charset="0"/>
              </a:rPr>
            </a:br>
            <a:br>
              <a:rPr lang="sr-Latn-CS" altLang="en-US" sz="800" dirty="0">
                <a:latin typeface="Constantia" panose="02030602050306030303" pitchFamily="18" charset="0"/>
              </a:rPr>
            </a:br>
            <a:r>
              <a:rPr lang="en-GB" altLang="en-US" b="1" dirty="0">
                <a:latin typeface="Constantia" panose="02030602050306030303" pitchFamily="18" charset="0"/>
              </a:rPr>
              <a:t>Surfaces of lobes:</a:t>
            </a:r>
            <a:br>
              <a:rPr lang="sr-Latn-CS" altLang="en-US" dirty="0">
                <a:latin typeface="Constantia" panose="02030602050306030303" pitchFamily="18" charset="0"/>
              </a:rPr>
            </a:br>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dirty="0">
                <a:latin typeface="Constantia" panose="02030602050306030303" pitchFamily="18" charset="0"/>
              </a:rPr>
              <a:t>Base (basis)</a:t>
            </a:r>
            <a:r>
              <a:rPr lang="sr-Latn-CS" altLang="en-US" dirty="0">
                <a:latin typeface="Constantia" panose="02030602050306030303" pitchFamily="18" charset="0"/>
              </a:rPr>
              <a:t> (</a:t>
            </a:r>
            <a:r>
              <a:rPr lang="en-GB" altLang="en-US" dirty="0">
                <a:latin typeface="Constantia" panose="02030602050306030303" pitchFamily="18" charset="0"/>
              </a:rPr>
              <a:t>level of </a:t>
            </a:r>
            <a:r>
              <a:rPr lang="sr-Latn-CS" altLang="en-US" dirty="0">
                <a:latin typeface="Constantia" panose="02030602050306030303" pitchFamily="18" charset="0"/>
              </a:rPr>
              <a:t>5</a:t>
            </a:r>
            <a:r>
              <a:rPr lang="en-GB" altLang="en-US" baseline="30000" dirty="0" err="1">
                <a:latin typeface="Constantia" panose="02030602050306030303" pitchFamily="18" charset="0"/>
              </a:rPr>
              <a:t>th</a:t>
            </a:r>
            <a:r>
              <a:rPr lang="en-GB" altLang="en-US" dirty="0">
                <a:latin typeface="Constantia" panose="02030602050306030303" pitchFamily="18" charset="0"/>
              </a:rPr>
              <a:t> or</a:t>
            </a:r>
            <a:r>
              <a:rPr lang="sr-Latn-CS" altLang="en-US" dirty="0">
                <a:latin typeface="Constantia" panose="02030602050306030303" pitchFamily="18" charset="0"/>
              </a:rPr>
              <a:t> 6</a:t>
            </a:r>
            <a:r>
              <a:rPr lang="en-GB" altLang="en-US" baseline="30000" dirty="0" err="1">
                <a:latin typeface="Constantia" panose="02030602050306030303" pitchFamily="18" charset="0"/>
              </a:rPr>
              <a:t>th</a:t>
            </a:r>
            <a:r>
              <a:rPr lang="en-GB" altLang="en-US" dirty="0">
                <a:latin typeface="Constantia" panose="02030602050306030303" pitchFamily="18" charset="0"/>
              </a:rPr>
              <a:t> </a:t>
            </a:r>
            <a:r>
              <a:rPr lang="sr-Latn-CS" altLang="en-US" dirty="0">
                <a:latin typeface="Constantia" panose="02030602050306030303" pitchFamily="18" charset="0"/>
              </a:rPr>
              <a:t> </a:t>
            </a:r>
            <a:r>
              <a:rPr lang="en-GB" altLang="en-US" dirty="0">
                <a:latin typeface="Constantia" panose="02030602050306030303" pitchFamily="18" charset="0"/>
              </a:rPr>
              <a:t>tracheal cartilage</a:t>
            </a:r>
            <a:r>
              <a:rPr lang="sr-Latn-CS" altLang="en-US" dirty="0">
                <a:latin typeface="Constantia" panose="02030602050306030303" pitchFamily="18" charset="0"/>
              </a:rPr>
              <a:t>)	</a:t>
            </a:r>
            <a:br>
              <a:rPr lang="sr-Latn-CS" altLang="en-US" dirty="0">
                <a:latin typeface="Constantia" panose="02030602050306030303" pitchFamily="18" charset="0"/>
              </a:rPr>
            </a:br>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dirty="0">
                <a:latin typeface="Constantia" panose="02030602050306030303" pitchFamily="18" charset="0"/>
              </a:rPr>
              <a:t>Top (apex)</a:t>
            </a:r>
            <a:r>
              <a:rPr lang="sr-Latn-CS" altLang="en-US" dirty="0">
                <a:latin typeface="Constantia" panose="02030602050306030303" pitchFamily="18" charset="0"/>
              </a:rPr>
              <a:t> (</a:t>
            </a:r>
            <a:r>
              <a:rPr lang="en-GB" altLang="en-US" dirty="0">
                <a:latin typeface="Constantia" panose="02030602050306030303" pitchFamily="18" charset="0"/>
              </a:rPr>
              <a:t>level of midpoint of thyroid cartilage of larynx</a:t>
            </a:r>
            <a:r>
              <a:rPr lang="sr-Latn-CS" altLang="en-US" dirty="0">
                <a:latin typeface="Constantia" panose="02030602050306030303" pitchFamily="18" charset="0"/>
              </a:rPr>
              <a:t>) </a:t>
            </a:r>
            <a:endParaRPr lang="en-GB" altLang="en-US" dirty="0">
              <a:latin typeface="Constantia" panose="02030602050306030303" pitchFamily="18" charset="0"/>
            </a:endParaRPr>
          </a:p>
          <a:p>
            <a:pPr eaLnBrk="1" hangingPunct="1"/>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dirty="0">
                <a:latin typeface="Constantia" panose="02030602050306030303" pitchFamily="18" charset="0"/>
              </a:rPr>
              <a:t>Antero-lateral surface </a:t>
            </a:r>
            <a:br>
              <a:rPr lang="en-GB" altLang="en-US" dirty="0">
                <a:latin typeface="Constantia" panose="02030602050306030303" pitchFamily="18" charset="0"/>
              </a:rPr>
            </a:br>
            <a:r>
              <a:rPr lang="en-GB" altLang="en-US" dirty="0">
                <a:latin typeface="Constantia" panose="02030602050306030303" pitchFamily="18" charset="0"/>
              </a:rPr>
              <a:t>   - covered by </a:t>
            </a:r>
            <a:r>
              <a:rPr lang="en-GB" altLang="en-US" dirty="0" err="1">
                <a:latin typeface="Constantia" panose="02030602050306030303" pitchFamily="18" charset="0"/>
              </a:rPr>
              <a:t>pretracheal</a:t>
            </a:r>
            <a:r>
              <a:rPr lang="en-GB" altLang="en-US" dirty="0">
                <a:latin typeface="Constantia" panose="02030602050306030303" pitchFamily="18" charset="0"/>
              </a:rPr>
              <a:t> part of cervical fascia; lies deep to sternohyoid, sternothyroid</a:t>
            </a:r>
            <a:br>
              <a:rPr lang="en-GB" altLang="en-US" dirty="0">
                <a:latin typeface="Constantia" panose="02030602050306030303" pitchFamily="18" charset="0"/>
              </a:rPr>
            </a:br>
            <a:r>
              <a:rPr lang="en-GB" altLang="en-US" dirty="0">
                <a:latin typeface="Constantia" panose="02030602050306030303" pitchFamily="18" charset="0"/>
              </a:rPr>
              <a:t>     and </a:t>
            </a:r>
            <a:r>
              <a:rPr lang="en-GB" b="0" i="0" dirty="0">
                <a:solidFill>
                  <a:srgbClr val="32323C"/>
                </a:solidFill>
                <a:effectLst/>
                <a:highlight>
                  <a:srgbClr val="FFFFFF"/>
                </a:highlight>
                <a:latin typeface="+mn-lt"/>
              </a:rPr>
              <a:t>superior belly of the</a:t>
            </a:r>
            <a:r>
              <a:rPr lang="en-GB" dirty="0">
                <a:solidFill>
                  <a:srgbClr val="32323C"/>
                </a:solidFill>
                <a:highlight>
                  <a:srgbClr val="FFFFFF"/>
                </a:highlight>
                <a:latin typeface="+mn-lt"/>
              </a:rPr>
              <a:t> </a:t>
            </a:r>
            <a:r>
              <a:rPr lang="en-GB" b="0" i="0" dirty="0" err="1">
                <a:solidFill>
                  <a:srgbClr val="32323C"/>
                </a:solidFill>
                <a:effectLst/>
                <a:highlight>
                  <a:srgbClr val="FFFFFF"/>
                </a:highlight>
                <a:latin typeface="+mn-lt"/>
              </a:rPr>
              <a:t>omohyoidmuscle</a:t>
            </a:r>
            <a:endParaRPr lang="en-GB" altLang="en-US" dirty="0">
              <a:latin typeface="+mn-lt"/>
            </a:endParaRPr>
          </a:p>
          <a:p>
            <a:pPr eaLnBrk="1" hangingPunct="1"/>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dirty="0">
                <a:latin typeface="Constantia" panose="02030602050306030303" pitchFamily="18" charset="0"/>
              </a:rPr>
              <a:t>Medial</a:t>
            </a:r>
            <a:br>
              <a:rPr lang="en-GB" altLang="en-US" dirty="0">
                <a:latin typeface="Constantia" panose="02030602050306030303" pitchFamily="18" charset="0"/>
              </a:rPr>
            </a:br>
            <a:r>
              <a:rPr lang="en-GB" altLang="en-US" dirty="0">
                <a:latin typeface="Constantia" panose="02030602050306030303" pitchFamily="18" charset="0"/>
              </a:rPr>
              <a:t>    - in relation to lateral side of thyroid and cricoid</a:t>
            </a:r>
            <a:br>
              <a:rPr lang="en-GB" altLang="en-US" dirty="0">
                <a:latin typeface="Constantia" panose="02030602050306030303" pitchFamily="18" charset="0"/>
              </a:rPr>
            </a:br>
            <a:r>
              <a:rPr lang="en-GB" altLang="en-US" dirty="0">
                <a:latin typeface="Constantia" panose="02030602050306030303" pitchFamily="18" charset="0"/>
              </a:rPr>
              <a:t>      cartilage of larynx and upper part of trachea</a:t>
            </a:r>
          </a:p>
          <a:p>
            <a:pPr eaLnBrk="1" hangingPunct="1"/>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dirty="0">
                <a:latin typeface="Constantia" panose="02030602050306030303" pitchFamily="18" charset="0"/>
              </a:rPr>
              <a:t>Posterior</a:t>
            </a:r>
            <a:br>
              <a:rPr lang="en-GB" altLang="en-US" dirty="0">
                <a:latin typeface="Constantia" panose="02030602050306030303" pitchFamily="18" charset="0"/>
              </a:rPr>
            </a:br>
            <a:r>
              <a:rPr lang="en-GB" altLang="en-US" dirty="0">
                <a:latin typeface="Constantia" panose="02030602050306030303" pitchFamily="18" charset="0"/>
              </a:rPr>
              <a:t>    - in relation to parathyroid glands that are located </a:t>
            </a:r>
            <a:br>
              <a:rPr lang="en-GB" altLang="en-US" dirty="0">
                <a:latin typeface="Constantia" panose="02030602050306030303" pitchFamily="18" charset="0"/>
              </a:rPr>
            </a:br>
            <a:r>
              <a:rPr lang="en-GB" altLang="en-US" dirty="0">
                <a:latin typeface="Constantia" panose="02030602050306030303" pitchFamily="18" charset="0"/>
              </a:rPr>
              <a:t>      between fibrous capsule of thyroid lobe and </a:t>
            </a:r>
            <a:br>
              <a:rPr lang="en-GB" altLang="en-US" dirty="0">
                <a:latin typeface="Constantia" panose="02030602050306030303" pitchFamily="18" charset="0"/>
              </a:rPr>
            </a:br>
            <a:r>
              <a:rPr lang="en-GB" altLang="en-US" dirty="0">
                <a:latin typeface="Constantia" panose="02030602050306030303" pitchFamily="18" charset="0"/>
              </a:rPr>
              <a:t>      </a:t>
            </a:r>
            <a:r>
              <a:rPr lang="en-GB" altLang="en-US" dirty="0" err="1">
                <a:latin typeface="Constantia" panose="02030602050306030303" pitchFamily="18" charset="0"/>
              </a:rPr>
              <a:t>pretracheal</a:t>
            </a:r>
            <a:r>
              <a:rPr lang="en-GB" altLang="en-US" dirty="0">
                <a:latin typeface="Constantia" panose="02030602050306030303" pitchFamily="18" charset="0"/>
              </a:rPr>
              <a:t> part of cervical fascia</a:t>
            </a:r>
            <a:br>
              <a:rPr lang="en-GB" altLang="en-US" dirty="0">
                <a:latin typeface="Constantia" panose="02030602050306030303" pitchFamily="18" charset="0"/>
              </a:rPr>
            </a:br>
            <a:r>
              <a:rPr lang="en-GB" altLang="en-US" dirty="0">
                <a:latin typeface="Constantia" panose="02030602050306030303" pitchFamily="18" charset="0"/>
              </a:rPr>
              <a:t>   - </a:t>
            </a:r>
            <a:r>
              <a:rPr lang="en-GB" altLang="en-US" dirty="0" err="1">
                <a:latin typeface="Constantia" panose="02030602050306030303" pitchFamily="18" charset="0"/>
              </a:rPr>
              <a:t>postero</a:t>
            </a:r>
            <a:r>
              <a:rPr lang="en-GB" altLang="en-US" dirty="0">
                <a:latin typeface="Constantia" panose="02030602050306030303" pitchFamily="18" charset="0"/>
              </a:rPr>
              <a:t>-laterally in relation to carotid sheath with</a:t>
            </a:r>
            <a:br>
              <a:rPr lang="en-GB" altLang="en-US" dirty="0">
                <a:latin typeface="Constantia" panose="02030602050306030303" pitchFamily="18" charset="0"/>
              </a:rPr>
            </a:br>
            <a:r>
              <a:rPr lang="en-GB" altLang="en-US" dirty="0">
                <a:latin typeface="Constantia" panose="02030602050306030303" pitchFamily="18" charset="0"/>
              </a:rPr>
              <a:t>     a. </a:t>
            </a:r>
            <a:r>
              <a:rPr lang="en-GB" altLang="en-US" dirty="0" err="1">
                <a:latin typeface="Constantia" panose="02030602050306030303" pitchFamily="18" charset="0"/>
              </a:rPr>
              <a:t>carotis</a:t>
            </a:r>
            <a:r>
              <a:rPr lang="en-GB" altLang="en-US" dirty="0">
                <a:latin typeface="Constantia" panose="02030602050306030303" pitchFamily="18" charset="0"/>
              </a:rPr>
              <a:t> communis, v. jugularis interna and n. </a:t>
            </a:r>
            <a:r>
              <a:rPr lang="en-GB" altLang="en-US" dirty="0" err="1">
                <a:latin typeface="Constantia" panose="02030602050306030303" pitchFamily="18" charset="0"/>
              </a:rPr>
              <a:t>vagus</a:t>
            </a:r>
            <a:br>
              <a:rPr lang="en-GB" altLang="en-US" dirty="0">
                <a:latin typeface="Constantia" panose="02030602050306030303" pitchFamily="18" charset="0"/>
              </a:rPr>
            </a:br>
            <a:r>
              <a:rPr lang="en-GB" altLang="en-US" dirty="0">
                <a:latin typeface="Constantia" panose="02030602050306030303" pitchFamily="18" charset="0"/>
              </a:rPr>
              <a:t>   - </a:t>
            </a:r>
            <a:r>
              <a:rPr lang="en-GB" altLang="en-US" dirty="0" err="1">
                <a:latin typeface="Constantia" panose="02030602050306030303" pitchFamily="18" charset="0"/>
              </a:rPr>
              <a:t>postero</a:t>
            </a:r>
            <a:r>
              <a:rPr lang="en-GB" altLang="en-US" dirty="0">
                <a:latin typeface="Constantia" panose="02030602050306030303" pitchFamily="18" charset="0"/>
              </a:rPr>
              <a:t>-medially in relation to n. </a:t>
            </a:r>
            <a:r>
              <a:rPr lang="en-GB" altLang="en-US" dirty="0" err="1">
                <a:latin typeface="Constantia" panose="02030602050306030303" pitchFamily="18" charset="0"/>
              </a:rPr>
              <a:t>laryngeus</a:t>
            </a:r>
            <a:r>
              <a:rPr lang="en-GB" altLang="en-US" dirty="0">
                <a:latin typeface="Constantia" panose="02030602050306030303" pitchFamily="18" charset="0"/>
              </a:rPr>
              <a:t> </a:t>
            </a:r>
            <a:r>
              <a:rPr lang="en-GB" altLang="en-US" dirty="0" err="1">
                <a:latin typeface="Constantia" panose="02030602050306030303" pitchFamily="18" charset="0"/>
              </a:rPr>
              <a:t>reccurens</a:t>
            </a:r>
            <a:endParaRPr lang="sr-Latn-CS" altLang="en-US" dirty="0">
              <a:latin typeface="Constantia" panose="02030602050306030303" pitchFamily="18" charset="0"/>
            </a:endParaRPr>
          </a:p>
        </p:txBody>
      </p:sp>
      <p:sp>
        <p:nvSpPr>
          <p:cNvPr id="81924" name="Title 1"/>
          <p:cNvSpPr txBox="1">
            <a:spLocks noChangeArrowheads="1"/>
          </p:cNvSpPr>
          <p:nvPr/>
        </p:nvSpPr>
        <p:spPr bwMode="auto">
          <a:xfrm>
            <a:off x="1236304" y="-25945"/>
            <a:ext cx="753802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Thyroid gland (</a:t>
            </a:r>
            <a:r>
              <a:rPr lang="sr-Latn-CS" altLang="en-US" sz="3500" dirty="0" err="1">
                <a:solidFill>
                  <a:schemeClr val="tx2"/>
                </a:solidFill>
                <a:latin typeface="Constantia" panose="02030602050306030303" pitchFamily="18" charset="0"/>
              </a:rPr>
              <a:t>Glandula</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thyroidea</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pic>
        <p:nvPicPr>
          <p:cNvPr id="81925" name="Picture 4"/>
          <p:cNvPicPr>
            <a:picLocks noChangeAspect="1" noChangeArrowheads="1"/>
          </p:cNvPicPr>
          <p:nvPr/>
        </p:nvPicPr>
        <p:blipFill>
          <a:blip r:embed="rId3">
            <a:extLst>
              <a:ext uri="{28A0092B-C50C-407E-A947-70E740481C1C}">
                <a14:useLocalDpi xmlns:a14="http://schemas.microsoft.com/office/drawing/2010/main" val="0"/>
              </a:ext>
            </a:extLst>
          </a:blip>
          <a:srcRect l="8707" r="39592" b="37746"/>
          <a:stretch>
            <a:fillRect/>
          </a:stretch>
        </p:blipFill>
        <p:spPr bwMode="auto">
          <a:xfrm>
            <a:off x="5703533" y="3789040"/>
            <a:ext cx="3386890" cy="305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086411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CF404B4C-F2C3-92E0-3A22-25EB318A09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3398" t="21562" r="25000" b="12811"/>
          <a:stretch>
            <a:fillRect/>
          </a:stretch>
        </p:blipFill>
        <p:spPr bwMode="auto">
          <a:xfrm>
            <a:off x="2483768" y="2564904"/>
            <a:ext cx="4080495" cy="4023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BFECE334-0F5E-11F0-7B06-FDAEB93F5955}"/>
              </a:ext>
            </a:extLst>
          </p:cNvPr>
          <p:cNvSpPr txBox="1"/>
          <p:nvPr/>
        </p:nvSpPr>
        <p:spPr>
          <a:xfrm>
            <a:off x="22280" y="476672"/>
            <a:ext cx="9121720" cy="1477328"/>
          </a:xfrm>
          <a:prstGeom prst="rect">
            <a:avLst/>
          </a:prstGeom>
          <a:noFill/>
        </p:spPr>
        <p:txBody>
          <a:bodyPr wrap="square">
            <a:spAutoFit/>
          </a:bodyPr>
          <a:lstStyle/>
          <a:p>
            <a:r>
              <a:rPr lang="en-GB" b="0" i="0" dirty="0">
                <a:solidFill>
                  <a:srgbClr val="495354"/>
                </a:solidFill>
                <a:effectLst/>
                <a:highlight>
                  <a:srgbClr val="FFFFFF"/>
                </a:highlight>
                <a:latin typeface="+mn-lt"/>
              </a:rPr>
              <a:t>In some individuals, there may be a third lobe of the thyroid gland known as </a:t>
            </a:r>
            <a:r>
              <a:rPr lang="en-GB" b="1" i="0" dirty="0">
                <a:solidFill>
                  <a:srgbClr val="495354"/>
                </a:solidFill>
                <a:effectLst/>
                <a:highlight>
                  <a:srgbClr val="FFFFFF"/>
                </a:highlight>
                <a:latin typeface="+mn-lt"/>
              </a:rPr>
              <a:t>the pyramidal lobe</a:t>
            </a:r>
            <a:r>
              <a:rPr lang="en-GB" b="0" i="0" dirty="0">
                <a:solidFill>
                  <a:srgbClr val="495354"/>
                </a:solidFill>
                <a:effectLst/>
                <a:highlight>
                  <a:srgbClr val="FFFFFF"/>
                </a:highlight>
                <a:latin typeface="+mn-lt"/>
              </a:rPr>
              <a:t>. </a:t>
            </a:r>
          </a:p>
          <a:p>
            <a:r>
              <a:rPr lang="en-GB" b="0" i="0" dirty="0">
                <a:solidFill>
                  <a:srgbClr val="495354"/>
                </a:solidFill>
                <a:effectLst/>
                <a:highlight>
                  <a:srgbClr val="FFFFFF"/>
                </a:highlight>
                <a:latin typeface="+mn-lt"/>
              </a:rPr>
              <a:t>It is also a conical structure that extends from the isthmus up to the hyoid bone.</a:t>
            </a:r>
          </a:p>
          <a:p>
            <a:r>
              <a:rPr lang="en-GB" b="0" i="0" dirty="0">
                <a:solidFill>
                  <a:srgbClr val="495354"/>
                </a:solidFill>
                <a:effectLst/>
                <a:highlight>
                  <a:srgbClr val="FFFFFF"/>
                </a:highlight>
                <a:latin typeface="+mn-lt"/>
              </a:rPr>
              <a:t>In some cases, it may also arise from the inferomedial aspect of either left or right lobes; but it is more commonly seen arising from the left lobe.</a:t>
            </a:r>
            <a:endParaRPr lang="en-GB" dirty="0">
              <a:latin typeface="+mn-lt"/>
            </a:endParaRPr>
          </a:p>
        </p:txBody>
      </p:sp>
    </p:spTree>
    <p:extLst>
      <p:ext uri="{BB962C8B-B14F-4D97-AF65-F5344CB8AC3E}">
        <p14:creationId xmlns:p14="http://schemas.microsoft.com/office/powerpoint/2010/main" val="30819792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294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594" t="11398" r="39305" b="38000"/>
          <a:stretch/>
        </p:blipFill>
        <p:spPr bwMode="auto">
          <a:xfrm>
            <a:off x="4455634" y="908720"/>
            <a:ext cx="4682358" cy="334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6" name="TextBox 1"/>
          <p:cNvSpPr txBox="1">
            <a:spLocks noChangeArrowheads="1"/>
          </p:cNvSpPr>
          <p:nvPr/>
        </p:nvSpPr>
        <p:spPr bwMode="auto">
          <a:xfrm>
            <a:off x="16168" y="116632"/>
            <a:ext cx="9121824" cy="6786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GB" altLang="en-US" b="1" dirty="0">
                <a:latin typeface="Constantia" panose="02030602050306030303" pitchFamily="18" charset="0"/>
              </a:rPr>
              <a:t>Structure</a:t>
            </a:r>
            <a:r>
              <a:rPr lang="sr-Latn-CS" altLang="en-US" b="1" dirty="0">
                <a:latin typeface="Constantia" panose="02030602050306030303" pitchFamily="18" charset="0"/>
              </a:rPr>
              <a:t>:</a:t>
            </a:r>
          </a:p>
          <a:p>
            <a:pPr eaLnBrk="1" hangingPunct="1"/>
            <a:endParaRPr lang="vi-VN" altLang="en-US" b="1" dirty="0"/>
          </a:p>
          <a:p>
            <a:pPr eaLnBrk="1" hangingPunct="1"/>
            <a:r>
              <a:rPr lang="sr-Latn-CS" altLang="en-US" sz="1700" dirty="0">
                <a:latin typeface="Constantia" panose="02030602050306030303" pitchFamily="18" charset="0"/>
              </a:rPr>
              <a:t>•</a:t>
            </a:r>
            <a:r>
              <a:rPr lang="sr-Latn-CS" altLang="en-US" sz="1700" b="1" dirty="0">
                <a:latin typeface="Constantia" panose="02030602050306030303" pitchFamily="18" charset="0"/>
              </a:rPr>
              <a:t> </a:t>
            </a:r>
            <a:r>
              <a:rPr lang="en-GB" altLang="en-US" sz="1700" b="1" dirty="0">
                <a:latin typeface="Constantia" panose="02030602050306030303" pitchFamily="18" charset="0"/>
              </a:rPr>
              <a:t>CAPSULE</a:t>
            </a:r>
            <a:r>
              <a:rPr lang="en-GB" altLang="en-US" sz="1700" dirty="0">
                <a:latin typeface="Constantia" panose="02030602050306030303" pitchFamily="18" charset="0"/>
              </a:rPr>
              <a:t>:</a:t>
            </a:r>
            <a:endParaRPr lang="sr-Latn-CS" altLang="en-US" sz="1700" dirty="0">
              <a:latin typeface="Constantia" panose="02030602050306030303" pitchFamily="18" charset="0"/>
            </a:endParaRPr>
          </a:p>
          <a:p>
            <a:pPr eaLnBrk="1" hangingPunct="1">
              <a:buFont typeface="Arial" panose="020B0604020202020204" pitchFamily="34" charset="0"/>
              <a:buChar char="-"/>
            </a:pPr>
            <a:r>
              <a:rPr lang="sr-Latn-CS" altLang="en-US" sz="1700" dirty="0">
                <a:latin typeface="Constantia" panose="02030602050306030303" pitchFamily="18" charset="0"/>
              </a:rPr>
              <a:t> </a:t>
            </a:r>
            <a:r>
              <a:rPr lang="en-GB" sz="1700" dirty="0">
                <a:latin typeface="+mn-lt"/>
              </a:rPr>
              <a:t>The thyroid gland is surrounded by a thin </a:t>
            </a:r>
            <a:r>
              <a:rPr lang="en-GB" sz="1700" b="1" dirty="0">
                <a:latin typeface="+mn-lt"/>
              </a:rPr>
              <a:t>fibrous capsule </a:t>
            </a:r>
            <a:br>
              <a:rPr lang="en-GB" sz="1700" b="1" dirty="0">
                <a:latin typeface="+mn-lt"/>
              </a:rPr>
            </a:br>
            <a:r>
              <a:rPr lang="en-GB" sz="1700" b="1" dirty="0">
                <a:latin typeface="+mn-lt"/>
              </a:rPr>
              <a:t>  </a:t>
            </a:r>
            <a:r>
              <a:rPr lang="en-GB" sz="1700" dirty="0">
                <a:latin typeface="+mn-lt"/>
              </a:rPr>
              <a:t>(</a:t>
            </a:r>
            <a:r>
              <a:rPr lang="en-GB" altLang="en-US" sz="1700" dirty="0">
                <a:latin typeface="Constantia" panose="02030602050306030303" pitchFamily="18" charset="0"/>
              </a:rPr>
              <a:t>c</a:t>
            </a:r>
            <a:r>
              <a:rPr lang="sr-Latn-CS" altLang="en-US" sz="1700" dirty="0" err="1">
                <a:latin typeface="Constantia" panose="02030602050306030303" pitchFamily="18" charset="0"/>
              </a:rPr>
              <a:t>apsula</a:t>
            </a:r>
            <a:r>
              <a:rPr lang="sr-Latn-CS" altLang="en-US" sz="1700" dirty="0">
                <a:latin typeface="Constantia" panose="02030602050306030303" pitchFamily="18" charset="0"/>
              </a:rPr>
              <a:t> </a:t>
            </a:r>
            <a:r>
              <a:rPr lang="sr-Latn-CS" altLang="en-US" sz="1700" dirty="0" err="1">
                <a:latin typeface="Constantia" panose="02030602050306030303" pitchFamily="18" charset="0"/>
              </a:rPr>
              <a:t>fibrosa</a:t>
            </a:r>
            <a:r>
              <a:rPr lang="en-GB" altLang="en-US" sz="1700" dirty="0">
                <a:latin typeface="Constantia" panose="02030602050306030303" pitchFamily="18" charset="0"/>
              </a:rPr>
              <a:t>)</a:t>
            </a:r>
            <a:r>
              <a:rPr lang="en-GB" sz="1700" dirty="0">
                <a:latin typeface="+mn-lt"/>
              </a:rPr>
              <a:t>, which sends </a:t>
            </a:r>
            <a:r>
              <a:rPr lang="en-GB" sz="1700" b="1" dirty="0">
                <a:latin typeface="+mn-lt"/>
              </a:rPr>
              <a:t>septa</a:t>
            </a:r>
            <a:r>
              <a:rPr lang="en-GB" sz="1700" dirty="0">
                <a:latin typeface="+mn-lt"/>
              </a:rPr>
              <a:t> deeply into the gland.</a:t>
            </a:r>
            <a:br>
              <a:rPr lang="en-GB" sz="1700" dirty="0">
                <a:latin typeface="+mn-lt"/>
              </a:rPr>
            </a:br>
            <a:r>
              <a:rPr lang="en-GB" sz="1700" dirty="0">
                <a:latin typeface="+mn-lt"/>
              </a:rPr>
              <a:t>- </a:t>
            </a:r>
            <a:r>
              <a:rPr lang="en-GB" sz="1700" b="0" i="0" dirty="0">
                <a:solidFill>
                  <a:srgbClr val="202122"/>
                </a:solidFill>
                <a:effectLst/>
                <a:highlight>
                  <a:srgbClr val="FFFFFF"/>
                </a:highlight>
                <a:latin typeface="+mn-lt"/>
              </a:rPr>
              <a:t>The outer surface of capsule is continuous with</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the </a:t>
            </a:r>
            <a:r>
              <a:rPr lang="en-GB" sz="1700" b="0" i="0" dirty="0" err="1">
                <a:solidFill>
                  <a:srgbClr val="202122"/>
                </a:solidFill>
                <a:effectLst/>
                <a:highlight>
                  <a:srgbClr val="FFFFFF"/>
                </a:highlight>
                <a:latin typeface="+mn-lt"/>
              </a:rPr>
              <a:t>pretracheal</a:t>
            </a:r>
            <a:r>
              <a:rPr lang="en-GB" sz="1700" b="0" i="0" dirty="0">
                <a:solidFill>
                  <a:srgbClr val="202122"/>
                </a:solidFill>
                <a:effectLst/>
                <a:highlight>
                  <a:srgbClr val="FFFFFF"/>
                </a:highlight>
                <a:latin typeface="+mn-lt"/>
              </a:rPr>
              <a:t> fascia, attaching the gland to the</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cricoid and thyroid cartilages</a:t>
            </a:r>
            <a:r>
              <a:rPr lang="en-GB" sz="1700" baseline="30000" dirty="0">
                <a:solidFill>
                  <a:srgbClr val="3366CC"/>
                </a:solidFill>
                <a:highlight>
                  <a:srgbClr val="FFFFFF"/>
                </a:highlight>
                <a:latin typeface="+mn-lt"/>
              </a:rPr>
              <a:t>[ </a:t>
            </a:r>
            <a:r>
              <a:rPr lang="en-GB" sz="1700" b="0" i="0" dirty="0">
                <a:solidFill>
                  <a:srgbClr val="202122"/>
                </a:solidFill>
                <a:effectLst/>
                <a:highlight>
                  <a:srgbClr val="FFFFFF"/>
                </a:highlight>
                <a:latin typeface="+mn-lt"/>
              </a:rPr>
              <a:t>via a thickening of</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the fascia to form the </a:t>
            </a:r>
            <a:r>
              <a:rPr lang="en-GB" sz="1700" b="0" i="0" u="sng" dirty="0">
                <a:solidFill>
                  <a:srgbClr val="202122"/>
                </a:solidFill>
                <a:effectLst/>
                <a:highlight>
                  <a:srgbClr val="FFFFFF"/>
                </a:highlight>
                <a:latin typeface="+mn-lt"/>
              </a:rPr>
              <a:t>posterior </a:t>
            </a:r>
            <a:r>
              <a:rPr lang="en-GB" sz="1700" b="0" i="0" u="sng" strike="noStrike" dirty="0">
                <a:effectLst/>
                <a:highlight>
                  <a:srgbClr val="FFFFFF"/>
                </a:highlight>
                <a:latin typeface="+mn-lt"/>
              </a:rPr>
              <a:t>suspensory</a:t>
            </a:r>
            <a:r>
              <a:rPr lang="en-GB" sz="1700" u="sng" dirty="0">
                <a:highlight>
                  <a:srgbClr val="FFFFFF"/>
                </a:highlight>
                <a:latin typeface="+mn-lt"/>
              </a:rPr>
              <a:t> </a:t>
            </a:r>
            <a:r>
              <a:rPr lang="en-GB" sz="1700" b="0" i="0" u="sng" strike="noStrike" dirty="0">
                <a:effectLst/>
                <a:highlight>
                  <a:srgbClr val="FFFFFF"/>
                </a:highlight>
                <a:latin typeface="+mn-lt"/>
              </a:rPr>
              <a:t>ligament</a:t>
            </a:r>
            <a:r>
              <a:rPr lang="en-GB" sz="1700" b="0" i="0" u="none" strike="noStrike" dirty="0">
                <a:effectLst/>
                <a:highlight>
                  <a:srgbClr val="FFFFFF"/>
                </a:highlight>
                <a:latin typeface="+mn-lt"/>
              </a:rPr>
              <a:t> </a:t>
            </a:r>
            <a:br>
              <a:rPr lang="en-GB" sz="1700" b="0" i="0" u="none" strike="noStrike" dirty="0">
                <a:effectLst/>
                <a:highlight>
                  <a:srgbClr val="FFFFFF"/>
                </a:highlight>
                <a:latin typeface="+mn-lt"/>
              </a:rPr>
            </a:br>
            <a:r>
              <a:rPr lang="en-GB" sz="1700" b="0" i="0" u="none" strike="noStrike" dirty="0">
                <a:effectLst/>
                <a:highlight>
                  <a:srgbClr val="FFFFFF"/>
                </a:highlight>
                <a:latin typeface="+mn-lt"/>
              </a:rPr>
              <a:t>   of thyroid gland</a:t>
            </a:r>
            <a:r>
              <a:rPr lang="en-GB" sz="1700" b="0" i="0" dirty="0">
                <a:solidFill>
                  <a:srgbClr val="202122"/>
                </a:solidFill>
                <a:effectLst/>
                <a:highlight>
                  <a:srgbClr val="FFFFFF"/>
                </a:highlight>
                <a:latin typeface="+mn-lt"/>
              </a:rPr>
              <a:t>. This causes the thyroid to</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move up and down with the movement of </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these cartilages when swallowing occurs.</a:t>
            </a:r>
            <a:endParaRPr lang="sr-Latn-CS" altLang="en-US" sz="1700" dirty="0">
              <a:latin typeface="+mn-lt"/>
            </a:endParaRPr>
          </a:p>
          <a:p>
            <a:pPr eaLnBrk="1" hangingPunct="1"/>
            <a:endParaRPr lang="sr-Latn-CS" altLang="en-US" sz="1000" dirty="0">
              <a:latin typeface="+mn-lt"/>
            </a:endParaRPr>
          </a:p>
          <a:p>
            <a:pPr eaLnBrk="1" hangingPunct="1"/>
            <a:r>
              <a:rPr lang="sr-Latn-CS" altLang="en-US" sz="1700" dirty="0">
                <a:latin typeface="Constantia" panose="02030602050306030303" pitchFamily="18" charset="0"/>
              </a:rPr>
              <a:t>• </a:t>
            </a:r>
            <a:r>
              <a:rPr lang="en-GB" altLang="en-US" sz="1700" b="1" dirty="0">
                <a:latin typeface="Constantia" panose="02030602050306030303" pitchFamily="18" charset="0"/>
              </a:rPr>
              <a:t>PARNCHYMA</a:t>
            </a:r>
            <a:endParaRPr lang="sr-Latn-CS" altLang="en-US" sz="1700" b="1" dirty="0">
              <a:latin typeface="Constantia" panose="02030602050306030303" pitchFamily="18" charset="0"/>
            </a:endParaRPr>
          </a:p>
          <a:p>
            <a:pPr eaLnBrk="1" hangingPunct="1"/>
            <a:r>
              <a:rPr lang="en-GB" altLang="en-US" sz="1700" dirty="0">
                <a:latin typeface="Constantia" panose="02030602050306030303" pitchFamily="18" charset="0"/>
              </a:rPr>
              <a:t>*</a:t>
            </a:r>
            <a:r>
              <a:rPr lang="sr-Latn-CS" altLang="en-US" sz="1700" dirty="0">
                <a:latin typeface="Constantia" panose="02030602050306030303" pitchFamily="18" charset="0"/>
              </a:rPr>
              <a:t> </a:t>
            </a:r>
            <a:r>
              <a:rPr lang="sr-Latn-CS" altLang="en-US" sz="1700" b="1" dirty="0" err="1">
                <a:latin typeface="Constantia" panose="02030602050306030303" pitchFamily="18" charset="0"/>
              </a:rPr>
              <a:t>Lobuli</a:t>
            </a:r>
            <a:r>
              <a:rPr lang="sr-Latn-CS" altLang="en-US" sz="1700" dirty="0">
                <a:latin typeface="Constantia" panose="02030602050306030303" pitchFamily="18" charset="0"/>
              </a:rPr>
              <a:t> gl. </a:t>
            </a:r>
            <a:r>
              <a:rPr lang="en-GB" altLang="en-US" sz="1700" dirty="0">
                <a:latin typeface="Constantia" panose="02030602050306030303" pitchFamily="18" charset="0"/>
              </a:rPr>
              <a:t>t</a:t>
            </a:r>
            <a:r>
              <a:rPr lang="sr-Latn-CS" altLang="en-US" sz="1700" dirty="0" err="1">
                <a:latin typeface="Constantia" panose="02030602050306030303" pitchFamily="18" charset="0"/>
              </a:rPr>
              <a:t>hyroideae</a:t>
            </a:r>
            <a:r>
              <a:rPr lang="en-GB" altLang="en-US" sz="1700" dirty="0">
                <a:latin typeface="Constantia" panose="02030602050306030303" pitchFamily="18" charset="0"/>
              </a:rPr>
              <a:t> </a:t>
            </a:r>
            <a:br>
              <a:rPr lang="en-GB" altLang="en-US" sz="1700" dirty="0">
                <a:latin typeface="Constantia" panose="02030602050306030303" pitchFamily="18" charset="0"/>
              </a:rPr>
            </a:br>
            <a:r>
              <a:rPr lang="en-GB" altLang="en-US" sz="1700" dirty="0">
                <a:latin typeface="Constantia" panose="02030602050306030303" pitchFamily="18" charset="0"/>
              </a:rPr>
              <a:t>   – parts of thyroid tissue divided by septa of fibrous capsule</a:t>
            </a:r>
          </a:p>
          <a:p>
            <a:pPr eaLnBrk="1" hangingPunct="1"/>
            <a:r>
              <a:rPr lang="en-GB" altLang="en-US" sz="1700" dirty="0">
                <a:latin typeface="Constantia" panose="02030602050306030303" pitchFamily="18" charset="0"/>
              </a:rPr>
              <a:t>* </a:t>
            </a:r>
            <a:r>
              <a:rPr lang="en-GB" altLang="en-US" sz="1700" dirty="0" err="1">
                <a:latin typeface="Constantia" panose="02030602050306030303" pitchFamily="18" charset="0"/>
              </a:rPr>
              <a:t>Lobuli</a:t>
            </a:r>
            <a:r>
              <a:rPr lang="en-GB" altLang="en-US" sz="1700" dirty="0">
                <a:latin typeface="Constantia" panose="02030602050306030303" pitchFamily="18" charset="0"/>
              </a:rPr>
              <a:t> consists of numerous </a:t>
            </a:r>
            <a:r>
              <a:rPr lang="en-GB" altLang="en-US" sz="1700" b="1" dirty="0">
                <a:latin typeface="Constantia" panose="02030602050306030303" pitchFamily="18" charset="0"/>
              </a:rPr>
              <a:t>follicles (</a:t>
            </a:r>
            <a:r>
              <a:rPr lang="en-GB" altLang="en-US" sz="1700" b="1" dirty="0" err="1">
                <a:latin typeface="Constantia" panose="02030602050306030303" pitchFamily="18" charset="0"/>
              </a:rPr>
              <a:t>folliculi</a:t>
            </a:r>
            <a:r>
              <a:rPr lang="en-GB" altLang="en-US" sz="1700" b="1" dirty="0">
                <a:latin typeface="Constantia" panose="02030602050306030303" pitchFamily="18" charset="0"/>
              </a:rPr>
              <a:t> gl. </a:t>
            </a:r>
            <a:r>
              <a:rPr lang="en-GB" altLang="en-US" sz="1700" b="1" dirty="0" err="1">
                <a:latin typeface="Constantia" panose="02030602050306030303" pitchFamily="18" charset="0"/>
              </a:rPr>
              <a:t>thyroideae</a:t>
            </a:r>
            <a:r>
              <a:rPr lang="en-GB" altLang="en-US" sz="1700" b="1" dirty="0">
                <a:latin typeface="Constantia" panose="02030602050306030303" pitchFamily="18" charset="0"/>
              </a:rPr>
              <a:t>)- </a:t>
            </a:r>
            <a:r>
              <a:rPr lang="en-GB" sz="1700" b="0" i="0" dirty="0">
                <a:solidFill>
                  <a:srgbClr val="202122"/>
                </a:solidFill>
                <a:effectLst/>
                <a:highlight>
                  <a:srgbClr val="FFFFFF"/>
                </a:highlight>
                <a:latin typeface="+mn-lt"/>
              </a:rPr>
              <a:t>groups of cells that play the</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main role in thyroid function.</a:t>
            </a:r>
            <a:r>
              <a:rPr lang="en-GB" sz="1700" b="0" i="0" baseline="30000" dirty="0">
                <a:solidFill>
                  <a:srgbClr val="3366CC"/>
                </a:solidFill>
                <a:effectLst/>
                <a:highlight>
                  <a:srgbClr val="FFFFFF"/>
                </a:highlight>
                <a:latin typeface="+mn-lt"/>
              </a:rPr>
              <a:t> </a:t>
            </a:r>
            <a:r>
              <a:rPr lang="en-GB" sz="1700" b="0" i="0" dirty="0">
                <a:solidFill>
                  <a:srgbClr val="202122"/>
                </a:solidFill>
                <a:effectLst/>
                <a:highlight>
                  <a:srgbClr val="FFFFFF"/>
                </a:highlight>
                <a:latin typeface="+mn-lt"/>
              </a:rPr>
              <a:t>They consist of a rim that has a rich blood supply, nerve and</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lymphatics, that surrounds </a:t>
            </a:r>
            <a:r>
              <a:rPr lang="en-GB" sz="1700" dirty="0">
                <a:solidFill>
                  <a:srgbClr val="202122"/>
                </a:solidFill>
                <a:highlight>
                  <a:srgbClr val="FFFFFF"/>
                </a:highlight>
                <a:latin typeface="+mn-lt"/>
              </a:rPr>
              <a:t>a core of colloid that </a:t>
            </a:r>
            <a:r>
              <a:rPr lang="en-GB" sz="1700" b="0" i="0" dirty="0">
                <a:solidFill>
                  <a:srgbClr val="202122"/>
                </a:solidFill>
                <a:effectLst/>
                <a:highlight>
                  <a:srgbClr val="FFFFFF"/>
                </a:highlight>
                <a:latin typeface="+mn-lt"/>
              </a:rPr>
              <a:t>consists mostly of thyroid hormone</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precursor proteins called </a:t>
            </a:r>
            <a:r>
              <a:rPr lang="en-GB" sz="1700" b="0" i="0" u="none" strike="noStrike" dirty="0">
                <a:effectLst/>
                <a:highlight>
                  <a:srgbClr val="FFFFFF"/>
                </a:highlight>
                <a:latin typeface="+mn-lt"/>
              </a:rPr>
              <a:t>thyroglobulin</a:t>
            </a:r>
            <a:r>
              <a:rPr lang="en-GB" sz="1700" b="0" i="0" dirty="0">
                <a:solidFill>
                  <a:srgbClr val="202122"/>
                </a:solidFill>
                <a:effectLst/>
                <a:highlight>
                  <a:srgbClr val="FFFFFF"/>
                </a:highlight>
                <a:latin typeface="+mn-lt"/>
              </a:rPr>
              <a:t>, an </a:t>
            </a:r>
            <a:r>
              <a:rPr lang="en-GB" sz="1700" b="0" i="0" u="none" strike="noStrike" dirty="0">
                <a:effectLst/>
                <a:highlight>
                  <a:srgbClr val="FFFFFF"/>
                </a:highlight>
                <a:latin typeface="+mn-lt"/>
              </a:rPr>
              <a:t>iodinated</a:t>
            </a:r>
            <a:r>
              <a:rPr lang="en-GB" sz="1700" b="0" i="0" dirty="0">
                <a:effectLst/>
                <a:highlight>
                  <a:srgbClr val="FFFFFF"/>
                </a:highlight>
                <a:latin typeface="+mn-lt"/>
              </a:rPr>
              <a:t> </a:t>
            </a:r>
            <a:r>
              <a:rPr lang="en-GB" sz="1700" b="0" i="0" u="none" strike="noStrike" dirty="0">
                <a:effectLst/>
                <a:highlight>
                  <a:srgbClr val="FFFFFF"/>
                </a:highlight>
                <a:latin typeface="+mn-lt"/>
              </a:rPr>
              <a:t>glycoprotein</a:t>
            </a:r>
            <a:r>
              <a:rPr lang="en-GB" sz="1700" b="0" i="0" dirty="0">
                <a:solidFill>
                  <a:srgbClr val="202122"/>
                </a:solidFill>
                <a:effectLst/>
                <a:highlight>
                  <a:srgbClr val="FFFFFF"/>
                </a:highlight>
                <a:latin typeface="Arial" panose="020B0604020202020204" pitchFamily="34" charset="0"/>
              </a:rPr>
              <a:t>.</a:t>
            </a:r>
            <a:br>
              <a:rPr lang="en-GB" sz="1700" b="0" i="0" dirty="0">
                <a:solidFill>
                  <a:srgbClr val="202122"/>
                </a:solidFill>
                <a:effectLst/>
                <a:highlight>
                  <a:srgbClr val="FFFFFF"/>
                </a:highlight>
                <a:latin typeface="Arial" panose="020B0604020202020204" pitchFamily="34" charset="0"/>
              </a:rPr>
            </a:br>
            <a:r>
              <a:rPr lang="en-GB" sz="1700" b="0" i="0" dirty="0">
                <a:solidFill>
                  <a:srgbClr val="202122"/>
                </a:solidFill>
                <a:effectLst/>
                <a:highlight>
                  <a:srgbClr val="FFFFFF"/>
                </a:highlight>
                <a:latin typeface="Arial" panose="020B0604020202020204" pitchFamily="34" charset="0"/>
              </a:rPr>
              <a:t>-</a:t>
            </a:r>
            <a:r>
              <a:rPr lang="en-GB" sz="1700" b="0" i="0" dirty="0">
                <a:solidFill>
                  <a:srgbClr val="202122"/>
                </a:solidFill>
                <a:effectLst/>
                <a:highlight>
                  <a:srgbClr val="FFFFFF"/>
                </a:highlight>
                <a:latin typeface="+mn-lt"/>
              </a:rPr>
              <a:t>The core of a follicle is surrounded by a single layer of </a:t>
            </a:r>
            <a:r>
              <a:rPr lang="en-GB" sz="1700" b="1" i="0" dirty="0">
                <a:solidFill>
                  <a:srgbClr val="202122"/>
                </a:solidFill>
                <a:effectLst/>
                <a:highlight>
                  <a:srgbClr val="FFFFFF"/>
                </a:highlight>
                <a:latin typeface="+mn-lt"/>
              </a:rPr>
              <a:t>follicular cells</a:t>
            </a:r>
            <a:r>
              <a:rPr lang="en-GB" sz="1700" b="0" i="0" dirty="0">
                <a:solidFill>
                  <a:srgbClr val="202122"/>
                </a:solidFill>
                <a:effectLst/>
                <a:highlight>
                  <a:srgbClr val="FFFFFF"/>
                </a:highlight>
                <a:latin typeface="+mn-lt"/>
              </a:rPr>
              <a:t>. When stimulated by</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thyroid stimulating hormone (TSH), these secrete the thyroid hormones triiodothyronine</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(T</a:t>
            </a:r>
            <a:r>
              <a:rPr lang="en-GB" sz="1700" b="0" i="0" baseline="-25000" dirty="0">
                <a:solidFill>
                  <a:srgbClr val="202122"/>
                </a:solidFill>
                <a:effectLst/>
                <a:highlight>
                  <a:srgbClr val="FFFFFF"/>
                </a:highlight>
                <a:latin typeface="+mn-lt"/>
              </a:rPr>
              <a:t>3</a:t>
            </a:r>
            <a:r>
              <a:rPr lang="en-GB" sz="1700" b="0" i="0" dirty="0">
                <a:solidFill>
                  <a:srgbClr val="202122"/>
                </a:solidFill>
                <a:effectLst/>
                <a:highlight>
                  <a:srgbClr val="FFFFFF"/>
                </a:highlight>
                <a:latin typeface="+mn-lt"/>
              </a:rPr>
              <a:t>) and thyroxine (T</a:t>
            </a:r>
            <a:r>
              <a:rPr lang="en-GB" sz="1700" b="0" i="0" baseline="-25000" dirty="0">
                <a:solidFill>
                  <a:srgbClr val="202122"/>
                </a:solidFill>
                <a:effectLst/>
                <a:highlight>
                  <a:srgbClr val="FFFFFF"/>
                </a:highlight>
                <a:latin typeface="+mn-lt"/>
              </a:rPr>
              <a:t>4</a:t>
            </a:r>
            <a:r>
              <a:rPr lang="en-GB" sz="1700" b="0" i="0" dirty="0">
                <a:solidFill>
                  <a:srgbClr val="202122"/>
                </a:solidFill>
                <a:effectLst/>
                <a:highlight>
                  <a:srgbClr val="FFFFFF"/>
                </a:highlight>
                <a:latin typeface="+mn-lt"/>
              </a:rPr>
              <a:t>).</a:t>
            </a:r>
          </a:p>
          <a:p>
            <a:pPr eaLnBrk="1" hangingPunct="1"/>
            <a:r>
              <a:rPr lang="en-GB" altLang="en-US" sz="1700" dirty="0">
                <a:latin typeface="+mn-lt"/>
              </a:rPr>
              <a:t>- </a:t>
            </a:r>
            <a:r>
              <a:rPr lang="en-GB" sz="1700" b="0" i="0" dirty="0">
                <a:solidFill>
                  <a:srgbClr val="202122"/>
                </a:solidFill>
                <a:effectLst/>
                <a:highlight>
                  <a:srgbClr val="FFFFFF"/>
                </a:highlight>
                <a:latin typeface="+mn-lt"/>
              </a:rPr>
              <a:t>Scattered among follicular cells and in spaces between the spherical follicles are another type</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of thyroid cell, </a:t>
            </a:r>
            <a:r>
              <a:rPr lang="en-GB" sz="1700" b="1" i="0" dirty="0">
                <a:solidFill>
                  <a:srgbClr val="202122"/>
                </a:solidFill>
                <a:effectLst/>
                <a:highlight>
                  <a:srgbClr val="FFFFFF"/>
                </a:highlight>
                <a:latin typeface="+mn-lt"/>
              </a:rPr>
              <a:t>parafollicular cells</a:t>
            </a:r>
            <a:r>
              <a:rPr lang="en-GB" sz="1700" b="0" i="0" dirty="0">
                <a:solidFill>
                  <a:srgbClr val="202122"/>
                </a:solidFill>
                <a:effectLst/>
                <a:highlight>
                  <a:srgbClr val="FFFFFF"/>
                </a:highlight>
                <a:latin typeface="+mn-lt"/>
              </a:rPr>
              <a:t>.</a:t>
            </a:r>
            <a:r>
              <a:rPr lang="en-GB" sz="1700" b="0" i="0" baseline="30000" dirty="0">
                <a:solidFill>
                  <a:srgbClr val="3366CC"/>
                </a:solidFill>
                <a:effectLst/>
                <a:highlight>
                  <a:srgbClr val="FFFFFF"/>
                </a:highlight>
                <a:latin typeface="+mn-lt"/>
              </a:rPr>
              <a:t> </a:t>
            </a:r>
            <a:r>
              <a:rPr lang="en-GB" sz="1700" b="0" i="0" dirty="0">
                <a:solidFill>
                  <a:srgbClr val="202122"/>
                </a:solidFill>
                <a:effectLst/>
                <a:highlight>
                  <a:srgbClr val="FFFFFF"/>
                </a:highlight>
                <a:latin typeface="+mn-lt"/>
              </a:rPr>
              <a:t>These cells secrete </a:t>
            </a:r>
            <a:r>
              <a:rPr lang="en-GB" sz="1700" b="0" i="0" u="none" strike="noStrike" dirty="0">
                <a:effectLst/>
                <a:highlight>
                  <a:srgbClr val="FFFFFF"/>
                </a:highlight>
                <a:latin typeface="+mn-lt"/>
              </a:rPr>
              <a:t>calcitonin</a:t>
            </a:r>
            <a:r>
              <a:rPr lang="en-GB" sz="1700" b="0" i="0" dirty="0">
                <a:solidFill>
                  <a:srgbClr val="202122"/>
                </a:solidFill>
                <a:effectLst/>
                <a:highlight>
                  <a:srgbClr val="FFFFFF"/>
                </a:highlight>
                <a:latin typeface="+mn-lt"/>
              </a:rPr>
              <a:t> and so are also called C cells.</a:t>
            </a:r>
            <a:br>
              <a:rPr lang="en-GB" sz="1700" b="0" i="0" dirty="0">
                <a:solidFill>
                  <a:srgbClr val="202122"/>
                </a:solidFill>
                <a:effectLst/>
                <a:highlight>
                  <a:srgbClr val="FFFFFF"/>
                </a:highlight>
                <a:latin typeface="+mn-lt"/>
              </a:rPr>
            </a:br>
            <a:r>
              <a:rPr lang="en-GB" sz="1700" b="0" i="0" dirty="0">
                <a:solidFill>
                  <a:srgbClr val="202122"/>
                </a:solidFill>
                <a:effectLst/>
                <a:highlight>
                  <a:srgbClr val="FFFFFF"/>
                </a:highlight>
                <a:latin typeface="+mn-lt"/>
              </a:rPr>
              <a:t>   Calcitonin lowers blood calcium and phosphorus mainly through its inhibition of osteoclasts.</a:t>
            </a:r>
            <a:endParaRPr lang="sr-Latn-CS" altLang="en-US" sz="1700" dirty="0">
              <a:latin typeface="+mn-lt"/>
            </a:endParaRPr>
          </a:p>
        </p:txBody>
      </p:sp>
      <p:sp>
        <p:nvSpPr>
          <p:cNvPr id="82947" name="Title 1"/>
          <p:cNvSpPr txBox="1">
            <a:spLocks noChangeArrowheads="1"/>
          </p:cNvSpPr>
          <p:nvPr/>
        </p:nvSpPr>
        <p:spPr bwMode="auto">
          <a:xfrm>
            <a:off x="1187624" y="0"/>
            <a:ext cx="725055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Thyroid gland (</a:t>
            </a:r>
            <a:r>
              <a:rPr lang="sr-Latn-CS" altLang="en-US" sz="3500" dirty="0" err="1">
                <a:solidFill>
                  <a:schemeClr val="tx2"/>
                </a:solidFill>
                <a:latin typeface="Constantia" panose="02030602050306030303" pitchFamily="18" charset="0"/>
              </a:rPr>
              <a:t>Glandula</a:t>
            </a:r>
            <a:r>
              <a:rPr lang="sr-Latn-CS" altLang="en-US" sz="3500" dirty="0">
                <a:solidFill>
                  <a:schemeClr val="tx2"/>
                </a:solidFill>
                <a:latin typeface="Constantia" panose="02030602050306030303" pitchFamily="18" charset="0"/>
              </a:rPr>
              <a:t> </a:t>
            </a:r>
            <a:r>
              <a:rPr lang="sr-Latn-CS" altLang="en-US" sz="3500" dirty="0" err="1">
                <a:solidFill>
                  <a:schemeClr val="tx2"/>
                </a:solidFill>
                <a:latin typeface="Constantia" panose="02030602050306030303" pitchFamily="18" charset="0"/>
              </a:rPr>
              <a:t>thyroidea</a:t>
            </a:r>
            <a:r>
              <a:rPr lang="en-GB" altLang="en-US" sz="3500" dirty="0">
                <a:solidFill>
                  <a:schemeClr val="tx2"/>
                </a:solidFill>
                <a:latin typeface="Constantia" panose="02030602050306030303" pitchFamily="18" charset="0"/>
              </a:rPr>
              <a:t>)</a:t>
            </a:r>
            <a:endParaRPr lang="sr-Latn-CS" altLang="en-US" sz="3500" dirty="0">
              <a:solidFill>
                <a:schemeClr val="tx2"/>
              </a:solidFill>
              <a:latin typeface="Constantia" panose="02030602050306030303" pitchFamily="18"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4" name="Title 1"/>
          <p:cNvSpPr txBox="1">
            <a:spLocks noChangeArrowheads="1"/>
          </p:cNvSpPr>
          <p:nvPr/>
        </p:nvSpPr>
        <p:spPr bwMode="auto">
          <a:xfrm>
            <a:off x="9560" y="38954"/>
            <a:ext cx="914400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Parathyroid glands (</a:t>
            </a:r>
            <a:r>
              <a:rPr lang="sr-Latn-CS" altLang="en-US" sz="3500" dirty="0" err="1">
                <a:solidFill>
                  <a:schemeClr val="tx2"/>
                </a:solidFill>
                <a:latin typeface="Constantia" panose="02030602050306030303" pitchFamily="18" charset="0"/>
              </a:rPr>
              <a:t>Glandula</a:t>
            </a:r>
            <a:r>
              <a:rPr lang="en-GB" altLang="en-US" sz="3500" dirty="0">
                <a:solidFill>
                  <a:schemeClr val="tx2"/>
                </a:solidFill>
                <a:latin typeface="Constantia" panose="02030602050306030303" pitchFamily="18" charset="0"/>
              </a:rPr>
              <a:t>e</a:t>
            </a:r>
            <a:r>
              <a:rPr lang="sr-Latn-CS" altLang="en-US" sz="3500" dirty="0">
                <a:solidFill>
                  <a:schemeClr val="tx2"/>
                </a:solidFill>
                <a:latin typeface="Constantia" panose="02030602050306030303" pitchFamily="18" charset="0"/>
              </a:rPr>
              <a:t> </a:t>
            </a:r>
            <a:r>
              <a:rPr lang="en-GB" altLang="en-US" sz="3500" dirty="0">
                <a:solidFill>
                  <a:schemeClr val="tx2"/>
                </a:solidFill>
                <a:latin typeface="Constantia" panose="02030602050306030303" pitchFamily="18" charset="0"/>
              </a:rPr>
              <a:t>para</a:t>
            </a:r>
            <a:r>
              <a:rPr lang="sr-Latn-CS" altLang="en-US" sz="3500" dirty="0" err="1">
                <a:solidFill>
                  <a:schemeClr val="tx2"/>
                </a:solidFill>
                <a:latin typeface="Constantia" panose="02030602050306030303" pitchFamily="18" charset="0"/>
              </a:rPr>
              <a:t>thyroidea</a:t>
            </a:r>
            <a:r>
              <a:rPr lang="en-GB" altLang="en-US" sz="3500" dirty="0">
                <a:solidFill>
                  <a:schemeClr val="tx2"/>
                </a:solidFill>
                <a:latin typeface="Constantia" panose="02030602050306030303" pitchFamily="18" charset="0"/>
              </a:rPr>
              <a:t>e)</a:t>
            </a:r>
            <a:endParaRPr lang="sr-Latn-CS" altLang="en-US" sz="3500" dirty="0">
              <a:solidFill>
                <a:schemeClr val="tx2"/>
              </a:solidFill>
              <a:latin typeface="Constantia" panose="02030602050306030303" pitchFamily="18" charset="0"/>
            </a:endParaRPr>
          </a:p>
        </p:txBody>
      </p:sp>
      <p:pic>
        <p:nvPicPr>
          <p:cNvPr id="81925" name="Picture 4"/>
          <p:cNvPicPr>
            <a:picLocks noChangeAspect="1" noChangeArrowheads="1"/>
          </p:cNvPicPr>
          <p:nvPr/>
        </p:nvPicPr>
        <p:blipFill>
          <a:blip r:embed="rId3">
            <a:extLst>
              <a:ext uri="{28A0092B-C50C-407E-A947-70E740481C1C}">
                <a14:useLocalDpi xmlns:a14="http://schemas.microsoft.com/office/drawing/2010/main" val="0"/>
              </a:ext>
            </a:extLst>
          </a:blip>
          <a:srcRect l="8707" r="39592" b="37746"/>
          <a:stretch>
            <a:fillRect/>
          </a:stretch>
        </p:blipFill>
        <p:spPr bwMode="auto">
          <a:xfrm>
            <a:off x="2519772" y="3112365"/>
            <a:ext cx="4104456" cy="3706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8F82EDC2-8235-7669-C28E-5F006AB5D4DB}"/>
              </a:ext>
            </a:extLst>
          </p:cNvPr>
          <p:cNvSpPr txBox="1"/>
          <p:nvPr/>
        </p:nvSpPr>
        <p:spPr>
          <a:xfrm>
            <a:off x="9560" y="836712"/>
            <a:ext cx="9134440" cy="2431435"/>
          </a:xfrm>
          <a:prstGeom prst="rect">
            <a:avLst/>
          </a:prstGeom>
          <a:noFill/>
        </p:spPr>
        <p:txBody>
          <a:bodyPr wrap="square">
            <a:spAutoFit/>
          </a:bodyPr>
          <a:lstStyle/>
          <a:p>
            <a:r>
              <a:rPr lang="en-GB" sz="1700" b="0" i="0" dirty="0">
                <a:effectLst/>
                <a:highlight>
                  <a:srgbClr val="FFFFFF"/>
                </a:highlight>
                <a:latin typeface="+mn-lt"/>
              </a:rPr>
              <a:t>- The parathyroid glands are four (2 right and 2 left) small circular glandular structures</a:t>
            </a:r>
            <a:br>
              <a:rPr lang="en-GB" sz="1700" b="0" i="0" dirty="0">
                <a:effectLst/>
                <a:highlight>
                  <a:srgbClr val="FFFFFF"/>
                </a:highlight>
                <a:latin typeface="+mn-lt"/>
              </a:rPr>
            </a:br>
            <a:r>
              <a:rPr lang="en-GB" sz="1700" b="0" i="0" dirty="0">
                <a:effectLst/>
                <a:highlight>
                  <a:srgbClr val="FFFFFF"/>
                </a:highlight>
                <a:latin typeface="+mn-lt"/>
              </a:rPr>
              <a:t>   embedded in the</a:t>
            </a:r>
            <a:r>
              <a:rPr lang="en-GB" sz="1700" dirty="0">
                <a:highlight>
                  <a:srgbClr val="FFFFFF"/>
                </a:highlight>
                <a:latin typeface="+mn-lt"/>
              </a:rPr>
              <a:t> </a:t>
            </a:r>
            <a:r>
              <a:rPr lang="en-GB" sz="1700" dirty="0">
                <a:latin typeface="+mn-lt"/>
              </a:rPr>
              <a:t>medial half of the posterior surface of each lobe </a:t>
            </a:r>
            <a:r>
              <a:rPr lang="en-GB" sz="1700" b="0" i="0" dirty="0">
                <a:effectLst/>
                <a:highlight>
                  <a:srgbClr val="FFFFFF"/>
                </a:highlight>
                <a:latin typeface="+mn-lt"/>
              </a:rPr>
              <a:t>of the thyroid gland; </a:t>
            </a:r>
            <a:r>
              <a:rPr lang="en-GB" sz="1600" dirty="0">
                <a:latin typeface="+mn-lt"/>
              </a:rPr>
              <a:t>usually</a:t>
            </a:r>
            <a:br>
              <a:rPr lang="en-GB" sz="1600" dirty="0">
                <a:latin typeface="+mn-lt"/>
              </a:rPr>
            </a:br>
            <a:r>
              <a:rPr lang="en-GB" sz="1600" dirty="0">
                <a:latin typeface="+mn-lt"/>
              </a:rPr>
              <a:t>   lie between thyroid fibrous capsule and its fascial sheath (</a:t>
            </a:r>
            <a:r>
              <a:rPr lang="en-GB" sz="1600" dirty="0" err="1">
                <a:latin typeface="+mn-lt"/>
              </a:rPr>
              <a:t>pretracheal</a:t>
            </a:r>
            <a:r>
              <a:rPr lang="en-GB" sz="1600" dirty="0">
                <a:latin typeface="+mn-lt"/>
              </a:rPr>
              <a:t> fascia)</a:t>
            </a:r>
            <a:br>
              <a:rPr lang="en-GB" sz="1600" dirty="0">
                <a:latin typeface="+mn-lt"/>
              </a:rPr>
            </a:br>
            <a:br>
              <a:rPr lang="en-GB" sz="1700" b="0" i="0" dirty="0">
                <a:effectLst/>
                <a:highlight>
                  <a:srgbClr val="FFFFFF"/>
                </a:highlight>
                <a:latin typeface="+mn-lt"/>
              </a:rPr>
            </a:br>
            <a:r>
              <a:rPr lang="en-GB" sz="1700" b="0" i="0" dirty="0">
                <a:effectLst/>
                <a:highlight>
                  <a:srgbClr val="FFFFFF"/>
                </a:highlight>
                <a:latin typeface="+mn-lt"/>
              </a:rPr>
              <a:t>- They are an endocrine gland, producing parathyroid hormone (parathormone, PTH) which </a:t>
            </a:r>
            <a:br>
              <a:rPr lang="en-GB" sz="1700" b="0" i="0" dirty="0">
                <a:effectLst/>
                <a:highlight>
                  <a:srgbClr val="FFFFFF"/>
                </a:highlight>
                <a:latin typeface="+mn-lt"/>
              </a:rPr>
            </a:br>
            <a:r>
              <a:rPr lang="en-GB" sz="1700" b="0" i="0" dirty="0">
                <a:effectLst/>
                <a:highlight>
                  <a:srgbClr val="FFFFFF"/>
                </a:highlight>
                <a:latin typeface="+mn-lt"/>
              </a:rPr>
              <a:t>   acts to control the level of calcium and phosphorus in the blood. When serum</a:t>
            </a:r>
            <a:r>
              <a:rPr lang="en-GB" sz="1700" dirty="0">
                <a:highlight>
                  <a:srgbClr val="FFFFFF"/>
                </a:highlight>
                <a:latin typeface="+mn-lt"/>
              </a:rPr>
              <a:t> </a:t>
            </a:r>
            <a:r>
              <a:rPr lang="en-GB" sz="1700" b="0" i="0" dirty="0">
                <a:effectLst/>
                <a:highlight>
                  <a:srgbClr val="FFFFFF"/>
                </a:highlight>
                <a:latin typeface="+mn-lt"/>
              </a:rPr>
              <a:t>levels of</a:t>
            </a:r>
            <a:br>
              <a:rPr lang="en-GB" sz="1700" b="0" i="0" dirty="0">
                <a:effectLst/>
                <a:highlight>
                  <a:srgbClr val="FFFFFF"/>
                </a:highlight>
                <a:latin typeface="+mn-lt"/>
              </a:rPr>
            </a:br>
            <a:r>
              <a:rPr lang="en-GB" sz="1700" b="0" i="0" dirty="0">
                <a:effectLst/>
                <a:highlight>
                  <a:srgbClr val="FFFFFF"/>
                </a:highlight>
                <a:latin typeface="+mn-lt"/>
              </a:rPr>
              <a:t>   calcium drops too low, the parathyroid hormone acts the skeleton, kidneys and</a:t>
            </a:r>
            <a:r>
              <a:rPr lang="en-GB" sz="1700" dirty="0">
                <a:highlight>
                  <a:srgbClr val="FFFFFF"/>
                </a:highlight>
                <a:latin typeface="+mn-lt"/>
              </a:rPr>
              <a:t> </a:t>
            </a:r>
            <a:r>
              <a:rPr lang="en-GB" sz="1700" b="0" i="0" dirty="0">
                <a:effectLst/>
                <a:highlight>
                  <a:srgbClr val="FFFFFF"/>
                </a:highlight>
                <a:latin typeface="+mn-lt"/>
              </a:rPr>
              <a:t>intestine to</a:t>
            </a:r>
            <a:br>
              <a:rPr lang="en-GB" sz="1700" b="0" i="0" dirty="0">
                <a:effectLst/>
                <a:highlight>
                  <a:srgbClr val="FFFFFF"/>
                </a:highlight>
                <a:latin typeface="+mn-lt"/>
              </a:rPr>
            </a:br>
            <a:r>
              <a:rPr lang="en-GB" sz="1700" b="0" i="0" dirty="0">
                <a:effectLst/>
                <a:highlight>
                  <a:srgbClr val="FFFFFF"/>
                </a:highlight>
                <a:latin typeface="+mn-lt"/>
              </a:rPr>
              <a:t>   restore calcium ions to its homeostatic level.</a:t>
            </a:r>
          </a:p>
          <a:p>
            <a:endParaRPr lang="en-GB" sz="1700" dirty="0">
              <a:latin typeface="+mn-lt"/>
            </a:endParaRPr>
          </a:p>
        </p:txBody>
      </p:sp>
    </p:spTree>
    <p:extLst>
      <p:ext uri="{BB962C8B-B14F-4D97-AF65-F5344CB8AC3E}">
        <p14:creationId xmlns:p14="http://schemas.microsoft.com/office/powerpoint/2010/main" val="127888994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4" name="Title 1"/>
          <p:cNvSpPr txBox="1">
            <a:spLocks noChangeArrowheads="1"/>
          </p:cNvSpPr>
          <p:nvPr/>
        </p:nvSpPr>
        <p:spPr bwMode="auto">
          <a:xfrm>
            <a:off x="9560" y="107851"/>
            <a:ext cx="914400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r>
              <a:rPr lang="en-GB" altLang="en-US" sz="3500" dirty="0">
                <a:solidFill>
                  <a:schemeClr val="tx2"/>
                </a:solidFill>
                <a:latin typeface="Constantia" panose="02030602050306030303" pitchFamily="18" charset="0"/>
              </a:rPr>
              <a:t>Parathyroid glands (</a:t>
            </a:r>
            <a:r>
              <a:rPr lang="sr-Latn-CS" altLang="en-US" sz="3500" dirty="0" err="1">
                <a:solidFill>
                  <a:schemeClr val="tx2"/>
                </a:solidFill>
                <a:latin typeface="Constantia" panose="02030602050306030303" pitchFamily="18" charset="0"/>
              </a:rPr>
              <a:t>Glandula</a:t>
            </a:r>
            <a:r>
              <a:rPr lang="en-GB" altLang="en-US" sz="3500" dirty="0">
                <a:solidFill>
                  <a:schemeClr val="tx2"/>
                </a:solidFill>
                <a:latin typeface="Constantia" panose="02030602050306030303" pitchFamily="18" charset="0"/>
              </a:rPr>
              <a:t>e</a:t>
            </a:r>
            <a:r>
              <a:rPr lang="sr-Latn-CS" altLang="en-US" sz="3500" dirty="0">
                <a:solidFill>
                  <a:schemeClr val="tx2"/>
                </a:solidFill>
                <a:latin typeface="Constantia" panose="02030602050306030303" pitchFamily="18" charset="0"/>
              </a:rPr>
              <a:t> </a:t>
            </a:r>
            <a:r>
              <a:rPr lang="en-GB" altLang="en-US" sz="3500" dirty="0">
                <a:solidFill>
                  <a:schemeClr val="tx2"/>
                </a:solidFill>
                <a:latin typeface="Constantia" panose="02030602050306030303" pitchFamily="18" charset="0"/>
              </a:rPr>
              <a:t>para</a:t>
            </a:r>
            <a:r>
              <a:rPr lang="sr-Latn-CS" altLang="en-US" sz="3500" dirty="0" err="1">
                <a:solidFill>
                  <a:schemeClr val="tx2"/>
                </a:solidFill>
                <a:latin typeface="Constantia" panose="02030602050306030303" pitchFamily="18" charset="0"/>
              </a:rPr>
              <a:t>thyroidea</a:t>
            </a:r>
            <a:r>
              <a:rPr lang="en-GB" altLang="en-US" sz="3500" dirty="0">
                <a:solidFill>
                  <a:schemeClr val="tx2"/>
                </a:solidFill>
                <a:latin typeface="Constantia" panose="02030602050306030303" pitchFamily="18" charset="0"/>
              </a:rPr>
              <a:t>e)</a:t>
            </a:r>
            <a:endParaRPr lang="sr-Latn-CS" altLang="en-US" sz="3500" dirty="0">
              <a:solidFill>
                <a:schemeClr val="tx2"/>
              </a:solidFill>
              <a:latin typeface="Constantia" panose="02030602050306030303" pitchFamily="18" charset="0"/>
            </a:endParaRPr>
          </a:p>
        </p:txBody>
      </p:sp>
      <p:pic>
        <p:nvPicPr>
          <p:cNvPr id="81925" name="Picture 4"/>
          <p:cNvPicPr>
            <a:picLocks noChangeAspect="1" noChangeArrowheads="1"/>
          </p:cNvPicPr>
          <p:nvPr/>
        </p:nvPicPr>
        <p:blipFill>
          <a:blip r:embed="rId3">
            <a:extLst>
              <a:ext uri="{28A0092B-C50C-407E-A947-70E740481C1C}">
                <a14:useLocalDpi xmlns:a14="http://schemas.microsoft.com/office/drawing/2010/main" val="0"/>
              </a:ext>
            </a:extLst>
          </a:blip>
          <a:srcRect l="8707" r="39592" b="37746"/>
          <a:stretch>
            <a:fillRect/>
          </a:stretch>
        </p:blipFill>
        <p:spPr bwMode="auto">
          <a:xfrm>
            <a:off x="5076056" y="3272627"/>
            <a:ext cx="3920935" cy="35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8F82EDC2-8235-7669-C28E-5F006AB5D4DB}"/>
              </a:ext>
            </a:extLst>
          </p:cNvPr>
          <p:cNvSpPr txBox="1"/>
          <p:nvPr/>
        </p:nvSpPr>
        <p:spPr>
          <a:xfrm>
            <a:off x="9560" y="786002"/>
            <a:ext cx="9134440" cy="2970044"/>
          </a:xfrm>
          <a:prstGeom prst="rect">
            <a:avLst/>
          </a:prstGeom>
          <a:noFill/>
        </p:spPr>
        <p:txBody>
          <a:bodyPr wrap="square">
            <a:spAutoFit/>
          </a:bodyPr>
          <a:lstStyle/>
          <a:p>
            <a:pPr algn="just"/>
            <a:r>
              <a:rPr lang="en-GB" sz="1700" dirty="0">
                <a:latin typeface="+mn-lt"/>
              </a:rPr>
              <a:t>- </a:t>
            </a:r>
            <a:r>
              <a:rPr lang="en-GB" sz="1700" b="0" i="0" dirty="0">
                <a:solidFill>
                  <a:srgbClr val="32323C"/>
                </a:solidFill>
                <a:effectLst/>
                <a:latin typeface="+mn-lt"/>
              </a:rPr>
              <a:t>Most individuals have </a:t>
            </a:r>
            <a:r>
              <a:rPr lang="en-GB" sz="1700" b="1" i="0" dirty="0">
                <a:solidFill>
                  <a:srgbClr val="32323C"/>
                </a:solidFill>
                <a:effectLst/>
                <a:latin typeface="+mn-lt"/>
              </a:rPr>
              <a:t>four</a:t>
            </a:r>
            <a:r>
              <a:rPr lang="en-GB" sz="1700" b="0" i="0" dirty="0">
                <a:solidFill>
                  <a:srgbClr val="32323C"/>
                </a:solidFill>
                <a:effectLst/>
                <a:latin typeface="+mn-lt"/>
              </a:rPr>
              <a:t> parathyroid glands, although variation in number (from two to six)</a:t>
            </a:r>
            <a:br>
              <a:rPr lang="en-GB" sz="1700" b="0" i="0" dirty="0">
                <a:solidFill>
                  <a:srgbClr val="32323C"/>
                </a:solidFill>
                <a:effectLst/>
                <a:latin typeface="+mn-lt"/>
              </a:rPr>
            </a:br>
            <a:r>
              <a:rPr lang="en-GB" sz="1700" b="0" i="0" dirty="0">
                <a:solidFill>
                  <a:srgbClr val="32323C"/>
                </a:solidFill>
                <a:effectLst/>
                <a:latin typeface="+mn-lt"/>
              </a:rPr>
              <a:t>   is common:</a:t>
            </a:r>
          </a:p>
          <a:p>
            <a:pPr algn="just">
              <a:buFont typeface="Arial" panose="020B0604020202020204" pitchFamily="34" charset="0"/>
              <a:buChar char="•"/>
            </a:pPr>
            <a:r>
              <a:rPr lang="en-GB" sz="1700" b="1" i="0" dirty="0">
                <a:solidFill>
                  <a:srgbClr val="32323C"/>
                </a:solidFill>
                <a:effectLst/>
                <a:latin typeface="+mn-lt"/>
              </a:rPr>
              <a:t>Superior parathyroid glands (x2 – one right and one left)</a:t>
            </a:r>
            <a:r>
              <a:rPr lang="en-GB" sz="1700" b="0" i="0" dirty="0">
                <a:solidFill>
                  <a:srgbClr val="32323C"/>
                </a:solidFill>
                <a:effectLst/>
                <a:latin typeface="+mn-lt"/>
              </a:rPr>
              <a:t> –They are located at the middle of the posterior border of each thyroid lobe, approximately 1cm superior to the entry of the inferior thyroid artery into the thyroid gland.</a:t>
            </a:r>
          </a:p>
          <a:p>
            <a:pPr algn="just">
              <a:buFont typeface="Arial" panose="020B0604020202020204" pitchFamily="34" charset="0"/>
              <a:buChar char="•"/>
            </a:pPr>
            <a:r>
              <a:rPr lang="en-GB" sz="1700" b="1" i="0" dirty="0">
                <a:solidFill>
                  <a:srgbClr val="32323C"/>
                </a:solidFill>
                <a:effectLst/>
                <a:latin typeface="+mn-lt"/>
              </a:rPr>
              <a:t>Inferior parathyroid glands (x2– one right and one left) </a:t>
            </a:r>
            <a:r>
              <a:rPr lang="en-GB" sz="1700" b="0" i="0" dirty="0">
                <a:solidFill>
                  <a:srgbClr val="32323C"/>
                </a:solidFill>
                <a:effectLst/>
                <a:latin typeface="+mn-lt"/>
              </a:rPr>
              <a:t>– Although inconsistent in location between individuals, the inferior parathyroid glands are usually found near the bases of the lobes of thyroid gland.</a:t>
            </a:r>
          </a:p>
          <a:p>
            <a:pPr algn="just"/>
            <a:r>
              <a:rPr lang="en-GB" sz="1700" b="0" i="0" dirty="0">
                <a:solidFill>
                  <a:srgbClr val="32323C"/>
                </a:solidFill>
                <a:effectLst/>
                <a:latin typeface="+mn-lt"/>
              </a:rPr>
              <a:t>In a small number of people, the inferior parathyroid glands can be found as far inferiorly as the </a:t>
            </a:r>
            <a:r>
              <a:rPr lang="en-GB" sz="1700" b="1" i="0" dirty="0">
                <a:solidFill>
                  <a:srgbClr val="32323C"/>
                </a:solidFill>
                <a:effectLst/>
                <a:latin typeface="+mn-lt"/>
              </a:rPr>
              <a:t>superior mediastinum</a:t>
            </a:r>
            <a:r>
              <a:rPr lang="en-GB" sz="1600" b="0" i="0" dirty="0">
                <a:solidFill>
                  <a:srgbClr val="32323C"/>
                </a:solidFill>
                <a:effectLst/>
                <a:latin typeface="acumin-pro"/>
              </a:rPr>
              <a:t>.</a:t>
            </a:r>
          </a:p>
          <a:p>
            <a:endParaRPr lang="en-GB" sz="1700" dirty="0">
              <a:latin typeface="+mn-lt"/>
            </a:endParaRPr>
          </a:p>
        </p:txBody>
      </p:sp>
      <p:pic>
        <p:nvPicPr>
          <p:cNvPr id="2" name="Picture 1">
            <a:extLst>
              <a:ext uri="{FF2B5EF4-FFF2-40B4-BE49-F238E27FC236}">
                <a16:creationId xmlns:a16="http://schemas.microsoft.com/office/drawing/2014/main" id="{48F16360-0B6E-9CCD-641E-B9E9EDAA609F}"/>
              </a:ext>
            </a:extLst>
          </p:cNvPr>
          <p:cNvPicPr>
            <a:picLocks noChangeAspect="1"/>
          </p:cNvPicPr>
          <p:nvPr/>
        </p:nvPicPr>
        <p:blipFill rotWithShape="1">
          <a:blip r:embed="rId4"/>
          <a:srcRect t="5462"/>
          <a:stretch/>
        </p:blipFill>
        <p:spPr>
          <a:xfrm>
            <a:off x="54011" y="4081849"/>
            <a:ext cx="4933194" cy="1922500"/>
          </a:xfrm>
          <a:prstGeom prst="rect">
            <a:avLst/>
          </a:prstGeom>
        </p:spPr>
      </p:pic>
    </p:spTree>
    <p:extLst>
      <p:ext uri="{BB962C8B-B14F-4D97-AF65-F5344CB8AC3E}">
        <p14:creationId xmlns:p14="http://schemas.microsoft.com/office/powerpoint/2010/main" val="417678759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994" name="Picture 5"/>
          <p:cNvPicPr>
            <a:picLocks noChangeAspect="1" noChangeArrowheads="1"/>
          </p:cNvPicPr>
          <p:nvPr/>
        </p:nvPicPr>
        <p:blipFill>
          <a:blip r:embed="rId2">
            <a:extLst>
              <a:ext uri="{28A0092B-C50C-407E-A947-70E740481C1C}">
                <a14:useLocalDpi xmlns:a14="http://schemas.microsoft.com/office/drawing/2010/main" val="0"/>
              </a:ext>
            </a:extLst>
          </a:blip>
          <a:srcRect l="39844" t="12187" r="21484" b="12811"/>
          <a:stretch>
            <a:fillRect/>
          </a:stretch>
        </p:blipFill>
        <p:spPr bwMode="auto">
          <a:xfrm>
            <a:off x="4849536" y="1516759"/>
            <a:ext cx="4294464" cy="520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5" name="Title 1"/>
          <p:cNvSpPr txBox="1">
            <a:spLocks noChangeArrowheads="1"/>
          </p:cNvSpPr>
          <p:nvPr/>
        </p:nvSpPr>
        <p:spPr bwMode="auto">
          <a:xfrm>
            <a:off x="305780" y="61912"/>
            <a:ext cx="853244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en-GB" altLang="en-US" sz="2700" dirty="0">
                <a:solidFill>
                  <a:schemeClr val="tx2"/>
                </a:solidFill>
                <a:latin typeface="Constantia" panose="02030602050306030303" pitchFamily="18" charset="0"/>
              </a:rPr>
              <a:t>Blood vessels of thyroid gland and parathyroid glands</a:t>
            </a:r>
            <a:endParaRPr lang="sr-Latn-CS" altLang="en-US" sz="2700" dirty="0">
              <a:solidFill>
                <a:schemeClr val="tx2"/>
              </a:solidFill>
              <a:latin typeface="Constantia" panose="02030602050306030303" pitchFamily="18" charset="0"/>
            </a:endParaRPr>
          </a:p>
        </p:txBody>
      </p:sp>
      <p:sp>
        <p:nvSpPr>
          <p:cNvPr id="84996" name="TextBox 2"/>
          <p:cNvSpPr txBox="1">
            <a:spLocks noChangeArrowheads="1"/>
          </p:cNvSpPr>
          <p:nvPr/>
        </p:nvSpPr>
        <p:spPr bwMode="auto">
          <a:xfrm>
            <a:off x="0" y="398447"/>
            <a:ext cx="8024813"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Cyrl-CS" altLang="en-US" b="1" dirty="0">
                <a:latin typeface="Constantia" panose="02030602050306030303" pitchFamily="18" charset="0"/>
              </a:rPr>
              <a:t>А</a:t>
            </a:r>
            <a:r>
              <a:rPr lang="en-GB" altLang="en-US" b="1" dirty="0" err="1">
                <a:latin typeface="Constantia" panose="02030602050306030303" pitchFamily="18" charset="0"/>
              </a:rPr>
              <a:t>rteries</a:t>
            </a:r>
            <a:r>
              <a:rPr lang="sr-Latn-CS" altLang="en-US" dirty="0">
                <a:latin typeface="Constantia" panose="02030602050306030303" pitchFamily="18" charset="0"/>
              </a:rPr>
              <a:t>:  </a:t>
            </a:r>
            <a:br>
              <a:rPr lang="sr-Latn-CS" altLang="en-US" dirty="0">
                <a:latin typeface="Constantia" panose="02030602050306030303" pitchFamily="18" charset="0"/>
              </a:rPr>
            </a:br>
            <a:r>
              <a:rPr lang="sr-Latn-CS" altLang="en-US" dirty="0">
                <a:latin typeface="Constantia" panose="02030602050306030303" pitchFamily="18" charset="0"/>
              </a:rPr>
              <a:t>- </a:t>
            </a:r>
            <a:r>
              <a:rPr lang="en-GB" altLang="en-US" dirty="0">
                <a:solidFill>
                  <a:srgbClr val="C00000"/>
                </a:solidFill>
                <a:latin typeface="Constantia" panose="02030602050306030303" pitchFamily="18" charset="0"/>
              </a:rPr>
              <a:t>superior thyroid artery (</a:t>
            </a:r>
            <a:r>
              <a:rPr lang="sr-Latn-CS" altLang="en-US" dirty="0" err="1">
                <a:solidFill>
                  <a:srgbClr val="C00000"/>
                </a:solidFill>
                <a:latin typeface="Constantia" panose="02030602050306030303" pitchFamily="18" charset="0"/>
              </a:rPr>
              <a:t>a.thyroideae</a:t>
            </a:r>
            <a:r>
              <a:rPr lang="sr-Latn-CS" altLang="en-US" dirty="0">
                <a:solidFill>
                  <a:srgbClr val="C00000"/>
                </a:solidFill>
                <a:latin typeface="Constantia" panose="02030602050306030303" pitchFamily="18" charset="0"/>
              </a:rPr>
              <a:t> </a:t>
            </a:r>
            <a:r>
              <a:rPr lang="sr-Latn-CS" altLang="en-US" dirty="0" err="1">
                <a:solidFill>
                  <a:srgbClr val="C00000"/>
                </a:solidFill>
                <a:latin typeface="Constantia" panose="02030602050306030303" pitchFamily="18" charset="0"/>
              </a:rPr>
              <a:t>superior</a:t>
            </a:r>
            <a:r>
              <a:rPr lang="en-GB" altLang="en-US" dirty="0">
                <a:solidFill>
                  <a:srgbClr val="C00000"/>
                </a:solidFill>
                <a:latin typeface="Constantia" panose="02030602050306030303" pitchFamily="18" charset="0"/>
              </a:rPr>
              <a:t>)</a:t>
            </a:r>
            <a:r>
              <a:rPr lang="sr-Latn-CS" altLang="en-US" dirty="0">
                <a:solidFill>
                  <a:srgbClr val="C00000"/>
                </a:solidFill>
                <a:latin typeface="Constantia" panose="02030602050306030303" pitchFamily="18" charset="0"/>
              </a:rPr>
              <a:t> </a:t>
            </a:r>
            <a:r>
              <a:rPr lang="en-GB" altLang="en-US" dirty="0">
                <a:latin typeface="Constantia" panose="02030602050306030303" pitchFamily="18" charset="0"/>
              </a:rPr>
              <a:t>- branch of </a:t>
            </a:r>
            <a:r>
              <a:rPr lang="sr-Latn-CS" altLang="en-US" dirty="0" err="1">
                <a:latin typeface="Constantia" panose="02030602050306030303" pitchFamily="18" charset="0"/>
              </a:rPr>
              <a:t>a.carotis</a:t>
            </a:r>
            <a:r>
              <a:rPr lang="sr-Latn-CS" altLang="en-US" dirty="0">
                <a:latin typeface="Constantia" panose="02030602050306030303" pitchFamily="18" charset="0"/>
              </a:rPr>
              <a:t> </a:t>
            </a:r>
            <a:r>
              <a:rPr lang="sr-Latn-CS" altLang="en-US" dirty="0" err="1">
                <a:latin typeface="Constantia" panose="02030602050306030303" pitchFamily="18" charset="0"/>
              </a:rPr>
              <a:t>externa</a:t>
            </a:r>
            <a:br>
              <a:rPr lang="en-GB" altLang="en-US" dirty="0">
                <a:latin typeface="Constantia" panose="02030602050306030303" pitchFamily="18" charset="0"/>
              </a:rPr>
            </a:br>
            <a:r>
              <a:rPr lang="en-GB" altLang="en-US" dirty="0">
                <a:latin typeface="Constantia" panose="02030602050306030303" pitchFamily="18" charset="0"/>
              </a:rPr>
              <a:t>    </a:t>
            </a:r>
            <a:r>
              <a:rPr lang="en-GB" sz="1700" dirty="0">
                <a:latin typeface="+mn-lt"/>
              </a:rPr>
              <a:t>descend to the superior poles of the gland, pierce the </a:t>
            </a:r>
            <a:r>
              <a:rPr lang="en-GB" sz="1700" dirty="0" err="1">
                <a:latin typeface="+mn-lt"/>
              </a:rPr>
              <a:t>pretracheal</a:t>
            </a:r>
            <a:r>
              <a:rPr lang="en-GB" sz="1700" dirty="0">
                <a:latin typeface="+mn-lt"/>
              </a:rPr>
              <a:t> layer of deep</a:t>
            </a:r>
            <a:br>
              <a:rPr lang="en-GB" sz="1700" dirty="0">
                <a:latin typeface="+mn-lt"/>
              </a:rPr>
            </a:br>
            <a:r>
              <a:rPr lang="en-GB" sz="1700" dirty="0">
                <a:latin typeface="+mn-lt"/>
              </a:rPr>
              <a:t>    cervical fascia, and divide into anterior and posterior branches supplying mainly </a:t>
            </a:r>
            <a:br>
              <a:rPr lang="en-GB" sz="1700" dirty="0">
                <a:latin typeface="+mn-lt"/>
              </a:rPr>
            </a:br>
            <a:r>
              <a:rPr lang="en-GB" sz="1700" dirty="0">
                <a:latin typeface="+mn-lt"/>
              </a:rPr>
              <a:t>    the anterosuperior aspect of the gland</a:t>
            </a:r>
            <a:endParaRPr lang="sr-Latn-CS" altLang="en-US" sz="1700" dirty="0">
              <a:latin typeface="+mn-lt"/>
            </a:endParaRPr>
          </a:p>
          <a:p>
            <a:pPr eaLnBrk="1" hangingPunct="1"/>
            <a:r>
              <a:rPr lang="sr-Latn-CS" altLang="en-US" dirty="0">
                <a:latin typeface="Constantia" panose="02030602050306030303" pitchFamily="18" charset="0"/>
              </a:rPr>
              <a:t>- </a:t>
            </a:r>
            <a:r>
              <a:rPr lang="en-GB" altLang="en-US" dirty="0">
                <a:solidFill>
                  <a:srgbClr val="C00000"/>
                </a:solidFill>
                <a:latin typeface="Constantia" panose="02030602050306030303" pitchFamily="18" charset="0"/>
              </a:rPr>
              <a:t>inferior thyroid artery (</a:t>
            </a:r>
            <a:r>
              <a:rPr lang="sr-Latn-CS" altLang="en-US" dirty="0" err="1">
                <a:solidFill>
                  <a:srgbClr val="C00000"/>
                </a:solidFill>
                <a:latin typeface="Constantia" panose="02030602050306030303" pitchFamily="18" charset="0"/>
              </a:rPr>
              <a:t>a.thyroideae</a:t>
            </a:r>
            <a:r>
              <a:rPr lang="sr-Latn-CS" altLang="en-US" dirty="0">
                <a:solidFill>
                  <a:srgbClr val="C00000"/>
                </a:solidFill>
                <a:latin typeface="Constantia" panose="02030602050306030303" pitchFamily="18" charset="0"/>
              </a:rPr>
              <a:t> </a:t>
            </a:r>
            <a:r>
              <a:rPr lang="sr-Latn-CS" altLang="en-US" dirty="0" err="1">
                <a:solidFill>
                  <a:srgbClr val="C00000"/>
                </a:solidFill>
                <a:latin typeface="Constantia" panose="02030602050306030303" pitchFamily="18" charset="0"/>
              </a:rPr>
              <a:t>inferior</a:t>
            </a:r>
            <a:r>
              <a:rPr lang="en-GB" altLang="en-US" dirty="0">
                <a:solidFill>
                  <a:srgbClr val="C00000"/>
                </a:solidFill>
                <a:latin typeface="Constantia" panose="02030602050306030303" pitchFamily="18" charset="0"/>
              </a:rPr>
              <a:t>)</a:t>
            </a:r>
            <a:r>
              <a:rPr lang="en-GB" altLang="en-US" dirty="0">
                <a:latin typeface="Constantia" panose="02030602050306030303" pitchFamily="18" charset="0"/>
              </a:rPr>
              <a:t> – </a:t>
            </a:r>
            <a:br>
              <a:rPr lang="en-GB" altLang="en-US" dirty="0">
                <a:latin typeface="Constantia" panose="02030602050306030303" pitchFamily="18" charset="0"/>
              </a:rPr>
            </a:br>
            <a:r>
              <a:rPr lang="en-GB" altLang="en-US" dirty="0">
                <a:latin typeface="Constantia" panose="02030602050306030303" pitchFamily="18" charset="0"/>
              </a:rPr>
              <a:t>  branch of thyrocervical trunk of </a:t>
            </a:r>
            <a:r>
              <a:rPr lang="sr-Latn-CS" altLang="en-US" dirty="0">
                <a:latin typeface="Constantia" panose="02030602050306030303" pitchFamily="18" charset="0"/>
              </a:rPr>
              <a:t> </a:t>
            </a:r>
            <a:r>
              <a:rPr lang="sr-Latn-CS" altLang="en-US" dirty="0" err="1">
                <a:latin typeface="Constantia" panose="02030602050306030303" pitchFamily="18" charset="0"/>
              </a:rPr>
              <a:t>a.subclavia</a:t>
            </a:r>
            <a:endParaRPr lang="sr-Latn-CS" altLang="en-US" dirty="0">
              <a:latin typeface="Constantia" panose="02030602050306030303" pitchFamily="18" charset="0"/>
            </a:endParaRPr>
          </a:p>
          <a:p>
            <a:pPr eaLnBrk="1" hangingPunct="1"/>
            <a:r>
              <a:rPr lang="en-GB" dirty="0">
                <a:latin typeface="Constantia" panose="02030602050306030303" pitchFamily="18" charset="0"/>
              </a:rPr>
              <a:t>    </a:t>
            </a:r>
            <a:r>
              <a:rPr lang="en-GB" sz="1700" dirty="0">
                <a:latin typeface="+mn-lt"/>
              </a:rPr>
              <a:t>reach the posterior aspect of the thyroid gland.</a:t>
            </a:r>
            <a:br>
              <a:rPr lang="en-GB" sz="1700" dirty="0">
                <a:latin typeface="+mn-lt"/>
              </a:rPr>
            </a:br>
            <a:r>
              <a:rPr lang="en-GB" sz="1700" dirty="0">
                <a:latin typeface="+mn-lt"/>
              </a:rPr>
              <a:t>    they divide into several branches that pierce the</a:t>
            </a:r>
            <a:br>
              <a:rPr lang="en-GB" sz="1700" dirty="0">
                <a:latin typeface="+mn-lt"/>
              </a:rPr>
            </a:br>
            <a:r>
              <a:rPr lang="en-GB" sz="1700" dirty="0">
                <a:latin typeface="+mn-lt"/>
              </a:rPr>
              <a:t>   </a:t>
            </a:r>
            <a:r>
              <a:rPr lang="en-GB" sz="1700" dirty="0" err="1">
                <a:latin typeface="+mn-lt"/>
              </a:rPr>
              <a:t>pretracheal</a:t>
            </a:r>
            <a:r>
              <a:rPr lang="en-GB" sz="1700" dirty="0">
                <a:latin typeface="+mn-lt"/>
              </a:rPr>
              <a:t> layer of the deep cervical fascia and supply</a:t>
            </a:r>
            <a:br>
              <a:rPr lang="en-GB" sz="1700" dirty="0">
                <a:latin typeface="+mn-lt"/>
              </a:rPr>
            </a:br>
            <a:r>
              <a:rPr lang="en-GB" sz="1700" dirty="0">
                <a:latin typeface="+mn-lt"/>
              </a:rPr>
              <a:t>   the </a:t>
            </a:r>
            <a:r>
              <a:rPr lang="en-GB" sz="1700" dirty="0" err="1">
                <a:latin typeface="+mn-lt"/>
              </a:rPr>
              <a:t>postero</a:t>
            </a:r>
            <a:r>
              <a:rPr lang="en-GB" sz="1700" dirty="0">
                <a:latin typeface="+mn-lt"/>
              </a:rPr>
              <a:t>-inferior aspect, including the inferior poles </a:t>
            </a:r>
            <a:br>
              <a:rPr lang="en-GB" sz="1700" dirty="0">
                <a:latin typeface="+mn-lt"/>
              </a:rPr>
            </a:br>
            <a:r>
              <a:rPr lang="en-GB" sz="1700" dirty="0">
                <a:latin typeface="+mn-lt"/>
              </a:rPr>
              <a:t>   (bases) of the gland. </a:t>
            </a:r>
            <a:br>
              <a:rPr lang="en-GB" sz="1700" dirty="0">
                <a:latin typeface="+mn-lt"/>
              </a:rPr>
            </a:br>
            <a:r>
              <a:rPr lang="en-GB" sz="1700" dirty="0">
                <a:latin typeface="+mn-lt"/>
              </a:rPr>
              <a:t>The right and left superior and inferior thyroid arteries</a:t>
            </a:r>
            <a:br>
              <a:rPr lang="en-GB" sz="1700" dirty="0">
                <a:latin typeface="+mn-lt"/>
              </a:rPr>
            </a:br>
            <a:r>
              <a:rPr lang="en-GB" sz="1700" dirty="0">
                <a:latin typeface="+mn-lt"/>
              </a:rPr>
              <a:t>anastomose extensively within the gland, ensuring </a:t>
            </a:r>
            <a:br>
              <a:rPr lang="en-GB" sz="1700" dirty="0">
                <a:latin typeface="+mn-lt"/>
              </a:rPr>
            </a:br>
            <a:r>
              <a:rPr lang="en-GB" sz="1700" dirty="0">
                <a:latin typeface="+mn-lt"/>
              </a:rPr>
              <a:t>its supply while providing potential collateral</a:t>
            </a:r>
            <a:br>
              <a:rPr lang="en-GB" sz="1700" dirty="0">
                <a:latin typeface="+mn-lt"/>
              </a:rPr>
            </a:br>
            <a:r>
              <a:rPr lang="en-GB" sz="1700" dirty="0">
                <a:latin typeface="+mn-lt"/>
              </a:rPr>
              <a:t>circulation between the subclavian and external </a:t>
            </a:r>
            <a:br>
              <a:rPr lang="en-GB" sz="1700" dirty="0">
                <a:latin typeface="+mn-lt"/>
              </a:rPr>
            </a:br>
            <a:r>
              <a:rPr lang="en-GB" sz="1700" dirty="0">
                <a:latin typeface="+mn-lt"/>
              </a:rPr>
              <a:t>carotid arteries.</a:t>
            </a:r>
          </a:p>
          <a:p>
            <a:pPr eaLnBrk="1" hangingPunct="1"/>
            <a:endParaRPr lang="sr-Latn-CS" altLang="en-US" sz="1700" dirty="0">
              <a:latin typeface="+mn-lt"/>
            </a:endParaRPr>
          </a:p>
          <a:p>
            <a:pPr eaLnBrk="1" hangingPunct="1"/>
            <a:r>
              <a:rPr lang="sr-Latn-CS" altLang="en-US" dirty="0">
                <a:latin typeface="Constantia" panose="02030602050306030303" pitchFamily="18" charset="0"/>
              </a:rPr>
              <a:t>-</a:t>
            </a:r>
            <a:r>
              <a:rPr lang="en-GB" altLang="en-US" b="1" dirty="0">
                <a:latin typeface="Constantia" panose="02030602050306030303" pitchFamily="18" charset="0"/>
              </a:rPr>
              <a:t>Veins drains into</a:t>
            </a:r>
            <a:r>
              <a:rPr lang="sr-Latn-CS" altLang="en-US" b="1" dirty="0">
                <a:latin typeface="Constantia" panose="02030602050306030303" pitchFamily="18" charset="0"/>
              </a:rPr>
              <a:t>:</a:t>
            </a:r>
            <a:r>
              <a:rPr lang="sr-Latn-CS" altLang="en-US" dirty="0">
                <a:latin typeface="Constantia" panose="02030602050306030303" pitchFamily="18" charset="0"/>
              </a:rPr>
              <a:t>   </a:t>
            </a:r>
            <a:br>
              <a:rPr lang="sr-Latn-CS" altLang="en-US" dirty="0">
                <a:latin typeface="Constantia" panose="02030602050306030303" pitchFamily="18" charset="0"/>
              </a:rPr>
            </a:br>
            <a:r>
              <a:rPr lang="sr-Latn-CS" altLang="en-US" dirty="0">
                <a:latin typeface="Constantia" panose="02030602050306030303" pitchFamily="18" charset="0"/>
              </a:rPr>
              <a:t>  - v. </a:t>
            </a:r>
            <a:r>
              <a:rPr lang="sr-Latn-CS" altLang="en-US" dirty="0" err="1">
                <a:latin typeface="Constantia" panose="02030602050306030303" pitchFamily="18" charset="0"/>
              </a:rPr>
              <a:t>thyroideae</a:t>
            </a:r>
            <a:r>
              <a:rPr lang="sr-Latn-CS" altLang="en-US" dirty="0">
                <a:latin typeface="Constantia" panose="02030602050306030303" pitchFamily="18" charset="0"/>
              </a:rPr>
              <a:t> </a:t>
            </a:r>
            <a:r>
              <a:rPr lang="sr-Latn-CS" altLang="en-US" dirty="0" err="1">
                <a:latin typeface="Constantia" panose="02030602050306030303" pitchFamily="18" charset="0"/>
              </a:rPr>
              <a:t>superior</a:t>
            </a:r>
            <a:r>
              <a:rPr lang="sr-Latn-CS" altLang="en-US" dirty="0">
                <a:latin typeface="Constantia" panose="02030602050306030303" pitchFamily="18" charset="0"/>
              </a:rPr>
              <a:t> </a:t>
            </a:r>
            <a:br>
              <a:rPr lang="sr-Latn-CS" altLang="en-US" dirty="0">
                <a:latin typeface="Constantia" panose="02030602050306030303" pitchFamily="18" charset="0"/>
              </a:rPr>
            </a:br>
            <a:r>
              <a:rPr lang="sr-Latn-CS" altLang="en-US" dirty="0">
                <a:latin typeface="Constantia" panose="02030602050306030303" pitchFamily="18" charset="0"/>
              </a:rPr>
              <a:t>  - </a:t>
            </a:r>
            <a:r>
              <a:rPr lang="sr-Latn-CS" altLang="en-US" dirty="0" err="1">
                <a:latin typeface="Constantia" panose="02030602050306030303" pitchFamily="18" charset="0"/>
              </a:rPr>
              <a:t>vv</a:t>
            </a:r>
            <a:r>
              <a:rPr lang="sr-Latn-CS" altLang="en-US" dirty="0">
                <a:latin typeface="Constantia" panose="02030602050306030303" pitchFamily="18" charset="0"/>
              </a:rPr>
              <a:t>. </a:t>
            </a:r>
            <a:r>
              <a:rPr lang="sr-Latn-CS" altLang="en-US" dirty="0" err="1">
                <a:latin typeface="Constantia" panose="02030602050306030303" pitchFamily="18" charset="0"/>
              </a:rPr>
              <a:t>thyroideae</a:t>
            </a:r>
            <a:r>
              <a:rPr lang="sr-Latn-CS" altLang="en-US" dirty="0">
                <a:latin typeface="Constantia" panose="02030602050306030303" pitchFamily="18" charset="0"/>
              </a:rPr>
              <a:t> </a:t>
            </a:r>
            <a:r>
              <a:rPr lang="sr-Latn-CS" altLang="en-US" dirty="0" err="1">
                <a:latin typeface="Constantia" panose="02030602050306030303" pitchFamily="18" charset="0"/>
              </a:rPr>
              <a:t>mediae</a:t>
            </a:r>
            <a:br>
              <a:rPr lang="sr-Latn-CS" altLang="en-US" dirty="0">
                <a:latin typeface="Constantia" panose="02030602050306030303" pitchFamily="18" charset="0"/>
              </a:rPr>
            </a:br>
            <a:r>
              <a:rPr lang="sr-Latn-CS" altLang="en-US" dirty="0">
                <a:latin typeface="Constantia" panose="02030602050306030303" pitchFamily="18" charset="0"/>
              </a:rPr>
              <a:t>  - v. </a:t>
            </a:r>
            <a:r>
              <a:rPr lang="sr-Latn-CS" altLang="en-US" dirty="0" err="1">
                <a:latin typeface="Constantia" panose="02030602050306030303" pitchFamily="18" charset="0"/>
              </a:rPr>
              <a:t>thyroideae</a:t>
            </a:r>
            <a:r>
              <a:rPr lang="sr-Latn-CS" altLang="en-US" dirty="0">
                <a:latin typeface="Constantia" panose="02030602050306030303" pitchFamily="18" charset="0"/>
              </a:rPr>
              <a:t> </a:t>
            </a:r>
            <a:r>
              <a:rPr lang="sr-Latn-CS" altLang="en-US" dirty="0" err="1">
                <a:latin typeface="Constantia" panose="02030602050306030303" pitchFamily="18" charset="0"/>
              </a:rPr>
              <a:t>inferior</a:t>
            </a:r>
            <a:r>
              <a:rPr lang="sr-Latn-CS" altLang="en-US" dirty="0">
                <a:latin typeface="Constantia" panose="02030602050306030303" pitchFamily="18" charset="0"/>
              </a:rPr>
              <a:t> 	v. </a:t>
            </a:r>
            <a:r>
              <a:rPr lang="sr-Latn-CS" altLang="en-US" dirty="0" err="1">
                <a:latin typeface="Constantia" panose="02030602050306030303" pitchFamily="18" charset="0"/>
              </a:rPr>
              <a:t>brachiocephalica</a:t>
            </a:r>
            <a:r>
              <a:rPr lang="sr-Latn-CS" altLang="en-US" dirty="0">
                <a:latin typeface="Constantia" panose="02030602050306030303" pitchFamily="18" charset="0"/>
              </a:rPr>
              <a:t> sin.</a:t>
            </a:r>
          </a:p>
          <a:p>
            <a:pPr eaLnBrk="1" hangingPunct="1"/>
            <a:endParaRPr lang="sr-Latn-CS" altLang="en-US" dirty="0">
              <a:latin typeface="Constantia" panose="02030602050306030303" pitchFamily="18" charset="0"/>
            </a:endParaRPr>
          </a:p>
          <a:p>
            <a:pPr eaLnBrk="1" hangingPunct="1"/>
            <a:r>
              <a:rPr lang="sr-Latn-CS" altLang="en-US" b="1" dirty="0">
                <a:latin typeface="Constantia" panose="02030602050306030303" pitchFamily="18" charset="0"/>
              </a:rPr>
              <a:t>-</a:t>
            </a:r>
            <a:endParaRPr lang="sr-Latn-CS" altLang="en-US" dirty="0">
              <a:latin typeface="Constantia" panose="02030602050306030303" pitchFamily="18" charset="0"/>
            </a:endParaRPr>
          </a:p>
        </p:txBody>
      </p:sp>
      <p:sp>
        <p:nvSpPr>
          <p:cNvPr id="84997" name="Right Brace 3"/>
          <p:cNvSpPr>
            <a:spLocks/>
          </p:cNvSpPr>
          <p:nvPr/>
        </p:nvSpPr>
        <p:spPr bwMode="auto">
          <a:xfrm>
            <a:off x="2553099" y="5617477"/>
            <a:ext cx="142875" cy="428625"/>
          </a:xfrm>
          <a:prstGeom prst="rightBrace">
            <a:avLst>
              <a:gd name="adj1" fmla="val 8333"/>
              <a:gd name="adj2" fmla="val 50000"/>
            </a:avLst>
          </a:prstGeom>
          <a:noFill/>
          <a:ln w="9525" cmpd="sng">
            <a:solidFill>
              <a:srgbClr val="065093"/>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endParaRPr lang="sr-Latn-CS" altLang="en-US">
              <a:latin typeface="Constantia" panose="02030602050306030303" pitchFamily="18" charset="0"/>
            </a:endParaRPr>
          </a:p>
        </p:txBody>
      </p:sp>
      <p:sp>
        <p:nvSpPr>
          <p:cNvPr id="84998" name="TextBox 4"/>
          <p:cNvSpPr txBox="1">
            <a:spLocks noChangeArrowheads="1"/>
          </p:cNvSpPr>
          <p:nvPr/>
        </p:nvSpPr>
        <p:spPr bwMode="auto">
          <a:xfrm>
            <a:off x="2843527" y="5634389"/>
            <a:ext cx="2039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sr-Latn-CS" altLang="en-US" dirty="0">
                <a:latin typeface="Constantia" panose="02030602050306030303" pitchFamily="18" charset="0"/>
              </a:rPr>
              <a:t>v. </a:t>
            </a:r>
            <a:r>
              <a:rPr lang="sr-Latn-CS" altLang="en-US" dirty="0" err="1">
                <a:latin typeface="Constantia" panose="02030602050306030303" pitchFamily="18" charset="0"/>
              </a:rPr>
              <a:t>jugularis</a:t>
            </a:r>
            <a:r>
              <a:rPr lang="sr-Latn-CS" altLang="en-US" dirty="0">
                <a:latin typeface="Constantia" panose="02030602050306030303" pitchFamily="18" charset="0"/>
              </a:rPr>
              <a:t> interna</a:t>
            </a:r>
          </a:p>
        </p:txBody>
      </p:sp>
      <p:cxnSp>
        <p:nvCxnSpPr>
          <p:cNvPr id="84999" name="Straight Arrow Connector 6"/>
          <p:cNvCxnSpPr>
            <a:cxnSpLocks noChangeShapeType="1"/>
          </p:cNvCxnSpPr>
          <p:nvPr/>
        </p:nvCxnSpPr>
        <p:spPr bwMode="auto">
          <a:xfrm>
            <a:off x="2410225" y="6237312"/>
            <a:ext cx="428625" cy="1588"/>
          </a:xfrm>
          <a:prstGeom prst="straightConnector1">
            <a:avLst/>
          </a:prstGeom>
          <a:noFill/>
          <a:ln w="9525" cmpd="sng">
            <a:solidFill>
              <a:srgbClr val="065093"/>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2" name="Picture 4" descr="Arterial supply of the thyroid gland and venous drainage of the thyroid...  | Download Scientific Diagram">
            <a:extLst>
              <a:ext uri="{FF2B5EF4-FFF2-40B4-BE49-F238E27FC236}">
                <a16:creationId xmlns:a16="http://schemas.microsoft.com/office/drawing/2014/main" id="{A0E4D348-5E89-574F-8973-D02D742B63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287" y="1853195"/>
            <a:ext cx="8531426" cy="3151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69809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5" name="Title 1"/>
          <p:cNvSpPr txBox="1">
            <a:spLocks noChangeArrowheads="1"/>
          </p:cNvSpPr>
          <p:nvPr/>
        </p:nvSpPr>
        <p:spPr bwMode="auto">
          <a:xfrm>
            <a:off x="305780" y="72215"/>
            <a:ext cx="853244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eaLnBrk="1" hangingPunct="1">
              <a:lnSpc>
                <a:spcPct val="80000"/>
              </a:lnSpc>
            </a:pPr>
            <a:r>
              <a:rPr lang="en-GB" altLang="en-US" sz="2700" dirty="0">
                <a:solidFill>
                  <a:schemeClr val="tx2"/>
                </a:solidFill>
                <a:latin typeface="Constantia" panose="02030602050306030303" pitchFamily="18" charset="0"/>
              </a:rPr>
              <a:t>Lymphatic drainage and nerves of thyroid gland</a:t>
            </a:r>
            <a:br>
              <a:rPr lang="en-GB" altLang="en-US" sz="2700" dirty="0">
                <a:solidFill>
                  <a:schemeClr val="tx2"/>
                </a:solidFill>
                <a:latin typeface="Constantia" panose="02030602050306030303" pitchFamily="18" charset="0"/>
              </a:rPr>
            </a:br>
            <a:r>
              <a:rPr lang="en-GB" altLang="en-US" sz="2700" dirty="0">
                <a:solidFill>
                  <a:schemeClr val="tx2"/>
                </a:solidFill>
                <a:latin typeface="Constantia" panose="02030602050306030303" pitchFamily="18" charset="0"/>
              </a:rPr>
              <a:t>and parathyroid glands</a:t>
            </a:r>
            <a:endParaRPr lang="sr-Latn-CS" altLang="en-US" sz="2700" dirty="0">
              <a:solidFill>
                <a:schemeClr val="tx2"/>
              </a:solidFill>
              <a:latin typeface="Constantia" panose="02030602050306030303" pitchFamily="18" charset="0"/>
            </a:endParaRPr>
          </a:p>
        </p:txBody>
      </p:sp>
      <p:sp>
        <p:nvSpPr>
          <p:cNvPr id="84996" name="TextBox 2"/>
          <p:cNvSpPr txBox="1">
            <a:spLocks noChangeArrowheads="1"/>
          </p:cNvSpPr>
          <p:nvPr/>
        </p:nvSpPr>
        <p:spPr bwMode="auto">
          <a:xfrm>
            <a:off x="0" y="398447"/>
            <a:ext cx="9108504" cy="747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endParaRPr lang="sr-Latn-CS" altLang="en-US" dirty="0">
              <a:latin typeface="Constantia" panose="02030602050306030303" pitchFamily="18" charset="0"/>
            </a:endParaRPr>
          </a:p>
          <a:p>
            <a:pPr eaLnBrk="1" hangingPunct="1"/>
            <a:r>
              <a:rPr lang="sr-Latn-CS" altLang="en-US" b="1" dirty="0">
                <a:latin typeface="Constantia" panose="02030602050306030303" pitchFamily="18" charset="0"/>
              </a:rPr>
              <a:t>-</a:t>
            </a:r>
            <a:r>
              <a:rPr lang="en-GB" altLang="en-US" b="1" dirty="0">
                <a:latin typeface="Constantia" panose="02030602050306030303" pitchFamily="18" charset="0"/>
              </a:rPr>
              <a:t>Lymphatic drainage</a:t>
            </a:r>
            <a:r>
              <a:rPr lang="sr-Latn-CS" altLang="en-US" dirty="0">
                <a:latin typeface="Constantia" panose="02030602050306030303" pitchFamily="18" charset="0"/>
              </a:rPr>
              <a:t>: </a:t>
            </a:r>
            <a:br>
              <a:rPr lang="sr-Latn-CS" altLang="en-US" dirty="0">
                <a:latin typeface="Constantia" panose="02030602050306030303" pitchFamily="18" charset="0"/>
              </a:rPr>
            </a:br>
            <a:r>
              <a:rPr lang="sr-Latn-CS" altLang="en-US" dirty="0">
                <a:latin typeface="Constantia" panose="02030602050306030303" pitchFamily="18" charset="0"/>
              </a:rPr>
              <a:t>  </a:t>
            </a:r>
            <a:r>
              <a:rPr lang="sr-Latn-CS" altLang="en-US" sz="1700" dirty="0">
                <a:latin typeface="+mn-lt"/>
              </a:rPr>
              <a:t>- </a:t>
            </a:r>
            <a:r>
              <a:rPr lang="en-GB" altLang="en-US" sz="1700" dirty="0">
                <a:latin typeface="+mn-lt"/>
              </a:rPr>
              <a:t>I</a:t>
            </a:r>
            <a:r>
              <a:rPr lang="en-GB" sz="1700" dirty="0">
                <a:latin typeface="+mn-lt"/>
              </a:rPr>
              <a:t>nitially to </a:t>
            </a:r>
            <a:r>
              <a:rPr lang="en-GB" sz="1700" dirty="0" err="1">
                <a:latin typeface="+mn-lt"/>
              </a:rPr>
              <a:t>prelaryngeal</a:t>
            </a:r>
            <a:r>
              <a:rPr lang="en-GB" sz="1700" dirty="0">
                <a:latin typeface="+mn-lt"/>
              </a:rPr>
              <a:t>, </a:t>
            </a:r>
            <a:r>
              <a:rPr lang="en-GB" sz="1700" dirty="0" err="1">
                <a:latin typeface="+mn-lt"/>
              </a:rPr>
              <a:t>pretracheal</a:t>
            </a:r>
            <a:r>
              <a:rPr lang="en-GB" sz="1700" dirty="0">
                <a:latin typeface="+mn-lt"/>
              </a:rPr>
              <a:t>, and paratracheal lymph nodes.</a:t>
            </a:r>
            <a:br>
              <a:rPr lang="en-GB" sz="1700" dirty="0">
                <a:latin typeface="+mn-lt"/>
              </a:rPr>
            </a:br>
            <a:r>
              <a:rPr lang="en-GB" sz="1700" dirty="0">
                <a:latin typeface="+mn-lt"/>
              </a:rPr>
              <a:t>     The </a:t>
            </a:r>
            <a:r>
              <a:rPr lang="en-GB" sz="1700" dirty="0" err="1">
                <a:latin typeface="+mn-lt"/>
              </a:rPr>
              <a:t>prelaryngeal</a:t>
            </a:r>
            <a:r>
              <a:rPr lang="en-GB" sz="1700" dirty="0">
                <a:latin typeface="+mn-lt"/>
              </a:rPr>
              <a:t> nodes drain in turn to the superior deep cervical </a:t>
            </a:r>
            <a:br>
              <a:rPr lang="en-GB" sz="1700" dirty="0">
                <a:latin typeface="+mn-lt"/>
              </a:rPr>
            </a:br>
            <a:r>
              <a:rPr lang="en-GB" sz="1700" dirty="0">
                <a:latin typeface="+mn-lt"/>
              </a:rPr>
              <a:t>     lymph nodes and the </a:t>
            </a:r>
            <a:r>
              <a:rPr lang="en-GB" sz="1700" dirty="0" err="1">
                <a:latin typeface="+mn-lt"/>
              </a:rPr>
              <a:t>pretracheal</a:t>
            </a:r>
            <a:r>
              <a:rPr lang="en-GB" sz="1700" dirty="0">
                <a:latin typeface="+mn-lt"/>
              </a:rPr>
              <a:t> and paratracheal lymph nodes </a:t>
            </a:r>
            <a:br>
              <a:rPr lang="en-GB" sz="1700" dirty="0">
                <a:latin typeface="+mn-lt"/>
              </a:rPr>
            </a:br>
            <a:r>
              <a:rPr lang="en-GB" sz="1700" dirty="0">
                <a:latin typeface="+mn-lt"/>
              </a:rPr>
              <a:t>     drain to the inferior deep cervical nodes. </a:t>
            </a:r>
            <a:br>
              <a:rPr lang="en-GB" sz="1700" dirty="0">
                <a:latin typeface="+mn-lt"/>
              </a:rPr>
            </a:br>
            <a:r>
              <a:rPr lang="en-GB" sz="1700" dirty="0">
                <a:latin typeface="+mn-lt"/>
              </a:rPr>
              <a:t>  - Laterally, lymphatic vessels located along the superior thyroid veins </a:t>
            </a:r>
            <a:br>
              <a:rPr lang="en-GB" sz="1700" dirty="0">
                <a:latin typeface="+mn-lt"/>
              </a:rPr>
            </a:br>
            <a:r>
              <a:rPr lang="en-GB" sz="1700" dirty="0">
                <a:latin typeface="+mn-lt"/>
              </a:rPr>
              <a:t>     pass directly to the inferior deep cervical lymph nodes. </a:t>
            </a:r>
            <a:br>
              <a:rPr lang="en-GB" sz="1700" dirty="0">
                <a:latin typeface="+mn-lt"/>
              </a:rPr>
            </a:br>
            <a:r>
              <a:rPr lang="en-GB" sz="1700" dirty="0">
                <a:latin typeface="+mn-lt"/>
              </a:rPr>
              <a:t>     Some lymphatic vessels may drain into the brachiocephalic lymph </a:t>
            </a:r>
            <a:br>
              <a:rPr lang="en-GB" sz="1700" dirty="0">
                <a:latin typeface="+mn-lt"/>
              </a:rPr>
            </a:br>
            <a:r>
              <a:rPr lang="en-GB" sz="1700" dirty="0">
                <a:latin typeface="+mn-lt"/>
              </a:rPr>
              <a:t>     nodes or the thoracic duct.</a:t>
            </a:r>
            <a:br>
              <a:rPr lang="sr-Latn-CS" altLang="en-US" dirty="0">
                <a:latin typeface="+mn-lt"/>
              </a:rPr>
            </a:br>
            <a:br>
              <a:rPr lang="sr-Latn-CS" altLang="en-US" sz="800" dirty="0">
                <a:latin typeface="Constantia" panose="02030602050306030303" pitchFamily="18" charset="0"/>
              </a:rPr>
            </a:br>
            <a:r>
              <a:rPr lang="sr-Latn-CS" altLang="en-US" dirty="0">
                <a:latin typeface="Constantia" panose="02030602050306030303" pitchFamily="18" charset="0"/>
              </a:rPr>
              <a:t>-</a:t>
            </a:r>
            <a:r>
              <a:rPr lang="en-GB" altLang="en-US" b="1" dirty="0">
                <a:latin typeface="Constantia" panose="02030602050306030303" pitchFamily="18" charset="0"/>
              </a:rPr>
              <a:t>Innervation</a:t>
            </a:r>
            <a:r>
              <a:rPr lang="sr-Latn-CS" altLang="en-US" dirty="0">
                <a:latin typeface="Constantia" panose="02030602050306030303" pitchFamily="18" charset="0"/>
              </a:rPr>
              <a:t>:</a:t>
            </a:r>
            <a:br>
              <a:rPr lang="sr-Latn-CS" altLang="en-US" dirty="0">
                <a:latin typeface="Constantia" panose="02030602050306030303" pitchFamily="18" charset="0"/>
              </a:rPr>
            </a:br>
            <a:r>
              <a:rPr lang="en-GB" altLang="en-US" dirty="0">
                <a:latin typeface="Constantia" panose="02030602050306030303" pitchFamily="18" charset="0"/>
              </a:rPr>
              <a:t> - </a:t>
            </a:r>
            <a:r>
              <a:rPr lang="sr-Latn-CS" altLang="en-US" dirty="0">
                <a:latin typeface="Constantia" panose="02030602050306030303" pitchFamily="18" charset="0"/>
              </a:rPr>
              <a:t> </a:t>
            </a:r>
            <a:r>
              <a:rPr lang="en-GB" dirty="0">
                <a:solidFill>
                  <a:schemeClr val="accent2">
                    <a:lumMod val="75000"/>
                  </a:schemeClr>
                </a:solidFill>
                <a:latin typeface="+mn-lt"/>
              </a:rPr>
              <a:t>branches of the superior, middle, and inferior cervical </a:t>
            </a:r>
            <a:br>
              <a:rPr lang="en-GB" dirty="0">
                <a:solidFill>
                  <a:schemeClr val="accent2">
                    <a:lumMod val="75000"/>
                  </a:schemeClr>
                </a:solidFill>
                <a:latin typeface="+mn-lt"/>
              </a:rPr>
            </a:br>
            <a:r>
              <a:rPr lang="en-GB" dirty="0">
                <a:solidFill>
                  <a:schemeClr val="accent2">
                    <a:lumMod val="75000"/>
                  </a:schemeClr>
                </a:solidFill>
                <a:latin typeface="+mn-lt"/>
              </a:rPr>
              <a:t>    (sympathetic) ganglia </a:t>
            </a:r>
            <a:br>
              <a:rPr lang="en-GB" dirty="0">
                <a:latin typeface="+mn-lt"/>
              </a:rPr>
            </a:br>
            <a:r>
              <a:rPr lang="en-GB" dirty="0">
                <a:latin typeface="+mn-lt"/>
              </a:rPr>
              <a:t>    </a:t>
            </a:r>
            <a:r>
              <a:rPr lang="en-GB" sz="1700" dirty="0">
                <a:latin typeface="+mn-lt"/>
              </a:rPr>
              <a:t>They reach the gland through the cardiac and superior and inferior thyroid peri-arterial</a:t>
            </a:r>
            <a:br>
              <a:rPr lang="en-GB" sz="1700" dirty="0">
                <a:latin typeface="+mn-lt"/>
              </a:rPr>
            </a:br>
            <a:r>
              <a:rPr lang="en-GB" sz="1700" dirty="0">
                <a:latin typeface="+mn-lt"/>
              </a:rPr>
              <a:t>    plexuses that accompany the thyroid arteries. </a:t>
            </a:r>
            <a:r>
              <a:rPr lang="en-GB" sz="1700" u="sng" dirty="0">
                <a:latin typeface="+mn-lt"/>
              </a:rPr>
              <a:t>These </a:t>
            </a:r>
            <a:r>
              <a:rPr lang="en-GB" sz="1700" u="sng" dirty="0" err="1">
                <a:latin typeface="+mn-lt"/>
              </a:rPr>
              <a:t>fibers</a:t>
            </a:r>
            <a:r>
              <a:rPr lang="en-GB" sz="1700" u="sng" dirty="0">
                <a:latin typeface="+mn-lt"/>
              </a:rPr>
              <a:t> are vasomotor, not secretomotor.</a:t>
            </a:r>
            <a:br>
              <a:rPr lang="en-GB" sz="1700" u="sng" dirty="0">
                <a:latin typeface="+mn-lt"/>
              </a:rPr>
            </a:br>
            <a:r>
              <a:rPr lang="en-GB" sz="1700" u="sng" dirty="0">
                <a:latin typeface="+mn-lt"/>
              </a:rPr>
              <a:t>    They cause constriction of blood vessels. </a:t>
            </a:r>
            <a:br>
              <a:rPr lang="en-GB" dirty="0">
                <a:latin typeface="+mn-lt"/>
              </a:rPr>
            </a:br>
            <a:r>
              <a:rPr lang="sr-Latn-CS" altLang="en-US" dirty="0">
                <a:latin typeface="Constantia" panose="02030602050306030303" pitchFamily="18" charset="0"/>
              </a:rPr>
              <a:t>- </a:t>
            </a:r>
            <a:r>
              <a:rPr lang="en-GB" u="sng" dirty="0">
                <a:solidFill>
                  <a:srgbClr val="C00000"/>
                </a:solidFill>
                <a:latin typeface="+mn-lt"/>
              </a:rPr>
              <a:t>Endocrine secretion from the thyroid gland is </a:t>
            </a:r>
            <a:br>
              <a:rPr lang="en-GB" u="sng" dirty="0">
                <a:solidFill>
                  <a:srgbClr val="C00000"/>
                </a:solidFill>
                <a:latin typeface="+mn-lt"/>
              </a:rPr>
            </a:br>
            <a:r>
              <a:rPr lang="en-GB" u="sng" dirty="0">
                <a:solidFill>
                  <a:srgbClr val="C00000"/>
                </a:solidFill>
                <a:latin typeface="+mn-lt"/>
              </a:rPr>
              <a:t>  hormonally regulated by the pituitary gland</a:t>
            </a:r>
            <a:r>
              <a:rPr lang="en-GB" dirty="0">
                <a:latin typeface="+mn-lt"/>
              </a:rPr>
              <a:t>.</a:t>
            </a:r>
            <a:endParaRPr lang="sr-Latn-CS" altLang="en-US" dirty="0">
              <a:latin typeface="+mn-lt"/>
            </a:endParaRPr>
          </a:p>
          <a:p>
            <a:pPr eaLnBrk="1" hangingPunct="1"/>
            <a:endParaRPr lang="en-GB" altLang="en-US" dirty="0">
              <a:latin typeface="Constantia" panose="02030602050306030303" pitchFamily="18" charset="0"/>
            </a:endParaRPr>
          </a:p>
          <a:p>
            <a:pPr eaLnBrk="1" hangingPunct="1"/>
            <a:r>
              <a:rPr lang="sr-Latn-CS" altLang="en-US" dirty="0">
                <a:solidFill>
                  <a:schemeClr val="accent2">
                    <a:lumMod val="75000"/>
                  </a:schemeClr>
                </a:solidFill>
                <a:latin typeface="Constantia" panose="02030602050306030303" pitchFamily="18" charset="0"/>
              </a:rPr>
              <a:t> - </a:t>
            </a:r>
            <a:r>
              <a:rPr lang="sr-Latn-CS" altLang="en-US" dirty="0" err="1">
                <a:solidFill>
                  <a:schemeClr val="accent2">
                    <a:lumMod val="75000"/>
                  </a:schemeClr>
                </a:solidFill>
                <a:latin typeface="Constantia" panose="02030602050306030303" pitchFamily="18" charset="0"/>
              </a:rPr>
              <a:t>n.vagus</a:t>
            </a:r>
            <a:r>
              <a:rPr lang="sr-Latn-CS" altLang="en-US" dirty="0">
                <a:solidFill>
                  <a:schemeClr val="accent2">
                    <a:lumMod val="75000"/>
                  </a:schemeClr>
                </a:solidFill>
                <a:latin typeface="Constantia" panose="02030602050306030303" pitchFamily="18" charset="0"/>
              </a:rPr>
              <a:t> </a:t>
            </a:r>
            <a:r>
              <a:rPr lang="en-GB" altLang="en-US" dirty="0">
                <a:solidFill>
                  <a:schemeClr val="accent2">
                    <a:lumMod val="75000"/>
                  </a:schemeClr>
                </a:solidFill>
                <a:latin typeface="Constantia" panose="02030602050306030303" pitchFamily="18" charset="0"/>
              </a:rPr>
              <a:t>– for sensory innervation</a:t>
            </a:r>
            <a:br>
              <a:rPr lang="sr-Latn-CS" altLang="en-US" dirty="0">
                <a:latin typeface="Constantia" panose="02030602050306030303" pitchFamily="18" charset="0"/>
              </a:rPr>
            </a:br>
            <a:r>
              <a:rPr lang="sr-Latn-CS" altLang="en-US" dirty="0">
                <a:latin typeface="Constantia" panose="02030602050306030303" pitchFamily="18" charset="0"/>
              </a:rPr>
              <a:t>	- n. </a:t>
            </a:r>
            <a:r>
              <a:rPr lang="sr-Latn-CS" altLang="en-US" dirty="0" err="1">
                <a:latin typeface="Constantia" panose="02030602050306030303" pitchFamily="18" charset="0"/>
              </a:rPr>
              <a:t>laryngeus</a:t>
            </a:r>
            <a:r>
              <a:rPr lang="sr-Latn-CS" altLang="en-US" dirty="0">
                <a:latin typeface="Constantia" panose="02030602050306030303" pitchFamily="18" charset="0"/>
              </a:rPr>
              <a:t> </a:t>
            </a:r>
            <a:r>
              <a:rPr lang="sr-Latn-CS" altLang="en-US" dirty="0" err="1">
                <a:latin typeface="Constantia" panose="02030602050306030303" pitchFamily="18" charset="0"/>
              </a:rPr>
              <a:t>reccurens</a:t>
            </a:r>
            <a:br>
              <a:rPr lang="sr-Latn-CS" altLang="en-US" dirty="0">
                <a:latin typeface="Constantia" panose="02030602050306030303" pitchFamily="18" charset="0"/>
              </a:rPr>
            </a:br>
            <a:r>
              <a:rPr lang="sr-Latn-CS" altLang="en-US" dirty="0">
                <a:latin typeface="Constantia" panose="02030602050306030303" pitchFamily="18" charset="0"/>
              </a:rPr>
              <a:t>	- n. </a:t>
            </a:r>
            <a:r>
              <a:rPr lang="sr-Latn-CS" altLang="en-US" dirty="0" err="1">
                <a:latin typeface="Constantia" panose="02030602050306030303" pitchFamily="18" charset="0"/>
              </a:rPr>
              <a:t>laryngeus</a:t>
            </a:r>
            <a:r>
              <a:rPr lang="sr-Latn-CS" altLang="en-US" dirty="0">
                <a:latin typeface="Constantia" panose="02030602050306030303" pitchFamily="18" charset="0"/>
              </a:rPr>
              <a:t> </a:t>
            </a:r>
            <a:r>
              <a:rPr lang="sr-Latn-CS" altLang="en-US" dirty="0" err="1">
                <a:latin typeface="Constantia" panose="02030602050306030303" pitchFamily="18" charset="0"/>
              </a:rPr>
              <a:t>superior</a:t>
            </a:r>
            <a:br>
              <a:rPr lang="sr-Latn-CS" altLang="en-US" dirty="0">
                <a:latin typeface="Constantia" panose="02030602050306030303" pitchFamily="18" charset="0"/>
              </a:rPr>
            </a:br>
            <a:r>
              <a:rPr lang="sr-Latn-CS" altLang="en-US" dirty="0">
                <a:latin typeface="Constantia" panose="02030602050306030303" pitchFamily="18" charset="0"/>
              </a:rPr>
              <a:t>  </a:t>
            </a:r>
          </a:p>
          <a:p>
            <a:pPr eaLnBrk="1" hangingPunct="1">
              <a:lnSpc>
                <a:spcPct val="90000"/>
              </a:lnSpc>
            </a:pPr>
            <a:br>
              <a:rPr lang="sr-Latn-CS" altLang="en-US" dirty="0">
                <a:latin typeface="Constantia" panose="02030602050306030303" pitchFamily="18" charset="0"/>
              </a:rPr>
            </a:br>
            <a:br>
              <a:rPr lang="sr-Latn-CS" altLang="en-US" dirty="0">
                <a:latin typeface="Constantia" panose="02030602050306030303" pitchFamily="18" charset="0"/>
              </a:rPr>
            </a:br>
            <a:endParaRPr lang="sr-Latn-CS" altLang="en-US" dirty="0">
              <a:latin typeface="Constantia" panose="02030602050306030303" pitchFamily="18" charset="0"/>
            </a:endParaRPr>
          </a:p>
        </p:txBody>
      </p:sp>
      <p:pic>
        <p:nvPicPr>
          <p:cNvPr id="3" name="Picture 2">
            <a:extLst>
              <a:ext uri="{FF2B5EF4-FFF2-40B4-BE49-F238E27FC236}">
                <a16:creationId xmlns:a16="http://schemas.microsoft.com/office/drawing/2014/main" id="{84103412-E6D6-0A84-87BE-D4D1D945F22C}"/>
              </a:ext>
            </a:extLst>
          </p:cNvPr>
          <p:cNvPicPr>
            <a:picLocks noChangeAspect="1"/>
          </p:cNvPicPr>
          <p:nvPr/>
        </p:nvPicPr>
        <p:blipFill rotWithShape="1">
          <a:blip r:embed="rId2"/>
          <a:srcRect l="10430"/>
          <a:stretch/>
        </p:blipFill>
        <p:spPr>
          <a:xfrm>
            <a:off x="6652587" y="673597"/>
            <a:ext cx="2185633" cy="3284286"/>
          </a:xfrm>
          <a:prstGeom prst="rect">
            <a:avLst/>
          </a:prstGeom>
        </p:spPr>
      </p:pic>
      <p:pic>
        <p:nvPicPr>
          <p:cNvPr id="5" name="Picture 4">
            <a:extLst>
              <a:ext uri="{FF2B5EF4-FFF2-40B4-BE49-F238E27FC236}">
                <a16:creationId xmlns:a16="http://schemas.microsoft.com/office/drawing/2014/main" id="{D177B8B0-250F-51AC-FF74-8DB6A387C7C0}"/>
              </a:ext>
            </a:extLst>
          </p:cNvPr>
          <p:cNvPicPr>
            <a:picLocks noChangeAspect="1"/>
          </p:cNvPicPr>
          <p:nvPr/>
        </p:nvPicPr>
        <p:blipFill>
          <a:blip r:embed="rId3"/>
          <a:stretch>
            <a:fillRect/>
          </a:stretch>
        </p:blipFill>
        <p:spPr>
          <a:xfrm>
            <a:off x="5580112" y="4578474"/>
            <a:ext cx="3569712" cy="2279525"/>
          </a:xfrm>
          <a:prstGeom prst="rect">
            <a:avLst/>
          </a:prstGeom>
        </p:spPr>
      </p:pic>
    </p:spTree>
    <p:extLst>
      <p:ext uri="{BB962C8B-B14F-4D97-AF65-F5344CB8AC3E}">
        <p14:creationId xmlns:p14="http://schemas.microsoft.com/office/powerpoint/2010/main" val="2191576079"/>
      </p:ext>
    </p:extLst>
  </p:cSld>
  <p:clrMapOvr>
    <a:masterClrMapping/>
  </p:clrMapOvr>
</p:sld>
</file>

<file path=ppt/theme/theme1.xml><?xml version="1.0" encoding="utf-8"?>
<a:theme xmlns:a="http://schemas.openxmlformats.org/drawingml/2006/main" name="Flow">
  <a:themeElements>
    <a:clrScheme name="Flow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Flow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Flow">
  <a:themeElements>
    <a:clrScheme name="1_Flow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fontScheme name="1_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_Flow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Flow">
  <a:themeElements>
    <a:clrScheme name="2_Flow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fontScheme name="2_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2_Flow 1">
        <a:dk1>
          <a:srgbClr val="04617B"/>
        </a:dk1>
        <a:lt1>
          <a:srgbClr val="FFFFFF"/>
        </a:lt1>
        <a:dk2>
          <a:srgbClr val="000000"/>
        </a:dk2>
        <a:lt2>
          <a:srgbClr val="DBF5F9"/>
        </a:lt2>
        <a:accent1>
          <a:srgbClr val="0F6FC6"/>
        </a:accent1>
        <a:accent2>
          <a:srgbClr val="009DD9"/>
        </a:accent2>
        <a:accent3>
          <a:srgbClr val="AAAAAA"/>
        </a:accent3>
        <a:accent4>
          <a:srgbClr val="DADADA"/>
        </a:accent4>
        <a:accent5>
          <a:srgbClr val="AABBDF"/>
        </a:accent5>
        <a:accent6>
          <a:srgbClr val="008EC4"/>
        </a:accent6>
        <a:hlink>
          <a:srgbClr val="E2D700"/>
        </a:hlink>
        <a:folHlink>
          <a:srgbClr val="85DFD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Flow">
  <a:themeElements>
    <a:clrScheme name="3_Flow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fontScheme name="3_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3_Flow 1">
        <a:dk1>
          <a:srgbClr val="000000"/>
        </a:dk1>
        <a:lt1>
          <a:srgbClr val="FFFFFF"/>
        </a:lt1>
        <a:dk2>
          <a:srgbClr val="04617B"/>
        </a:dk2>
        <a:lt2>
          <a:srgbClr val="DBF5F9"/>
        </a:lt2>
        <a:accent1>
          <a:srgbClr val="0F6FC6"/>
        </a:accent1>
        <a:accent2>
          <a:srgbClr val="009DD9"/>
        </a:accent2>
        <a:accent3>
          <a:srgbClr val="FFFFFF"/>
        </a:accent3>
        <a:accent4>
          <a:srgbClr val="000000"/>
        </a:accent4>
        <a:accent5>
          <a:srgbClr val="AABBDF"/>
        </a:accent5>
        <a:accent6>
          <a:srgbClr val="008EC4"/>
        </a:accent6>
        <a:hlink>
          <a:srgbClr val="E2D700"/>
        </a:hlink>
        <a:folHlink>
          <a:srgbClr val="85D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6063</TotalTime>
  <Pages>0</Pages>
  <Words>11222</Words>
  <Characters>0</Characters>
  <Application>Microsoft Office PowerPoint</Application>
  <DocSecurity>0</DocSecurity>
  <PresentationFormat>On-screen Show (4:3)</PresentationFormat>
  <Lines>0</Lines>
  <Paragraphs>514</Paragraphs>
  <Slides>97</Slides>
  <Notes>4</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97</vt:i4>
      </vt:variant>
    </vt:vector>
  </HeadingPairs>
  <TitlesOfParts>
    <vt:vector size="109" baseType="lpstr">
      <vt:lpstr>acumin-pro</vt:lpstr>
      <vt:lpstr>Arial</vt:lpstr>
      <vt:lpstr>Book Antiqua</vt:lpstr>
      <vt:lpstr>Calibri</vt:lpstr>
      <vt:lpstr>Constantia</vt:lpstr>
      <vt:lpstr>Times New Roman</vt:lpstr>
      <vt:lpstr>Wingdings</vt:lpstr>
      <vt:lpstr>Wingdings 2</vt:lpstr>
      <vt:lpstr>Flow</vt:lpstr>
      <vt:lpstr>1_Flow</vt:lpstr>
      <vt:lpstr>2_Flow</vt:lpstr>
      <vt:lpstr>3_Flow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Nasal cavity (cavitas nasi) - location</vt:lpstr>
      <vt:lpstr>Nasal cavity (cavitas nasi) - openings</vt:lpstr>
      <vt:lpstr>Nasal cavity (cavitas nasi)  – the walls -</vt:lpstr>
      <vt:lpstr>PowerPoint Presentation</vt:lpstr>
      <vt:lpstr>PowerPoint Presentation</vt:lpstr>
      <vt:lpstr>Nasal cavity (cavitas nasi)  – the walls -</vt:lpstr>
      <vt:lpstr>PowerPoint Presentation</vt:lpstr>
      <vt:lpstr>PowerPoint Presentation</vt:lpstr>
      <vt:lpstr>Nasal cavity (cavitas nasi) – the walls</vt:lpstr>
      <vt:lpstr>Nasal cavity (cavitas nasi) – the walls </vt:lpstr>
      <vt:lpstr>PowerPoint Presentation</vt:lpstr>
      <vt:lpstr>Nasal cavity (cavitas nasi) – the walls</vt:lpstr>
      <vt:lpstr>PowerPoint Presentation</vt:lpstr>
      <vt:lpstr>Nasal cavity - mucosa </vt:lpstr>
      <vt:lpstr>Nasal cavity - mucosa </vt:lpstr>
      <vt:lpstr>Nasal cavity - mucosa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IvanM</dc:creator>
  <cp:keywords/>
  <dc:description/>
  <cp:lastModifiedBy>Ivana Macuzic</cp:lastModifiedBy>
  <cp:revision>222</cp:revision>
  <dcterms:created xsi:type="dcterms:W3CDTF">2007-04-04T21:56:25Z</dcterms:created>
  <dcterms:modified xsi:type="dcterms:W3CDTF">2024-03-28T09:38:09Z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1033-9.1.0.4746</vt:lpwstr>
  </property>
</Properties>
</file>